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315" r:id="rId3"/>
    <p:sldId id="345" r:id="rId4"/>
    <p:sldId id="310" r:id="rId5"/>
    <p:sldId id="323" r:id="rId6"/>
    <p:sldId id="318" r:id="rId7"/>
    <p:sldId id="322" r:id="rId8"/>
    <p:sldId id="333" r:id="rId9"/>
    <p:sldId id="334" r:id="rId10"/>
    <p:sldId id="335" r:id="rId11"/>
    <p:sldId id="324" r:id="rId12"/>
    <p:sldId id="349" r:id="rId13"/>
    <p:sldId id="340" r:id="rId14"/>
    <p:sldId id="339" r:id="rId15"/>
    <p:sldId id="342" r:id="rId16"/>
    <p:sldId id="316" r:id="rId17"/>
    <p:sldId id="327" r:id="rId18"/>
    <p:sldId id="352" r:id="rId19"/>
    <p:sldId id="337" r:id="rId20"/>
    <p:sldId id="321" r:id="rId21"/>
    <p:sldId id="338" r:id="rId22"/>
    <p:sldId id="331" r:id="rId23"/>
    <p:sldId id="332" r:id="rId24"/>
    <p:sldId id="311" r:id="rId25"/>
    <p:sldId id="336" r:id="rId26"/>
    <p:sldId id="348" r:id="rId27"/>
    <p:sldId id="346" r:id="rId28"/>
    <p:sldId id="347" r:id="rId29"/>
    <p:sldId id="325" r:id="rId30"/>
    <p:sldId id="320" r:id="rId31"/>
    <p:sldId id="329" r:id="rId32"/>
    <p:sldId id="350" r:id="rId33"/>
    <p:sldId id="328" r:id="rId34"/>
    <p:sldId id="330" r:id="rId35"/>
    <p:sldId id="351" r:id="rId36"/>
    <p:sldId id="267" r:id="rId3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D8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26" autoAdjust="0"/>
    <p:restoredTop sz="94280" autoAdjust="0"/>
  </p:normalViewPr>
  <p:slideViewPr>
    <p:cSldViewPr>
      <p:cViewPr varScale="1">
        <p:scale>
          <a:sx n="94" d="100"/>
          <a:sy n="94" d="100"/>
        </p:scale>
        <p:origin x="58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FD76A7-59D2-4195-9B1D-AAD6D9FF6802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054341-5499-4B96-92EC-FB30E8B82A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9196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25246-0DF8-42B4-8844-7CB090C4107A}" type="datetimeFigureOut">
              <a:rPr lang="en-US" smtClean="0"/>
              <a:t>5/1/2019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0F91F-2413-4B17-A2A4-E081FA6F39B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37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3955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080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A9F27D-83D8-4CE4-B3BD-A4581E18985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03091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3114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094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Image source: globalnews.com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531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63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363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8079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821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10F91F-2413-4B17-A2A4-E081FA6F39B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889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6FFC1-FA82-473D-B8AB-92B311C41072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2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A8AD4-4484-4A3F-AE44-03C288D655DD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7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883C2-44DD-4B7D-B3DB-10305C261740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28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C7305-52F7-49BC-B3BF-7194D70178C1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32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0E0B9-6FAF-403E-9F15-136A38E3D574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1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640BB-99B6-416B-88F7-D6870326FA0F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07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0A053-4859-4DC6-A8DC-6431CC4CFD73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81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6E0B-A923-4CE2-8E84-A05641F4546A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1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70A87-BAE6-4D5D-86DF-3F13CB3AEEA6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13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DEC63-C81A-4615-9583-045C5499212E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95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0A2C0-A722-4512-AD22-3A6B340CC446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Maine Department of Health and Human Services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077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E651-5E7C-447B-8E63-5B75A8F360CB}" type="datetime1">
              <a:rPr lang="en-US" smtClean="0"/>
              <a:t>5/1/2019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Maine Department of Health and Human Services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82BC9-63B1-475F-82C3-3D3DE5316FF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47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0"/>
            <a:ext cx="9143999" cy="1905000"/>
          </a:xfrm>
          <a:solidFill>
            <a:srgbClr val="004D80"/>
          </a:solidFill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Healthy Animals, Healthy People</a:t>
            </a:r>
            <a:br>
              <a:rPr lang="en-US" sz="3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79016"/>
            <a:ext cx="1439339" cy="1439339"/>
          </a:xfrm>
          <a:prstGeom prst="rect">
            <a:avLst/>
          </a:prstGeom>
        </p:spPr>
      </p:pic>
      <p:pic>
        <p:nvPicPr>
          <p:cNvPr id="7" name="Shape 93">
            <a:extLst>
              <a:ext uri="{FF2B5EF4-FFF2-40B4-BE49-F238E27FC236}">
                <a16:creationId xmlns:a16="http://schemas.microsoft.com/office/drawing/2014/main" id="{E594090E-DC27-4E1F-B5FF-DD715CB2B0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7036" y="4567766"/>
            <a:ext cx="1949926" cy="214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11FAF5-BC7F-4E57-9D8B-2051FA0493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54" y="4876797"/>
            <a:ext cx="2035118" cy="15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151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1446550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 Zoonotic Diseases:</a:t>
            </a:r>
          </a:p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Ascariasis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 descr="https://www.cdc.gov/parasites/images/ascariasis/home_page_image_ascariasis.jpg">
            <a:extLst>
              <a:ext uri="{FF2B5EF4-FFF2-40B4-BE49-F238E27FC236}">
                <a16:creationId xmlns:a16="http://schemas.microsoft.com/office/drawing/2014/main" id="{48BBE70E-D46A-43E1-86E3-F5992E196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776988"/>
            <a:ext cx="493395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2FA995-2047-4D03-8714-615DCA01F3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863" y="1940075"/>
            <a:ext cx="1676137" cy="16761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520FDC-EDE6-4B86-AC10-A3CA0108DE3C}"/>
              </a:ext>
            </a:extLst>
          </p:cNvPr>
          <p:cNvSpPr txBox="1"/>
          <p:nvPr/>
        </p:nvSpPr>
        <p:spPr>
          <a:xfrm>
            <a:off x="201233" y="1613765"/>
            <a:ext cx="459936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</a:t>
            </a:r>
            <a:r>
              <a:rPr lang="en-US" sz="2200" i="1" dirty="0" err="1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Ascaris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lumbricoides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(roundworm)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parasite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572FB3-3A5F-4511-A2A9-0D8A5992A791}"/>
              </a:ext>
            </a:extLst>
          </p:cNvPr>
          <p:cNvSpPr/>
          <p:nvPr/>
        </p:nvSpPr>
        <p:spPr>
          <a:xfrm>
            <a:off x="4985194" y="1613765"/>
            <a:ext cx="2962698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pigs</a:t>
            </a:r>
            <a:endParaRPr lang="en-US" sz="2200" dirty="0"/>
          </a:p>
          <a:p>
            <a:pPr lvl="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83B50C-3BF2-481B-A05E-05B9D7C1D7B6}"/>
              </a:ext>
            </a:extLst>
          </p:cNvPr>
          <p:cNvSpPr txBox="1"/>
          <p:nvPr/>
        </p:nvSpPr>
        <p:spPr>
          <a:xfrm>
            <a:off x="4985194" y="4585605"/>
            <a:ext cx="4158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Contaminated vegetables/ fruit, manure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83C09-BE44-4DDF-847A-5831B112A609}"/>
              </a:ext>
            </a:extLst>
          </p:cNvPr>
          <p:cNvSpPr/>
          <p:nvPr/>
        </p:nvSpPr>
        <p:spPr>
          <a:xfrm>
            <a:off x="3962400" y="2621001"/>
            <a:ext cx="1371600" cy="1565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B6ADA-97D5-4F2C-B65F-DFC3EF5756FA}"/>
              </a:ext>
            </a:extLst>
          </p:cNvPr>
          <p:cNvSpPr txBox="1"/>
          <p:nvPr/>
        </p:nvSpPr>
        <p:spPr>
          <a:xfrm>
            <a:off x="287740" y="4195749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0854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438400"/>
            <a:ext cx="8839200" cy="2209800"/>
          </a:xfrm>
        </p:spPr>
        <p:txBody>
          <a:bodyPr>
            <a:noAutofit/>
          </a:bodyPr>
          <a:lstStyle/>
          <a:p>
            <a:pPr marL="0" indent="0" algn="ctr">
              <a:buNone/>
              <a:defRPr/>
            </a:pPr>
            <a:endParaRPr lang="en-US" altLang="en-US" sz="2400" dirty="0">
              <a:latin typeface="Times New Roman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1446550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 Zoonotic Diseases:</a:t>
            </a:r>
          </a:p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Cryptosporidiosis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Shape 311">
            <a:extLst>
              <a:ext uri="{FF2B5EF4-FFF2-40B4-BE49-F238E27FC236}">
                <a16:creationId xmlns:a16="http://schemas.microsoft.com/office/drawing/2014/main" id="{DD0468EB-0EFB-455E-9ACB-ADF34A23DF0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3019175"/>
            <a:ext cx="3889959" cy="1832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F74E889-CEC5-4FD7-80FC-8EC6B1CF1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7400"/>
            <a:ext cx="1404455" cy="14044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46348EA-4A82-4821-8D63-74BA844F07D8}"/>
              </a:ext>
            </a:extLst>
          </p:cNvPr>
          <p:cNvSpPr txBox="1"/>
          <p:nvPr/>
        </p:nvSpPr>
        <p:spPr>
          <a:xfrm>
            <a:off x="201233" y="1613765"/>
            <a:ext cx="4599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Cryptosporidium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parasite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aka “Crypto”</a:t>
            </a:r>
          </a:p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8F7356-388D-400F-9BD7-E4F09E23CF6F}"/>
              </a:ext>
            </a:extLst>
          </p:cNvPr>
          <p:cNvSpPr/>
          <p:nvPr/>
        </p:nvSpPr>
        <p:spPr>
          <a:xfrm>
            <a:off x="4985194" y="1613765"/>
            <a:ext cx="385400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Cattle</a:t>
            </a:r>
            <a:endParaRPr lang="en-US" sz="2200" dirty="0"/>
          </a:p>
          <a:p>
            <a:pPr lvl="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80219D-F233-4968-83B1-2E3FF5EC774C}"/>
              </a:ext>
            </a:extLst>
          </p:cNvPr>
          <p:cNvSpPr txBox="1"/>
          <p:nvPr/>
        </p:nvSpPr>
        <p:spPr>
          <a:xfrm>
            <a:off x="4985194" y="4585605"/>
            <a:ext cx="41588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Contaminated food, contaminated water, raw milk, manure (especially from sick calves)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3C2979-0109-4749-97F9-398134394F8A}"/>
              </a:ext>
            </a:extLst>
          </p:cNvPr>
          <p:cNvSpPr txBox="1"/>
          <p:nvPr/>
        </p:nvSpPr>
        <p:spPr>
          <a:xfrm>
            <a:off x="381000" y="4872221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0751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In Animals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598BF5-B366-4B07-99E9-32C534E652AC}"/>
              </a:ext>
            </a:extLst>
          </p:cNvPr>
          <p:cNvSpPr txBox="1"/>
          <p:nvPr/>
        </p:nvSpPr>
        <p:spPr>
          <a:xfrm>
            <a:off x="304800" y="1548343"/>
            <a:ext cx="76200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cs typeface="Times New Roman"/>
                <a:sym typeface="Times New Roman"/>
              </a:rPr>
              <a:t>Animals often appear healthy  </a:t>
            </a: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dk1"/>
                </a:solidFill>
                <a:cs typeface="Times New Roman"/>
                <a:sym typeface="Times New Roman"/>
              </a:rPr>
              <a:t>Diarrhea (especially in young animals)</a:t>
            </a:r>
            <a:endParaRPr lang="en-US" sz="3200" dirty="0">
              <a:solidFill>
                <a:schemeClr val="dk1"/>
              </a:solidFill>
              <a:cs typeface="Times New Roman"/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154A91-8FB0-4F2E-B8F1-4EE76467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1189" y="3561316"/>
            <a:ext cx="4191000" cy="27950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6FBFA8-8352-4620-B98E-740DEB56F0AF}"/>
              </a:ext>
            </a:extLst>
          </p:cNvPr>
          <p:cNvSpPr txBox="1"/>
          <p:nvPr/>
        </p:nvSpPr>
        <p:spPr>
          <a:xfrm>
            <a:off x="2430555" y="6323468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891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Prevent These Diseases?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hape 413">
            <a:extLst>
              <a:ext uri="{FF2B5EF4-FFF2-40B4-BE49-F238E27FC236}">
                <a16:creationId xmlns:a16="http://schemas.microsoft.com/office/drawing/2014/main" id="{986C8C32-0B7A-48C9-8454-2C4ADC6201E8}"/>
              </a:ext>
            </a:extLst>
          </p:cNvPr>
          <p:cNvSpPr txBox="1">
            <a:spLocks/>
          </p:cNvSpPr>
          <p:nvPr/>
        </p:nvSpPr>
        <p:spPr>
          <a:xfrm>
            <a:off x="534914" y="1155095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... in Animals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10" name="Shape 414">
            <a:extLst>
              <a:ext uri="{FF2B5EF4-FFF2-40B4-BE49-F238E27FC236}">
                <a16:creationId xmlns:a16="http://schemas.microsoft.com/office/drawing/2014/main" id="{EBFB5C78-19E6-456F-AAD5-9193BF1D86F0}"/>
              </a:ext>
            </a:extLst>
          </p:cNvPr>
          <p:cNvSpPr txBox="1">
            <a:spLocks/>
          </p:cNvSpPr>
          <p:nvPr/>
        </p:nvSpPr>
        <p:spPr>
          <a:xfrm>
            <a:off x="454025" y="2057400"/>
            <a:ext cx="47275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Keep environment clean</a:t>
            </a:r>
            <a:endParaRPr lang="en-US" sz="2800" dirty="0">
              <a:latin typeface="+mj-lt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Avoid sharing equipment/allowing contact with other herds 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cs typeface="Times New Roman"/>
                <a:sym typeface="Times New Roman"/>
              </a:rPr>
              <a:t>Regular deworming for parasites </a:t>
            </a:r>
            <a:endParaRPr lang="en-US" sz="2800" dirty="0">
              <a:solidFill>
                <a:schemeClr val="dk1"/>
              </a:solidFill>
              <a:latin typeface="+mj-lt"/>
              <a:cs typeface="Times New Roman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cs typeface="Times New Roman"/>
              </a:rPr>
              <a:t>Routine veterinary care for herd health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157A5-5745-4BC8-B217-35197EA33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33" y="2326929"/>
            <a:ext cx="3147167" cy="2283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8798E5A-E307-4493-828C-BEF5C49E9F06}"/>
              </a:ext>
            </a:extLst>
          </p:cNvPr>
          <p:cNvSpPr txBox="1"/>
          <p:nvPr/>
        </p:nvSpPr>
        <p:spPr>
          <a:xfrm>
            <a:off x="5535279" y="4605702"/>
            <a:ext cx="1676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globalnews.ca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45748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 In Humans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C1B6B6-305F-49F1-A94C-1CBE618BB925}"/>
              </a:ext>
            </a:extLst>
          </p:cNvPr>
          <p:cNvSpPr/>
          <p:nvPr/>
        </p:nvSpPr>
        <p:spPr>
          <a:xfrm>
            <a:off x="1981200" y="4666679"/>
            <a:ext cx="236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Diarrhea</a:t>
            </a:r>
          </a:p>
          <a:p>
            <a:pPr marL="342900" lvl="0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cs typeface="Times New Roman"/>
                <a:sym typeface="Times New Roman"/>
              </a:rPr>
              <a:t>Vomiting</a:t>
            </a:r>
          </a:p>
          <a:p>
            <a:pPr marL="342900" lvl="0" indent="-342900"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cs typeface="Times New Roman"/>
                <a:sym typeface="Times New Roman"/>
              </a:rPr>
              <a:t>Fever</a:t>
            </a:r>
            <a:endParaRPr lang="en-US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7205FA-0131-4E1C-96EF-79C85BA94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98478"/>
            <a:ext cx="5295900" cy="29622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98BF5-B366-4B07-99E9-32C534E652AC}"/>
              </a:ext>
            </a:extLst>
          </p:cNvPr>
          <p:cNvSpPr txBox="1"/>
          <p:nvPr/>
        </p:nvSpPr>
        <p:spPr>
          <a:xfrm>
            <a:off x="5410200" y="4666679"/>
            <a:ext cx="2514600" cy="2077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Nausea</a:t>
            </a:r>
            <a:endParaRPr lang="en-US" sz="2400" b="1" dirty="0">
              <a:solidFill>
                <a:schemeClr val="dk1"/>
              </a:solidFill>
              <a:cs typeface="Times New Roman"/>
              <a:sym typeface="Times New Roman"/>
            </a:endParaRP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cs typeface="Times New Roman"/>
                <a:sym typeface="Times New Roman"/>
              </a:rPr>
              <a:t>Dehydration</a:t>
            </a:r>
            <a:endParaRPr lang="en-US" sz="2400" b="1" dirty="0">
              <a:solidFill>
                <a:schemeClr val="dk1"/>
              </a:solidFill>
              <a:cs typeface="Times New Roman"/>
            </a:endParaRPr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Stomach pain</a:t>
            </a:r>
            <a:endParaRPr lang="en-US" sz="2400" b="1" dirty="0"/>
          </a:p>
          <a:p>
            <a:pPr marL="342900" indent="-342900">
              <a:spcBef>
                <a:spcPts val="640"/>
              </a:spcBef>
              <a:buClr>
                <a:schemeClr val="dk1"/>
              </a:buClr>
              <a:buSzPts val="3200"/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dk1"/>
              </a:solidFill>
              <a:cs typeface="Times New Roman"/>
            </a:endParaRP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AFD6776-6AC9-49C2-90BA-46499B43AFD0}"/>
              </a:ext>
            </a:extLst>
          </p:cNvPr>
          <p:cNvSpPr txBox="1"/>
          <p:nvPr/>
        </p:nvSpPr>
        <p:spPr>
          <a:xfrm>
            <a:off x="-3412" y="6623450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78144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Prevent These Diseases?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hape 411">
            <a:extLst>
              <a:ext uri="{FF2B5EF4-FFF2-40B4-BE49-F238E27FC236}">
                <a16:creationId xmlns:a16="http://schemas.microsoft.com/office/drawing/2014/main" id="{90456A00-F542-4562-9DBF-D6E7898008E4}"/>
              </a:ext>
            </a:extLst>
          </p:cNvPr>
          <p:cNvSpPr txBox="1">
            <a:spLocks/>
          </p:cNvSpPr>
          <p:nvPr/>
        </p:nvSpPr>
        <p:spPr>
          <a:xfrm>
            <a:off x="457200" y="121243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… in Humans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7" name="Shape 412">
            <a:extLst>
              <a:ext uri="{FF2B5EF4-FFF2-40B4-BE49-F238E27FC236}">
                <a16:creationId xmlns:a16="http://schemas.microsoft.com/office/drawing/2014/main" id="{30452A61-2D98-447B-B18C-2A50109C1238}"/>
              </a:ext>
            </a:extLst>
          </p:cNvPr>
          <p:cNvSpPr txBox="1">
            <a:spLocks/>
          </p:cNvSpPr>
          <p:nvPr/>
        </p:nvSpPr>
        <p:spPr>
          <a:xfrm>
            <a:off x="457200" y="1968688"/>
            <a:ext cx="4572000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Always wash hands 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after handling animals, their manure, bedding, etc.</a:t>
            </a:r>
          </a:p>
          <a:p>
            <a:pPr lvl="1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cs typeface="Times New Roman"/>
                <a:sym typeface="Times New Roman"/>
              </a:rPr>
              <a:t>before eating</a:t>
            </a:r>
            <a:endParaRPr lang="en-US" sz="3200" dirty="0">
              <a:sym typeface="Times New Roman"/>
            </a:endParaRPr>
          </a:p>
          <a:p>
            <a:pPr lvl="1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after handling raw meat.  </a:t>
            </a:r>
            <a:endParaRPr lang="en-US" dirty="0"/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Always wash produce 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Cook food thoroughly </a:t>
            </a: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</a:pPr>
            <a:r>
              <a:rPr lang="en-US" sz="2800" dirty="0">
                <a:solidFill>
                  <a:schemeClr val="dk1"/>
                </a:solidFill>
                <a:cs typeface="Times New Roman"/>
                <a:sym typeface="Times New Roman"/>
              </a:rPr>
              <a:t>Do not drink raw milk</a:t>
            </a:r>
            <a:endParaRPr lang="en-US" sz="2800" dirty="0"/>
          </a:p>
        </p:txBody>
      </p:sp>
      <p:pic>
        <p:nvPicPr>
          <p:cNvPr id="8" name="Picture 2" descr="handwashing.jpg">
            <a:extLst>
              <a:ext uri="{FF2B5EF4-FFF2-40B4-BE49-F238E27FC236}">
                <a16:creationId xmlns:a16="http://schemas.microsoft.com/office/drawing/2014/main" id="{99D92D75-4C99-4F95-92BB-ABBCDBBD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876" y="1968688"/>
            <a:ext cx="2831912" cy="28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450081-BADB-4C70-B9C0-5A58CFA31DB1}"/>
              </a:ext>
            </a:extLst>
          </p:cNvPr>
          <p:cNvSpPr txBox="1"/>
          <p:nvPr/>
        </p:nvSpPr>
        <p:spPr>
          <a:xfrm>
            <a:off x="5470522" y="4800600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Lippincott </a:t>
            </a:r>
            <a:r>
              <a:rPr lang="en-US" sz="800" dirty="0" err="1"/>
              <a:t>NursingCenter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684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646331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Should I Wash My Hands?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hape 436">
            <a:extLst>
              <a:ext uri="{FF2B5EF4-FFF2-40B4-BE49-F238E27FC236}">
                <a16:creationId xmlns:a16="http://schemas.microsoft.com/office/drawing/2014/main" id="{52414B19-2149-4323-B12C-4DA2EB08216B}"/>
              </a:ext>
            </a:extLst>
          </p:cNvPr>
          <p:cNvSpPr txBox="1">
            <a:spLocks/>
          </p:cNvSpPr>
          <p:nvPr/>
        </p:nvSpPr>
        <p:spPr>
          <a:xfrm>
            <a:off x="5029200" y="1009759"/>
            <a:ext cx="4038600" cy="49831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380"/>
              <a:buNone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Wet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 your hands with clean, running water and apply soap.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380"/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Lather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 your hands by rubbing them together with the soap. </a:t>
            </a:r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Scrub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 your hands for at least</a:t>
            </a:r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r>
              <a:rPr lang="en-US" sz="2400" dirty="0">
                <a:solidFill>
                  <a:srgbClr val="C00000"/>
                </a:solidFill>
                <a:ea typeface="Times New Roman"/>
                <a:cs typeface="Times New Roman"/>
                <a:sym typeface="Times New Roman"/>
              </a:rPr>
              <a:t>20 seconds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endParaRPr lang="en-US" sz="1800" dirty="0"/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Rinse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 your hands well under clean, running water.</a:t>
            </a:r>
            <a:endParaRPr lang="en-US" sz="2400" dirty="0"/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endParaRPr lang="en-US" sz="1800" b="1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0" indent="0">
              <a:lnSpc>
                <a:spcPct val="90000"/>
              </a:lnSpc>
              <a:spcBef>
                <a:spcPts val="476"/>
              </a:spcBef>
              <a:buClr>
                <a:schemeClr val="dk1"/>
              </a:buClr>
              <a:buSzPts val="2380"/>
              <a:buNone/>
            </a:pPr>
            <a:r>
              <a:rPr lang="en-US" sz="24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Dry</a:t>
            </a: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 your hands using a clean towel or air dry them.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4C3DA8-CAC5-4AC8-B8B5-44033B2A1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71" y="724803"/>
            <a:ext cx="4341129" cy="56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80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Have I Not Gotten Sick?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hape 460">
            <a:extLst>
              <a:ext uri="{FF2B5EF4-FFF2-40B4-BE49-F238E27FC236}">
                <a16:creationId xmlns:a16="http://schemas.microsoft.com/office/drawing/2014/main" id="{B756EA72-AB80-4490-9736-52DC92B1F6A4}"/>
              </a:ext>
            </a:extLst>
          </p:cNvPr>
          <p:cNvSpPr txBox="1">
            <a:spLocks/>
          </p:cNvSpPr>
          <p:nvPr/>
        </p:nvSpPr>
        <p:spPr>
          <a:xfrm>
            <a:off x="4689" y="1219200"/>
            <a:ext cx="9144000" cy="434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>
              <a:spcBef>
                <a:spcPts val="0"/>
              </a:spcBef>
              <a:buClr>
                <a:schemeClr val="dk1"/>
              </a:buClr>
              <a:buSzPts val="4000"/>
              <a:buFont typeface="Arial"/>
              <a:buNone/>
            </a:pPr>
            <a:r>
              <a:rPr lang="en-US" sz="3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How many times have you had diarrhea and not known why? </a:t>
            </a:r>
          </a:p>
          <a:p>
            <a:pPr marL="109728" indent="0" algn="ctr">
              <a:spcBef>
                <a:spcPts val="0"/>
              </a:spcBef>
              <a:buClr>
                <a:schemeClr val="dk1"/>
              </a:buClr>
              <a:buSzPts val="4000"/>
              <a:buFont typeface="Arial"/>
              <a:buNone/>
            </a:pPr>
            <a:endParaRPr lang="en-US" dirty="0"/>
          </a:p>
          <a:p>
            <a:pPr marL="509778" lvl="1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Signs and symptoms are often overlooked in healthy people (less likely to experience severe symptoms)</a:t>
            </a:r>
          </a:p>
          <a:p>
            <a:pPr marL="509778" lvl="1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endParaRPr lang="en-US" sz="18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marL="509778" lvl="1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dirty="0">
                <a:solidFill>
                  <a:schemeClr val="dk1"/>
                </a:solidFill>
                <a:cs typeface="Times New Roman"/>
                <a:sym typeface="Times New Roman"/>
              </a:rPr>
              <a:t>People who spend a lot of time around animals can develop immunity to some diseases</a:t>
            </a:r>
            <a:endParaRPr lang="en-US" dirty="0"/>
          </a:p>
          <a:p>
            <a:pPr marL="681228" indent="-317500">
              <a:spcBef>
                <a:spcPts val="800"/>
              </a:spcBef>
              <a:buClr>
                <a:schemeClr val="dk1"/>
              </a:buClr>
              <a:buSzPts val="4000"/>
              <a:buFont typeface="Arial"/>
              <a:buNone/>
            </a:pPr>
            <a:endParaRPr lang="en-US" sz="40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265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A7D766-7CB4-49E8-AAD4-CC89CAA17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2BC9-63B1-475F-82C3-3D3DE5316FF5}" type="slidenum">
              <a:rPr lang="en-US" smtClean="0"/>
              <a:t>18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7F70836-BCE7-4294-A7EF-02B837367F80}"/>
              </a:ext>
            </a:extLst>
          </p:cNvPr>
          <p:cNvSpPr txBox="1">
            <a:spLocks/>
          </p:cNvSpPr>
          <p:nvPr/>
        </p:nvSpPr>
        <p:spPr>
          <a:xfrm>
            <a:off x="0" y="762000"/>
            <a:ext cx="9143999" cy="1905000"/>
          </a:xfrm>
          <a:prstGeom prst="rect">
            <a:avLst/>
          </a:prstGeom>
          <a:solidFill>
            <a:srgbClr val="004D80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Questions?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C2B43-5DD5-4D09-85CA-232F19A06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0" y="2670699"/>
            <a:ext cx="2959773" cy="1976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10573D-5B2E-4BBB-BC29-F266E606D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736" y="2667000"/>
            <a:ext cx="2472525" cy="19697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7E7110-3584-46DB-9027-13FC7916EA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671911"/>
            <a:ext cx="2964434" cy="19762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454645-35A5-4DD4-8A69-A04CE8EDAEC4}"/>
              </a:ext>
            </a:extLst>
          </p:cNvPr>
          <p:cNvSpPr txBox="1"/>
          <p:nvPr/>
        </p:nvSpPr>
        <p:spPr>
          <a:xfrm>
            <a:off x="0" y="6642556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51514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Influenza?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DC86C-21A9-49FE-AFA6-7C31EA5332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836" y="2111034"/>
            <a:ext cx="1267528" cy="1267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7BC01C-CC12-4944-A935-962305F904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7632" y="2905142"/>
            <a:ext cx="1514458" cy="1514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80B98B-CD71-4464-A1A2-9A44CEDEEC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478" y="2264944"/>
            <a:ext cx="930268" cy="9302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026796-9E4B-4134-8206-722FD94D6685}"/>
              </a:ext>
            </a:extLst>
          </p:cNvPr>
          <p:cNvSpPr txBox="1"/>
          <p:nvPr/>
        </p:nvSpPr>
        <p:spPr>
          <a:xfrm>
            <a:off x="245186" y="1605915"/>
            <a:ext cx="441811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influenza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virus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aka “the flu”</a:t>
            </a:r>
          </a:p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5963CF1-6170-484F-9932-7884B51E5C78}"/>
              </a:ext>
            </a:extLst>
          </p:cNvPr>
          <p:cNvSpPr/>
          <p:nvPr/>
        </p:nvSpPr>
        <p:spPr>
          <a:xfrm>
            <a:off x="4985194" y="1605915"/>
            <a:ext cx="4158806" cy="894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humans, pigs, birds</a:t>
            </a:r>
            <a:endParaRPr lang="en-US" sz="2200" dirty="0"/>
          </a:p>
          <a:p>
            <a:pPr lvl="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EFCECE-2951-42D0-8B97-963B559A960A}"/>
              </a:ext>
            </a:extLst>
          </p:cNvPr>
          <p:cNvSpPr txBox="1"/>
          <p:nvPr/>
        </p:nvSpPr>
        <p:spPr>
          <a:xfrm>
            <a:off x="4985194" y="4585605"/>
            <a:ext cx="4158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Direct and indirect contact with infected animals and people</a:t>
            </a:r>
          </a:p>
        </p:txBody>
      </p:sp>
      <p:pic>
        <p:nvPicPr>
          <p:cNvPr id="15" name="Shape 136" descr="Photo: Flu virus">
            <a:extLst>
              <a:ext uri="{FF2B5EF4-FFF2-40B4-BE49-F238E27FC236}">
                <a16:creationId xmlns:a16="http://schemas.microsoft.com/office/drawing/2014/main" id="{A56B61A6-36F1-45F1-99BA-DFFED5EB26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8359" y="2722680"/>
            <a:ext cx="3044820" cy="2334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58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We Going to Learn About?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97D885-BF1C-4B32-BCF4-093CEED1AF91}"/>
              </a:ext>
            </a:extLst>
          </p:cNvPr>
          <p:cNvSpPr txBox="1"/>
          <p:nvPr/>
        </p:nvSpPr>
        <p:spPr>
          <a:xfrm>
            <a:off x="414411" y="1204912"/>
            <a:ext cx="83058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One Health?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are zoonotic diseases?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do zoonotic diseases spread?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are the signs and symptoms in animals?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are the signs and symptoms in people?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How can zoonotic diseases be prevented?</a:t>
            </a:r>
          </a:p>
          <a:p>
            <a:endParaRPr lang="en-US" sz="1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What is biosecurity?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7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Is Influenza Concerning?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hape 160">
            <a:extLst>
              <a:ext uri="{FF2B5EF4-FFF2-40B4-BE49-F238E27FC236}">
                <a16:creationId xmlns:a16="http://schemas.microsoft.com/office/drawing/2014/main" id="{D201DA0B-FFEB-4952-AB89-0B9FB9F81548}"/>
              </a:ext>
            </a:extLst>
          </p:cNvPr>
          <p:cNvSpPr txBox="1">
            <a:spLocks/>
          </p:cNvSpPr>
          <p:nvPr/>
        </p:nvSpPr>
        <p:spPr>
          <a:xfrm>
            <a:off x="338211" y="1199578"/>
            <a:ext cx="8458200" cy="48323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Influenza can be serious and even deadly in humans and animals</a:t>
            </a:r>
            <a:endParaRPr lang="en-US"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The influenza virus changes often (mutates)</a:t>
            </a:r>
          </a:p>
          <a:p>
            <a:pPr lvl="1"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Hard to prevent </a:t>
            </a:r>
          </a:p>
          <a:p>
            <a:pPr lvl="1"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Can get more than once </a:t>
            </a:r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cs typeface="Times New Roman"/>
                <a:sym typeface="Times New Roman"/>
              </a:rPr>
              <a:t>Influenza in one species can change and infect another species </a:t>
            </a:r>
            <a:endParaRPr lang="en-US" dirty="0"/>
          </a:p>
        </p:txBody>
      </p:sp>
      <p:pic>
        <p:nvPicPr>
          <p:cNvPr id="7" name="Shape 161">
            <a:extLst>
              <a:ext uri="{FF2B5EF4-FFF2-40B4-BE49-F238E27FC236}">
                <a16:creationId xmlns:a16="http://schemas.microsoft.com/office/drawing/2014/main" id="{987D27F5-8620-476E-B937-EA2E57AC35E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6000" y="4469309"/>
            <a:ext cx="1959222" cy="188704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93415A-BC6A-43D7-8BB3-4C213724662F}"/>
              </a:ext>
            </a:extLst>
          </p:cNvPr>
          <p:cNvSpPr txBox="1"/>
          <p:nvPr/>
        </p:nvSpPr>
        <p:spPr>
          <a:xfrm>
            <a:off x="9099" y="6613753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90384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Does Influenza Mutate?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6DE7BD-E859-46BF-96D7-9CDA092011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041" y="2236674"/>
            <a:ext cx="1628072" cy="16280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B28470-4B68-4328-A5B2-C598CBBF7B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25968" y="3954817"/>
            <a:ext cx="1514458" cy="15144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E90065-DBA0-4E36-9E87-98665BD74F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343976"/>
            <a:ext cx="930268" cy="930268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125ABF-2460-42B2-BE90-C7BE9C3B9066}"/>
              </a:ext>
            </a:extLst>
          </p:cNvPr>
          <p:cNvCxnSpPr>
            <a:cxnSpLocks/>
          </p:cNvCxnSpPr>
          <p:nvPr/>
        </p:nvCxnSpPr>
        <p:spPr>
          <a:xfrm flipV="1">
            <a:off x="5224444" y="3919190"/>
            <a:ext cx="1483129" cy="69094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BC30547-F724-4BDA-AB0C-E87E152803DF}"/>
              </a:ext>
            </a:extLst>
          </p:cNvPr>
          <p:cNvCxnSpPr>
            <a:cxnSpLocks/>
          </p:cNvCxnSpPr>
          <p:nvPr/>
        </p:nvCxnSpPr>
        <p:spPr>
          <a:xfrm>
            <a:off x="2400199" y="3698053"/>
            <a:ext cx="1079505" cy="90957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78CEDC9-34BE-4FAC-839C-3944465F2927}"/>
              </a:ext>
            </a:extLst>
          </p:cNvPr>
          <p:cNvCxnSpPr>
            <a:cxnSpLocks/>
          </p:cNvCxnSpPr>
          <p:nvPr/>
        </p:nvCxnSpPr>
        <p:spPr>
          <a:xfrm flipH="1">
            <a:off x="5086691" y="3647145"/>
            <a:ext cx="1455085" cy="71879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9D6E7CC-2A74-4654-B6A2-5AF3BF1F8292}"/>
              </a:ext>
            </a:extLst>
          </p:cNvPr>
          <p:cNvCxnSpPr>
            <a:cxnSpLocks/>
          </p:cNvCxnSpPr>
          <p:nvPr/>
        </p:nvCxnSpPr>
        <p:spPr>
          <a:xfrm flipV="1">
            <a:off x="2682627" y="1985604"/>
            <a:ext cx="1181379" cy="72308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B78F66-88CB-4F72-BFFE-D29EC232ACF6}"/>
              </a:ext>
            </a:extLst>
          </p:cNvPr>
          <p:cNvCxnSpPr>
            <a:cxnSpLocks/>
          </p:cNvCxnSpPr>
          <p:nvPr/>
        </p:nvCxnSpPr>
        <p:spPr>
          <a:xfrm>
            <a:off x="4870233" y="1985604"/>
            <a:ext cx="1516307" cy="68313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D2AA288-9C30-44AD-859E-E368B520FB05}"/>
              </a:ext>
            </a:extLst>
          </p:cNvPr>
          <p:cNvSpPr txBox="1"/>
          <p:nvPr/>
        </p:nvSpPr>
        <p:spPr>
          <a:xfrm>
            <a:off x="1146737" y="2451177"/>
            <a:ext cx="13396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Avian virus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A935B6F-DBAB-4CB3-A045-40946BD188A8}"/>
              </a:ext>
            </a:extLst>
          </p:cNvPr>
          <p:cNvSpPr txBox="1"/>
          <p:nvPr/>
        </p:nvSpPr>
        <p:spPr>
          <a:xfrm rot="20066424">
            <a:off x="5106437" y="3539403"/>
            <a:ext cx="151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human virus</a:t>
            </a:r>
          </a:p>
        </p:txBody>
      </p:sp>
      <p:sp>
        <p:nvSpPr>
          <p:cNvPr id="39" name="Star: 5 Points 38">
            <a:extLst>
              <a:ext uri="{FF2B5EF4-FFF2-40B4-BE49-F238E27FC236}">
                <a16:creationId xmlns:a16="http://schemas.microsoft.com/office/drawing/2014/main" id="{2FD0C205-34A1-4BD9-9A87-C2264E7987FB}"/>
              </a:ext>
            </a:extLst>
          </p:cNvPr>
          <p:cNvSpPr/>
          <p:nvPr/>
        </p:nvSpPr>
        <p:spPr>
          <a:xfrm>
            <a:off x="4086978" y="4323883"/>
            <a:ext cx="528711" cy="56178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7B2EBE4-6B94-48E7-8578-3E2C798B1784}"/>
              </a:ext>
            </a:extLst>
          </p:cNvPr>
          <p:cNvSpPr txBox="1"/>
          <p:nvPr/>
        </p:nvSpPr>
        <p:spPr>
          <a:xfrm>
            <a:off x="3381314" y="5169562"/>
            <a:ext cx="1940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New influenza virus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7D079D-97A1-421E-BE33-08DE3A7E52BB}"/>
              </a:ext>
            </a:extLst>
          </p:cNvPr>
          <p:cNvSpPr txBox="1"/>
          <p:nvPr/>
        </p:nvSpPr>
        <p:spPr>
          <a:xfrm>
            <a:off x="3814256" y="1053779"/>
            <a:ext cx="1777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Avian virus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1D4D1B0-81DA-4EDB-9EAC-442BE99DEAB6}"/>
              </a:ext>
            </a:extLst>
          </p:cNvPr>
          <p:cNvSpPr txBox="1"/>
          <p:nvPr/>
        </p:nvSpPr>
        <p:spPr>
          <a:xfrm>
            <a:off x="3739684" y="3961079"/>
            <a:ext cx="15195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Swine virus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C24753-F21D-449D-9DD9-AE4F1F696D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92" y="2585167"/>
            <a:ext cx="947354" cy="947354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ED58EBD-605E-448A-A6AD-AACB9A663BE5}"/>
              </a:ext>
            </a:extLst>
          </p:cNvPr>
          <p:cNvCxnSpPr>
            <a:cxnSpLocks/>
          </p:cNvCxnSpPr>
          <p:nvPr/>
        </p:nvCxnSpPr>
        <p:spPr>
          <a:xfrm>
            <a:off x="4419600" y="2422517"/>
            <a:ext cx="0" cy="144222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3299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8" grpId="0"/>
      <p:bldP spid="39" grpId="0" animBg="1"/>
      <p:bldP spid="40" grpId="0"/>
      <p:bldP spid="41" grpId="0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Of Influenza In Pigs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hape 186">
            <a:extLst>
              <a:ext uri="{FF2B5EF4-FFF2-40B4-BE49-F238E27FC236}">
                <a16:creationId xmlns:a16="http://schemas.microsoft.com/office/drawing/2014/main" id="{5B866337-956D-4E9C-A366-ACA79C7ADD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752600"/>
            <a:ext cx="65532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hape 187">
            <a:extLst>
              <a:ext uri="{FF2B5EF4-FFF2-40B4-BE49-F238E27FC236}">
                <a16:creationId xmlns:a16="http://schemas.microsoft.com/office/drawing/2014/main" id="{30D6BE16-18C8-4BC9-B7D2-96648CF21968}"/>
              </a:ext>
            </a:extLst>
          </p:cNvPr>
          <p:cNvSpPr txBox="1"/>
          <p:nvPr/>
        </p:nvSpPr>
        <p:spPr>
          <a:xfrm>
            <a:off x="3352800" y="6227160"/>
            <a:ext cx="3810000" cy="384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67C7D5-F082-4C04-B7F3-4206BE77BA2F}"/>
              </a:ext>
            </a:extLst>
          </p:cNvPr>
          <p:cNvSpPr txBox="1"/>
          <p:nvPr/>
        </p:nvSpPr>
        <p:spPr>
          <a:xfrm>
            <a:off x="9099" y="6613753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courtesy of Strange History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5868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Of Influenza In Poultry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hape 195">
            <a:extLst>
              <a:ext uri="{FF2B5EF4-FFF2-40B4-BE49-F238E27FC236}">
                <a16:creationId xmlns:a16="http://schemas.microsoft.com/office/drawing/2014/main" id="{5639B8F5-CFC7-4EEF-93AC-D19D5F9D21A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7800" y="1265732"/>
            <a:ext cx="6356508" cy="43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69157A0-A6F9-42B8-95B2-B90CF7F1805A}"/>
              </a:ext>
            </a:extLst>
          </p:cNvPr>
          <p:cNvSpPr/>
          <p:nvPr/>
        </p:nvSpPr>
        <p:spPr>
          <a:xfrm>
            <a:off x="1828800" y="2445315"/>
            <a:ext cx="1295400" cy="49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C170C0-6830-44C9-8838-DE736EDECE1B}"/>
              </a:ext>
            </a:extLst>
          </p:cNvPr>
          <p:cNvSpPr/>
          <p:nvPr/>
        </p:nvSpPr>
        <p:spPr>
          <a:xfrm>
            <a:off x="1657350" y="1987460"/>
            <a:ext cx="1695450" cy="49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295ACD2-B391-42A5-9F9E-729125E8EB77}"/>
              </a:ext>
            </a:extLst>
          </p:cNvPr>
          <p:cNvSpPr/>
          <p:nvPr/>
        </p:nvSpPr>
        <p:spPr>
          <a:xfrm>
            <a:off x="3035379" y="1691136"/>
            <a:ext cx="1695450" cy="490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D69820-3D40-42DE-8433-D7EDCB281ED8}"/>
              </a:ext>
            </a:extLst>
          </p:cNvPr>
          <p:cNvSpPr txBox="1"/>
          <p:nvPr/>
        </p:nvSpPr>
        <p:spPr>
          <a:xfrm>
            <a:off x="1952625" y="204754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Decreased Egg Production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02C97B-9C81-4694-85F4-6361881DE4B7}"/>
              </a:ext>
            </a:extLst>
          </p:cNvPr>
          <p:cNvSpPr txBox="1"/>
          <p:nvPr/>
        </p:nvSpPr>
        <p:spPr>
          <a:xfrm>
            <a:off x="1828800" y="2570735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Misshapen Eggs </a:t>
            </a:r>
          </a:p>
          <a:p>
            <a:r>
              <a:rPr lang="en-US" sz="1400" dirty="0"/>
              <a:t>Soft, Thin Shells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140B4D-A939-44C0-B3CA-900BADCBACFD}"/>
              </a:ext>
            </a:extLst>
          </p:cNvPr>
          <p:cNvSpPr txBox="1"/>
          <p:nvPr/>
        </p:nvSpPr>
        <p:spPr>
          <a:xfrm>
            <a:off x="3359229" y="1566909"/>
            <a:ext cx="137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Swelling Around Head, Neck, and Eyes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607D917-6445-4653-A21B-6C62E0706E6F}"/>
              </a:ext>
            </a:extLst>
          </p:cNvPr>
          <p:cNvSpPr/>
          <p:nvPr/>
        </p:nvSpPr>
        <p:spPr>
          <a:xfrm>
            <a:off x="6400800" y="1498861"/>
            <a:ext cx="1695450" cy="1986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CB217-5E35-495A-9030-3516177BFE59}"/>
              </a:ext>
            </a:extLst>
          </p:cNvPr>
          <p:cNvSpPr txBox="1"/>
          <p:nvPr/>
        </p:nvSpPr>
        <p:spPr>
          <a:xfrm>
            <a:off x="6318408" y="165877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Purple Comb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7D83ED-B77F-479D-A625-2001DB02213A}"/>
              </a:ext>
            </a:extLst>
          </p:cNvPr>
          <p:cNvSpPr txBox="1"/>
          <p:nvPr/>
        </p:nvSpPr>
        <p:spPr>
          <a:xfrm>
            <a:off x="6432708" y="2005855"/>
            <a:ext cx="13716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Sneezing</a:t>
            </a:r>
          </a:p>
          <a:p>
            <a:r>
              <a:rPr lang="en-US" sz="1400" dirty="0"/>
              <a:t>Runny Nose</a:t>
            </a:r>
          </a:p>
          <a:p>
            <a:r>
              <a:rPr lang="en-US" sz="1400" dirty="0"/>
              <a:t>Coughing </a:t>
            </a:r>
          </a:p>
          <a:p>
            <a:r>
              <a:rPr lang="en-US" sz="1400" dirty="0"/>
              <a:t>Difficult Breathing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F54809B-31FC-49C4-856E-9EC8D46A942E}"/>
              </a:ext>
            </a:extLst>
          </p:cNvPr>
          <p:cNvSpPr txBox="1"/>
          <p:nvPr/>
        </p:nvSpPr>
        <p:spPr>
          <a:xfrm>
            <a:off x="6318408" y="3252350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Purple Wattle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DB31C-5379-47B9-AB97-4B4862F62A50}"/>
              </a:ext>
            </a:extLst>
          </p:cNvPr>
          <p:cNvSpPr/>
          <p:nvPr/>
        </p:nvSpPr>
        <p:spPr>
          <a:xfrm>
            <a:off x="3035379" y="4655115"/>
            <a:ext cx="847725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46DD6F-C837-49D6-9BCC-352D7038A6AE}"/>
              </a:ext>
            </a:extLst>
          </p:cNvPr>
          <p:cNvSpPr txBox="1"/>
          <p:nvPr/>
        </p:nvSpPr>
        <p:spPr>
          <a:xfrm>
            <a:off x="2895600" y="4712102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Purple Legs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69D87-2BD6-468B-802A-5E5919B15729}"/>
              </a:ext>
            </a:extLst>
          </p:cNvPr>
          <p:cNvSpPr txBox="1"/>
          <p:nvPr/>
        </p:nvSpPr>
        <p:spPr>
          <a:xfrm>
            <a:off x="0" y="6519446"/>
            <a:ext cx="2073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 courtesy of Kindersay.com and dreamstime.com</a:t>
            </a:r>
            <a:endParaRPr lang="en-US" sz="9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13E3A-9737-4974-9934-00B4F88C03B3}"/>
              </a:ext>
            </a:extLst>
          </p:cNvPr>
          <p:cNvSpPr txBox="1"/>
          <p:nvPr/>
        </p:nvSpPr>
        <p:spPr>
          <a:xfrm>
            <a:off x="3746843" y="5599928"/>
            <a:ext cx="25427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Sudden increase in flock deaths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57135D-4F45-4B09-8522-2AB25EE47D01}"/>
              </a:ext>
            </a:extLst>
          </p:cNvPr>
          <p:cNvSpPr/>
          <p:nvPr/>
        </p:nvSpPr>
        <p:spPr>
          <a:xfrm>
            <a:off x="3965614" y="2143109"/>
            <a:ext cx="152400" cy="1242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97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animBg="1"/>
      <p:bldP spid="17" grpId="0" animBg="1"/>
      <p:bldP spid="3" grpId="0"/>
      <p:bldP spid="9" grpId="0"/>
      <p:bldP spid="12" grpId="0"/>
      <p:bldP spid="18" grpId="0" animBg="1"/>
      <p:bldP spid="14" grpId="0"/>
      <p:bldP spid="15" grpId="0"/>
      <p:bldP spid="13" grpId="0"/>
      <p:bldP spid="7" grpId="0" animBg="1"/>
      <p:bldP spid="11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646331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I Do If My Animal Is Sick?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hape 249">
            <a:extLst>
              <a:ext uri="{FF2B5EF4-FFF2-40B4-BE49-F238E27FC236}">
                <a16:creationId xmlns:a16="http://schemas.microsoft.com/office/drawing/2014/main" id="{6EADF0BF-4790-46DC-973A-B7E91E5ABFA2}"/>
              </a:ext>
            </a:extLst>
          </p:cNvPr>
          <p:cNvSpPr txBox="1">
            <a:spLocks/>
          </p:cNvSpPr>
          <p:nvPr/>
        </p:nvSpPr>
        <p:spPr>
          <a:xfrm>
            <a:off x="549818" y="4572000"/>
            <a:ext cx="4040188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Call your veterinarian</a:t>
            </a:r>
          </a:p>
          <a:p>
            <a:pPr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endParaRPr lang="en-US" sz="2800" dirty="0">
              <a:solidFill>
                <a:schemeClr val="dk1"/>
              </a:solidFill>
              <a:latin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endParaRPr lang="en-US" sz="3600" dirty="0"/>
          </a:p>
          <a:p>
            <a:pPr indent="-190500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Shape 501">
            <a:extLst>
              <a:ext uri="{FF2B5EF4-FFF2-40B4-BE49-F238E27FC236}">
                <a16:creationId xmlns:a16="http://schemas.microsoft.com/office/drawing/2014/main" id="{18F06805-A67D-4B35-A9C1-D96BE12A93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3971" y="837136"/>
            <a:ext cx="3200400" cy="2438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2277E-EAC2-4076-A8EE-6BCD988322E0}"/>
              </a:ext>
            </a:extLst>
          </p:cNvPr>
          <p:cNvSpPr txBox="1"/>
          <p:nvPr/>
        </p:nvSpPr>
        <p:spPr>
          <a:xfrm>
            <a:off x="549818" y="1156927"/>
            <a:ext cx="38862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Quarantine (Isolation)- Keep sick animal away from other animals and people</a:t>
            </a:r>
            <a:endParaRPr lang="en-US" sz="36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9D703-A2A1-41A1-B3F6-DC618AA40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338" y="3976155"/>
            <a:ext cx="3309971" cy="2200960"/>
          </a:xfrm>
          <a:prstGeom prst="rect">
            <a:avLst/>
          </a:prstGeom>
        </p:spPr>
      </p:pic>
      <p:sp>
        <p:nvSpPr>
          <p:cNvPr id="13" name="Shape 502">
            <a:extLst>
              <a:ext uri="{FF2B5EF4-FFF2-40B4-BE49-F238E27FC236}">
                <a16:creationId xmlns:a16="http://schemas.microsoft.com/office/drawing/2014/main" id="{867FB4F6-D597-4A61-87B4-B2C2ABF5D759}"/>
              </a:ext>
            </a:extLst>
          </p:cNvPr>
          <p:cNvSpPr txBox="1"/>
          <p:nvPr/>
        </p:nvSpPr>
        <p:spPr>
          <a:xfrm>
            <a:off x="4807338" y="3329516"/>
            <a:ext cx="3900488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C4886A-ACD9-43F6-9798-67F178E9B821}"/>
              </a:ext>
            </a:extLst>
          </p:cNvPr>
          <p:cNvSpPr txBox="1"/>
          <p:nvPr/>
        </p:nvSpPr>
        <p:spPr>
          <a:xfrm>
            <a:off x="4784722" y="3264309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Biosecurity Nova Scotia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F743F5-C197-449C-AE3F-D7B1E8ED33F0}"/>
              </a:ext>
            </a:extLst>
          </p:cNvPr>
          <p:cNvSpPr txBox="1"/>
          <p:nvPr/>
        </p:nvSpPr>
        <p:spPr>
          <a:xfrm>
            <a:off x="4724400" y="6162938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Pocket Farm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55593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Prevent Influenza?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hape 217">
            <a:extLst>
              <a:ext uri="{FF2B5EF4-FFF2-40B4-BE49-F238E27FC236}">
                <a16:creationId xmlns:a16="http://schemas.microsoft.com/office/drawing/2014/main" id="{7F3593E6-B529-4A1F-9CAB-F5EA8629B469}"/>
              </a:ext>
            </a:extLst>
          </p:cNvPr>
          <p:cNvSpPr txBox="1">
            <a:spLocks/>
          </p:cNvSpPr>
          <p:nvPr/>
        </p:nvSpPr>
        <p:spPr>
          <a:xfrm>
            <a:off x="4876800" y="2362200"/>
            <a:ext cx="4041775" cy="2462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Keep area clean </a:t>
            </a:r>
            <a:endParaRPr lang="en-US" sz="2800" dirty="0">
              <a:latin typeface="+mj-lt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Avoid contact with sick animals or sick people </a:t>
            </a:r>
            <a:endParaRPr lang="en-US" sz="2800" dirty="0">
              <a:latin typeface="+mj-lt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Talk to a veterinarian</a:t>
            </a:r>
            <a:endParaRPr lang="en-US" sz="2800" dirty="0">
              <a:latin typeface="+mj-lt"/>
            </a:endParaRPr>
          </a:p>
          <a:p>
            <a:pPr indent="-190500"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" name="Shape 216">
            <a:extLst>
              <a:ext uri="{FF2B5EF4-FFF2-40B4-BE49-F238E27FC236}">
                <a16:creationId xmlns:a16="http://schemas.microsoft.com/office/drawing/2014/main" id="{920EF9AB-A36E-4E01-A9AC-7822A697A6E7}"/>
              </a:ext>
            </a:extLst>
          </p:cNvPr>
          <p:cNvSpPr txBox="1">
            <a:spLocks/>
          </p:cNvSpPr>
          <p:nvPr/>
        </p:nvSpPr>
        <p:spPr>
          <a:xfrm>
            <a:off x="4910470" y="1318128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… in Animals</a:t>
            </a:r>
            <a:endParaRPr lang="en-US" sz="4000" dirty="0"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669941-008A-4239-9097-6AC09A35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0"/>
            <a:ext cx="4062864" cy="2286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B557C1-5B34-4C11-BB3D-78E0331CB98B}"/>
              </a:ext>
            </a:extLst>
          </p:cNvPr>
          <p:cNvSpPr txBox="1"/>
          <p:nvPr/>
        </p:nvSpPr>
        <p:spPr>
          <a:xfrm>
            <a:off x="230403" y="4572554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</a:t>
            </a:r>
            <a:r>
              <a:rPr lang="en-US" sz="800" dirty="0" err="1"/>
              <a:t>Unsplash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05106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Signs And Symptoms Of Influenza In Humans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E08224-5659-4643-8A7B-89EA8316A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426474"/>
            <a:ext cx="3200399" cy="49033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CDF90-31F4-4DFB-A7FE-2F46D0509603}"/>
              </a:ext>
            </a:extLst>
          </p:cNvPr>
          <p:cNvSpPr txBox="1"/>
          <p:nvPr/>
        </p:nvSpPr>
        <p:spPr>
          <a:xfrm>
            <a:off x="3364386" y="1139022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Fever of 100°F or higher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766A4-0815-4892-A41E-7F8427A1AE1D}"/>
              </a:ext>
            </a:extLst>
          </p:cNvPr>
          <p:cNvSpPr txBox="1"/>
          <p:nvPr/>
        </p:nvSpPr>
        <p:spPr>
          <a:xfrm>
            <a:off x="4960397" y="2465993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Sore throat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2F5A7D-7CB5-49C7-92B5-EC10953FFBF6}"/>
              </a:ext>
            </a:extLst>
          </p:cNvPr>
          <p:cNvSpPr txBox="1"/>
          <p:nvPr/>
        </p:nvSpPr>
        <p:spPr>
          <a:xfrm>
            <a:off x="3064893" y="2050170"/>
            <a:ext cx="8056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Cough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508283F-2EC1-4066-95AA-DF6D7AE82110}"/>
              </a:ext>
            </a:extLst>
          </p:cNvPr>
          <p:cNvSpPr txBox="1"/>
          <p:nvPr/>
        </p:nvSpPr>
        <p:spPr>
          <a:xfrm>
            <a:off x="2001672" y="3395110"/>
            <a:ext cx="1828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Muscle/body aches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D9D59C-1601-4B01-819E-A8795839F516}"/>
              </a:ext>
            </a:extLst>
          </p:cNvPr>
          <p:cNvSpPr txBox="1"/>
          <p:nvPr/>
        </p:nvSpPr>
        <p:spPr>
          <a:xfrm>
            <a:off x="2694252" y="1609023"/>
            <a:ext cx="1219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Headaches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AA74C6-451F-4483-BC1F-317809C04AD1}"/>
              </a:ext>
            </a:extLst>
          </p:cNvPr>
          <p:cNvSpPr txBox="1"/>
          <p:nvPr/>
        </p:nvSpPr>
        <p:spPr>
          <a:xfrm>
            <a:off x="4993688" y="3372738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Fatigue (tiredness)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984BBB-7333-4A56-A22A-691EA9E38C05}"/>
              </a:ext>
            </a:extLst>
          </p:cNvPr>
          <p:cNvSpPr txBox="1"/>
          <p:nvPr/>
        </p:nvSpPr>
        <p:spPr>
          <a:xfrm>
            <a:off x="4938456" y="1818034"/>
            <a:ext cx="24384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Runny/stuffy nose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AB97B74-DF21-4719-86DD-24CCF40B384D}"/>
              </a:ext>
            </a:extLst>
          </p:cNvPr>
          <p:cNvCxnSpPr>
            <a:cxnSpLocks/>
          </p:cNvCxnSpPr>
          <p:nvPr/>
        </p:nvCxnSpPr>
        <p:spPr>
          <a:xfrm flipV="1">
            <a:off x="3467718" y="3212034"/>
            <a:ext cx="353130" cy="1914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771AD92-4E17-4197-8472-03A23D0BFA67}"/>
              </a:ext>
            </a:extLst>
          </p:cNvPr>
          <p:cNvCxnSpPr>
            <a:cxnSpLocks/>
          </p:cNvCxnSpPr>
          <p:nvPr/>
        </p:nvCxnSpPr>
        <p:spPr>
          <a:xfrm>
            <a:off x="3733800" y="1796138"/>
            <a:ext cx="273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9511490-FA75-4A48-8A08-FEDBDC38472B}"/>
              </a:ext>
            </a:extLst>
          </p:cNvPr>
          <p:cNvCxnSpPr>
            <a:cxnSpLocks/>
          </p:cNvCxnSpPr>
          <p:nvPr/>
        </p:nvCxnSpPr>
        <p:spPr>
          <a:xfrm flipH="1" flipV="1">
            <a:off x="4495799" y="1987311"/>
            <a:ext cx="508927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BF031FC-20B6-484E-8F1E-BD0E422A9926}"/>
              </a:ext>
            </a:extLst>
          </p:cNvPr>
          <p:cNvCxnSpPr>
            <a:cxnSpLocks/>
          </p:cNvCxnSpPr>
          <p:nvPr/>
        </p:nvCxnSpPr>
        <p:spPr>
          <a:xfrm flipH="1" flipV="1">
            <a:off x="4583586" y="2246463"/>
            <a:ext cx="354870" cy="3016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21EC7CB-5493-4049-8E3F-A9F5C9307DDE}"/>
              </a:ext>
            </a:extLst>
          </p:cNvPr>
          <p:cNvSpPr txBox="1"/>
          <p:nvPr/>
        </p:nvSpPr>
        <p:spPr>
          <a:xfrm>
            <a:off x="0" y="6519446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Images courtesy of Shutterstock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98492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646331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Do I Do If I Am Sick?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hape 250">
            <a:extLst>
              <a:ext uri="{FF2B5EF4-FFF2-40B4-BE49-F238E27FC236}">
                <a16:creationId xmlns:a16="http://schemas.microsoft.com/office/drawing/2014/main" id="{B721AC82-65D9-44ED-9433-892F58527DD6}"/>
              </a:ext>
            </a:extLst>
          </p:cNvPr>
          <p:cNvSpPr txBox="1">
            <a:spLocks/>
          </p:cNvSpPr>
          <p:nvPr/>
        </p:nvSpPr>
        <p:spPr>
          <a:xfrm>
            <a:off x="228600" y="1066800"/>
            <a:ext cx="5136085" cy="43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spcBef>
                <a:spcPts val="444"/>
              </a:spcBef>
              <a:buClr>
                <a:srgbClr val="31859B"/>
              </a:buClr>
              <a:buSzPts val="2220"/>
              <a:buNone/>
            </a:pPr>
            <a:endParaRPr lang="en-US" sz="2800" dirty="0">
              <a:solidFill>
                <a:schemeClr val="dk1"/>
              </a:solidFill>
              <a:cs typeface="Times New Roman"/>
              <a:sym typeface="Times New Roman"/>
            </a:endParaRPr>
          </a:p>
          <a:p>
            <a:pPr>
              <a:lnSpc>
                <a:spcPct val="80000"/>
              </a:lnSpc>
              <a:spcBef>
                <a:spcPts val="444"/>
              </a:spcBef>
              <a:buSzPts val="222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Cover your cough and sneeze</a:t>
            </a:r>
          </a:p>
          <a:p>
            <a:pPr>
              <a:lnSpc>
                <a:spcPct val="80000"/>
              </a:lnSpc>
              <a:spcBef>
                <a:spcPts val="444"/>
              </a:spcBef>
              <a:buSzPts val="2220"/>
            </a:pPr>
            <a:endParaRPr lang="en-US" sz="28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>
              <a:lnSpc>
                <a:spcPct val="80000"/>
              </a:lnSpc>
              <a:spcBef>
                <a:spcPts val="444"/>
              </a:spcBef>
              <a:buSzPts val="222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Stay at home </a:t>
            </a:r>
          </a:p>
          <a:p>
            <a:pPr marL="0" indent="0">
              <a:lnSpc>
                <a:spcPct val="80000"/>
              </a:lnSpc>
              <a:spcBef>
                <a:spcPts val="444"/>
              </a:spcBef>
              <a:buClr>
                <a:srgbClr val="31859B"/>
              </a:buClr>
              <a:buSzPts val="2220"/>
              <a:buNone/>
            </a:pPr>
            <a:endParaRPr lang="en-US" sz="2800" dirty="0">
              <a:solidFill>
                <a:schemeClr val="dk1"/>
              </a:solidFill>
              <a:cs typeface="Times New Roman"/>
              <a:sym typeface="Times New Roman"/>
            </a:endParaRPr>
          </a:p>
          <a:p>
            <a:pPr>
              <a:lnSpc>
                <a:spcPct val="80000"/>
              </a:lnSpc>
              <a:spcBef>
                <a:spcPts val="444"/>
              </a:spcBef>
              <a:buSzPts val="2220"/>
            </a:pPr>
            <a:r>
              <a:rPr lang="en-US" sz="2800" dirty="0">
                <a:solidFill>
                  <a:schemeClr val="dk1"/>
                </a:solidFill>
                <a:cs typeface="Times New Roman"/>
                <a:sym typeface="Times New Roman"/>
              </a:rPr>
              <a:t>Minimize contact with animals and other people</a:t>
            </a:r>
          </a:p>
          <a:p>
            <a:pPr>
              <a:lnSpc>
                <a:spcPct val="80000"/>
              </a:lnSpc>
              <a:spcBef>
                <a:spcPts val="444"/>
              </a:spcBef>
              <a:buClr>
                <a:srgbClr val="31859B"/>
              </a:buClr>
              <a:buSzPts val="2220"/>
            </a:pPr>
            <a:endParaRPr lang="en-US" sz="2800" dirty="0">
              <a:solidFill>
                <a:schemeClr val="dk1"/>
              </a:solidFill>
              <a:cs typeface="Times New Roman"/>
              <a:sym typeface="Times New Roman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220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Call your healthcare provider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ts val="2220"/>
              <a:buNone/>
            </a:pPr>
            <a:r>
              <a:rPr lang="en-US" sz="222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endParaRPr lang="en-US" dirty="0"/>
          </a:p>
          <a:p>
            <a:pPr lvl="1">
              <a:lnSpc>
                <a:spcPct val="80000"/>
              </a:lnSpc>
              <a:spcBef>
                <a:spcPts val="444"/>
              </a:spcBef>
              <a:buClr>
                <a:srgbClr val="31859B"/>
              </a:buClr>
              <a:buSzPts val="2220"/>
              <a:buFont typeface="Arial"/>
              <a:buChar char="•"/>
            </a:pPr>
            <a:r>
              <a:rPr lang="en-US" sz="2000" dirty="0">
                <a:solidFill>
                  <a:srgbClr val="31859B"/>
                </a:solidFill>
                <a:ea typeface="Times New Roman"/>
                <a:cs typeface="Times New Roman"/>
                <a:sym typeface="Times New Roman"/>
              </a:rPr>
              <a:t>SPECIAL NOTE</a:t>
            </a:r>
            <a:r>
              <a:rPr lang="en-US" sz="20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: Tell your healthcare provider if you have recently been around pigs or chickens.</a:t>
            </a:r>
          </a:p>
          <a:p>
            <a:pPr>
              <a:lnSpc>
                <a:spcPct val="80000"/>
              </a:lnSpc>
              <a:spcBef>
                <a:spcPts val="444"/>
              </a:spcBef>
              <a:buClr>
                <a:srgbClr val="31859B"/>
              </a:buClr>
              <a:buSzPts val="2220"/>
            </a:pPr>
            <a:endParaRPr lang="en-US" sz="2800" dirty="0"/>
          </a:p>
        </p:txBody>
      </p:sp>
      <p:pic>
        <p:nvPicPr>
          <p:cNvPr id="8194" name="Picture 2" descr="Woman in bed with flu">
            <a:extLst>
              <a:ext uri="{FF2B5EF4-FFF2-40B4-BE49-F238E27FC236}">
                <a16:creationId xmlns:a16="http://schemas.microsoft.com/office/drawing/2014/main" id="{B84825BD-8E84-4476-97D7-AE5B07F27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253" y="2133600"/>
            <a:ext cx="2992547" cy="199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2E640-696B-4894-953F-62050490C524}"/>
              </a:ext>
            </a:extLst>
          </p:cNvPr>
          <p:cNvSpPr txBox="1"/>
          <p:nvPr/>
        </p:nvSpPr>
        <p:spPr>
          <a:xfrm>
            <a:off x="5694253" y="4128631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71764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Can I Prevent Influenza?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hape 215">
            <a:extLst>
              <a:ext uri="{FF2B5EF4-FFF2-40B4-BE49-F238E27FC236}">
                <a16:creationId xmlns:a16="http://schemas.microsoft.com/office/drawing/2014/main" id="{4F42EE18-EFDB-407D-ACCE-4392C19881ED}"/>
              </a:ext>
            </a:extLst>
          </p:cNvPr>
          <p:cNvSpPr txBox="1">
            <a:spLocks/>
          </p:cNvSpPr>
          <p:nvPr/>
        </p:nvSpPr>
        <p:spPr>
          <a:xfrm>
            <a:off x="457200" y="2144712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Wash hands frequently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Cover your cough </a:t>
            </a:r>
          </a:p>
          <a:p>
            <a:pPr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Stay at home when sick  </a:t>
            </a:r>
            <a:endParaRPr lang="en-US" sz="2800" dirty="0"/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Vaccinate </a:t>
            </a:r>
            <a:endParaRPr lang="en-US" sz="2800" dirty="0"/>
          </a:p>
          <a:p>
            <a:pPr lvl="1">
              <a:lnSpc>
                <a:spcPct val="90000"/>
              </a:lnSpc>
              <a:spcBef>
                <a:spcPts val="4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Annual seasonal vaccine for humans</a:t>
            </a:r>
            <a:endParaRPr lang="en-US" sz="2400" dirty="0"/>
          </a:p>
          <a:p>
            <a:pPr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Avoid contact with sick people and sick animals</a:t>
            </a:r>
            <a:endParaRPr lang="en-US" sz="2800" dirty="0"/>
          </a:p>
          <a:p>
            <a:pPr indent="-1905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>
              <a:lnSpc>
                <a:spcPct val="90000"/>
              </a:lnSpc>
              <a:spcBef>
                <a:spcPts val="480"/>
              </a:spcBef>
              <a:buClr>
                <a:schemeClr val="dk1"/>
              </a:buClr>
              <a:buSzPts val="2400"/>
              <a:buFont typeface="Arial"/>
              <a:buNone/>
            </a:pPr>
            <a:endParaRPr lang="en-US"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" name="Shape 214">
            <a:extLst>
              <a:ext uri="{FF2B5EF4-FFF2-40B4-BE49-F238E27FC236}">
                <a16:creationId xmlns:a16="http://schemas.microsoft.com/office/drawing/2014/main" id="{6C7D4161-ACB3-44A7-B31C-1F6874E1F881}"/>
              </a:ext>
            </a:extLst>
          </p:cNvPr>
          <p:cNvSpPr txBox="1">
            <a:spLocks/>
          </p:cNvSpPr>
          <p:nvPr/>
        </p:nvSpPr>
        <p:spPr>
          <a:xfrm>
            <a:off x="457200" y="1147932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…in Humans</a:t>
            </a:r>
            <a:endParaRPr lang="en-US" sz="4000" dirty="0"/>
          </a:p>
        </p:txBody>
      </p:sp>
      <p:pic>
        <p:nvPicPr>
          <p:cNvPr id="9218" name="Picture 2" descr="Flu vaccination can be received as soon as the vaccine is available, usually by October. ">
            <a:extLst>
              <a:ext uri="{FF2B5EF4-FFF2-40B4-BE49-F238E27FC236}">
                <a16:creationId xmlns:a16="http://schemas.microsoft.com/office/drawing/2014/main" id="{F821E2DA-7581-4850-8857-11E9C710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815" y="1764948"/>
            <a:ext cx="2066923" cy="276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2CA566-80FA-47CF-A7F0-D1326D75B0A7}"/>
              </a:ext>
            </a:extLst>
          </p:cNvPr>
          <p:cNvSpPr txBox="1"/>
          <p:nvPr/>
        </p:nvSpPr>
        <p:spPr>
          <a:xfrm>
            <a:off x="6248400" y="4526358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5073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525863"/>
            <a:ext cx="9153378" cy="338554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1FDB49B2-D7F7-4DA0-A486-A2C9A13FB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Who Else Is At Risk For Getting Sick?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50">
            <a:extLst>
              <a:ext uri="{FF2B5EF4-FFF2-40B4-BE49-F238E27FC236}">
                <a16:creationId xmlns:a16="http://schemas.microsoft.com/office/drawing/2014/main" id="{576F874F-8C62-45F2-B091-F7E3B45BC078}"/>
              </a:ext>
            </a:extLst>
          </p:cNvPr>
          <p:cNvSpPr txBox="1">
            <a:spLocks/>
          </p:cNvSpPr>
          <p:nvPr/>
        </p:nvSpPr>
        <p:spPr>
          <a:xfrm>
            <a:off x="0" y="1219200"/>
            <a:ext cx="9067800" cy="4953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r>
              <a:rPr lang="en-US" sz="3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Visitors and the public!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None/>
            </a:pPr>
            <a:endParaRPr lang="en-US" sz="1400" dirty="0"/>
          </a:p>
          <a:p>
            <a:pPr lvl="1">
              <a:spcBef>
                <a:spcPts val="48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These diseases can be severe or even deadly for young children and anyone with a weakened immune system</a:t>
            </a:r>
            <a:endParaRPr lang="en-US" dirty="0"/>
          </a:p>
          <a:p>
            <a:pPr lvl="1">
              <a:spcBef>
                <a:spcPts val="480"/>
              </a:spcBef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The goals is to keep ourselves, our animals, and people visiting our animals safe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F7485C-0AB6-4A06-BF91-FE255395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5509" y="4437771"/>
            <a:ext cx="2840582" cy="18889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A3B60-08E2-45BC-95F2-93B8C3A256F8}"/>
              </a:ext>
            </a:extLst>
          </p:cNvPr>
          <p:cNvSpPr txBox="1"/>
          <p:nvPr/>
        </p:nvSpPr>
        <p:spPr>
          <a:xfrm>
            <a:off x="3073737" y="6326758"/>
            <a:ext cx="207327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2983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One Health?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Shape 93">
            <a:extLst>
              <a:ext uri="{FF2B5EF4-FFF2-40B4-BE49-F238E27FC236}">
                <a16:creationId xmlns:a16="http://schemas.microsoft.com/office/drawing/2014/main" id="{8A67A8B4-8AFB-479F-9ACE-A9E7F1B146A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119254" y="1752600"/>
            <a:ext cx="3262746" cy="35814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47ABEA83-3076-4B9D-B820-3E3207C82516}"/>
              </a:ext>
            </a:extLst>
          </p:cNvPr>
          <p:cNvSpPr txBox="1">
            <a:spLocks/>
          </p:cNvSpPr>
          <p:nvPr/>
        </p:nvSpPr>
        <p:spPr>
          <a:xfrm>
            <a:off x="442404" y="2057400"/>
            <a:ext cx="4038600" cy="2606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The concept that animal health, human health, and environmental health are all connected. </a:t>
            </a:r>
          </a:p>
        </p:txBody>
      </p:sp>
    </p:spTree>
    <p:extLst>
      <p:ext uri="{BB962C8B-B14F-4D97-AF65-F5344CB8AC3E}">
        <p14:creationId xmlns:p14="http://schemas.microsoft.com/office/powerpoint/2010/main" val="341579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Biosecurity?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hape 467">
            <a:extLst>
              <a:ext uri="{FF2B5EF4-FFF2-40B4-BE49-F238E27FC236}">
                <a16:creationId xmlns:a16="http://schemas.microsoft.com/office/drawing/2014/main" id="{3585A983-19B4-4661-BB12-9CAA0D3529CC}"/>
              </a:ext>
            </a:extLst>
          </p:cNvPr>
          <p:cNvSpPr txBox="1">
            <a:spLocks/>
          </p:cNvSpPr>
          <p:nvPr/>
        </p:nvSpPr>
        <p:spPr>
          <a:xfrm>
            <a:off x="118989" y="990600"/>
            <a:ext cx="8915400" cy="4724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r>
              <a:rPr lang="en-US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Biosecurity</a:t>
            </a:r>
            <a:r>
              <a:rPr lang="en-US" sz="28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= </a:t>
            </a: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steps</a:t>
            </a:r>
            <a:r>
              <a:rPr lang="en-US" sz="28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8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to help prevent the introduction and spread of disease </a:t>
            </a:r>
          </a:p>
          <a:p>
            <a:pPr marL="0" indent="0">
              <a:spcBef>
                <a:spcPts val="0"/>
              </a:spcBef>
              <a:buClr>
                <a:schemeClr val="dk1"/>
              </a:buClr>
              <a:buSzPts val="2400"/>
              <a:buNone/>
            </a:pPr>
            <a:endParaRPr lang="en-US" sz="24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  <a:p>
            <a:pPr lvl="1">
              <a:spcBef>
                <a:spcPts val="4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Keeps your animals safe from the introduction of new germs</a:t>
            </a:r>
            <a:endParaRPr lang="en-US" dirty="0"/>
          </a:p>
          <a:p>
            <a:pPr lvl="1">
              <a:spcBef>
                <a:spcPts val="4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Helps minimize the spread of existing germs</a:t>
            </a:r>
            <a:endParaRPr lang="en-US" dirty="0"/>
          </a:p>
          <a:p>
            <a:pPr lvl="1">
              <a:spcBef>
                <a:spcPts val="400"/>
              </a:spcBef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Helps prevent sickness from spreading TO or FROM humans and animals</a:t>
            </a:r>
            <a:endParaRPr lang="en-US" dirty="0"/>
          </a:p>
        </p:txBody>
      </p:sp>
      <p:pic>
        <p:nvPicPr>
          <p:cNvPr id="6" name="Picture 2" descr="https://nationalsafetysigns.com.au/wp-content/uploads/2015/04/EN-7102-Farm-Biosecurity.png">
            <a:extLst>
              <a:ext uri="{FF2B5EF4-FFF2-40B4-BE49-F238E27FC236}">
                <a16:creationId xmlns:a16="http://schemas.microsoft.com/office/drawing/2014/main" id="{273DE86A-2607-4D6D-855B-24866D9A7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973" y="4436985"/>
            <a:ext cx="3200400" cy="24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04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hape 484">
            <a:extLst>
              <a:ext uri="{FF2B5EF4-FFF2-40B4-BE49-F238E27FC236}">
                <a16:creationId xmlns:a16="http://schemas.microsoft.com/office/drawing/2014/main" id="{CFE76DBD-C8B8-4409-B36C-C9111EB24ADE}"/>
              </a:ext>
            </a:extLst>
          </p:cNvPr>
          <p:cNvSpPr txBox="1">
            <a:spLocks/>
          </p:cNvSpPr>
          <p:nvPr/>
        </p:nvSpPr>
        <p:spPr>
          <a:xfrm>
            <a:off x="71511" y="1262251"/>
            <a:ext cx="8991600" cy="4724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ts val="272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Encourage healthy interactions between animals and people</a:t>
            </a:r>
            <a:endParaRPr lang="en-US" dirty="0"/>
          </a:p>
          <a:p>
            <a:pPr lvl="1">
              <a:lnSpc>
                <a:spcPct val="80000"/>
              </a:lnSpc>
              <a:spcBef>
                <a:spcPts val="476"/>
              </a:spcBef>
              <a:buSzPts val="2380"/>
              <a:buFont typeface="Arial" panose="020B0604020202020204" pitchFamily="34" charset="0"/>
              <a:buChar char="•"/>
            </a:pPr>
            <a:r>
              <a:rPr lang="en-US" dirty="0">
                <a:cs typeface="Times New Roman" panose="02020603050405020304" pitchFamily="18" charset="0"/>
              </a:rPr>
              <a:t>Ask people to wash their hands before and after handling your animals</a:t>
            </a:r>
          </a:p>
          <a:p>
            <a:pPr lvl="1">
              <a:lnSpc>
                <a:spcPct val="80000"/>
              </a:lnSpc>
              <a:spcBef>
                <a:spcPts val="476"/>
              </a:spcBef>
              <a:buSzPts val="238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 panose="02020603050405020304" pitchFamily="18" charset="0"/>
                <a:sym typeface="Times New Roman"/>
              </a:rPr>
              <a:t>Discourage kissing animals, driving strollers through barns, using pacifiers that could be dropped, etc.</a:t>
            </a:r>
          </a:p>
          <a:p>
            <a:pPr marL="457200" lvl="1" indent="0">
              <a:lnSpc>
                <a:spcPct val="80000"/>
              </a:lnSpc>
              <a:spcBef>
                <a:spcPts val="476"/>
              </a:spcBef>
              <a:buSzPts val="2380"/>
              <a:buNone/>
            </a:pPr>
            <a:endParaRPr lang="en-US" sz="2400" dirty="0">
              <a:solidFill>
                <a:schemeClr val="dk1"/>
              </a:solidFill>
              <a:ea typeface="Times New Roman"/>
              <a:cs typeface="Times New Roman" panose="02020603050405020304" pitchFamily="18" charset="0"/>
              <a:sym typeface="Times New Roman"/>
            </a:endParaRPr>
          </a:p>
          <a:p>
            <a:pPr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ts val="272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Keep human eating areas away from animal areas</a:t>
            </a:r>
          </a:p>
          <a:p>
            <a:pPr marL="0" indent="0">
              <a:lnSpc>
                <a:spcPct val="80000"/>
              </a:lnSpc>
              <a:spcBef>
                <a:spcPts val="544"/>
              </a:spcBef>
              <a:buClr>
                <a:schemeClr val="dk1"/>
              </a:buClr>
              <a:buSzPts val="2720"/>
              <a:buNone/>
            </a:pPr>
            <a:endParaRPr lang="en-US" sz="2800" dirty="0">
              <a:solidFill>
                <a:schemeClr val="dk1"/>
              </a:solidFill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30456BCC-8660-4816-BEF4-E4E5BB9B1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-1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Biosecurity: What Can You Do?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116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40">
            <a:extLst>
              <a:ext uri="{FF2B5EF4-FFF2-40B4-BE49-F238E27FC236}">
                <a16:creationId xmlns:a16="http://schemas.microsoft.com/office/drawing/2014/main" id="{378A252E-7D07-48D2-B43B-81CC2143C94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6200" y="1066800"/>
            <a:ext cx="4419600" cy="5392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523">
            <a:extLst>
              <a:ext uri="{FF2B5EF4-FFF2-40B4-BE49-F238E27FC236}">
                <a16:creationId xmlns:a16="http://schemas.microsoft.com/office/drawing/2014/main" id="{449438BD-A592-4EB6-919E-4F8408C280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3555" y="940804"/>
            <a:ext cx="4460840" cy="56885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5C7EA3-4F36-46A1-A7E4-EB3AAB543D87}"/>
              </a:ext>
            </a:extLst>
          </p:cNvPr>
          <p:cNvSpPr/>
          <p:nvPr/>
        </p:nvSpPr>
        <p:spPr>
          <a:xfrm>
            <a:off x="4618345" y="6356350"/>
            <a:ext cx="25845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DEBB37-8118-4B11-A9F8-6C0D8B3F2D8F}"/>
              </a:ext>
            </a:extLst>
          </p:cNvPr>
          <p:cNvSpPr/>
          <p:nvPr/>
        </p:nvSpPr>
        <p:spPr>
          <a:xfrm>
            <a:off x="8153400" y="6276475"/>
            <a:ext cx="258455" cy="36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78B9F638-9CE0-45BF-A0FD-FAE4D308F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Biosecurity: What Can You Do?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FF5452-3D7A-4664-89C2-C7EEFECB01BF}"/>
              </a:ext>
            </a:extLst>
          </p:cNvPr>
          <p:cNvSpPr/>
          <p:nvPr/>
        </p:nvSpPr>
        <p:spPr>
          <a:xfrm>
            <a:off x="152399" y="5943599"/>
            <a:ext cx="8891995" cy="7778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369130"/>
            <a:ext cx="2133600" cy="365125"/>
          </a:xfrm>
        </p:spPr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7329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hape 476">
            <a:extLst>
              <a:ext uri="{FF2B5EF4-FFF2-40B4-BE49-F238E27FC236}">
                <a16:creationId xmlns:a16="http://schemas.microsoft.com/office/drawing/2014/main" id="{D1FAB960-BEBB-4B7C-91E8-B008FA2727AE}"/>
              </a:ext>
            </a:extLst>
          </p:cNvPr>
          <p:cNvSpPr txBox="1">
            <a:spLocks/>
          </p:cNvSpPr>
          <p:nvPr/>
        </p:nvSpPr>
        <p:spPr>
          <a:xfrm>
            <a:off x="86218" y="1071932"/>
            <a:ext cx="9052264" cy="4724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Visitors can carry germs inside of the farm on their clothes, boots, their own bodies, or even their vehicles. 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4B762-9822-4D47-8B61-1D786DB6F12F}"/>
              </a:ext>
            </a:extLst>
          </p:cNvPr>
          <p:cNvSpPr txBox="1"/>
          <p:nvPr/>
        </p:nvSpPr>
        <p:spPr>
          <a:xfrm>
            <a:off x="-838200" y="4524851"/>
            <a:ext cx="101346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Wear clean boots and clothes</a:t>
            </a:r>
            <a:endParaRPr lang="en-US" sz="2600" dirty="0"/>
          </a:p>
          <a:p>
            <a:pPr marL="1371600" lvl="2" indent="-457200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Stay out of the barn when sick</a:t>
            </a:r>
            <a:endParaRPr lang="en-US" sz="2600" dirty="0"/>
          </a:p>
          <a:p>
            <a:pPr marL="1371600" lvl="2" indent="-457200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Wash hands before and after </a:t>
            </a:r>
            <a:endParaRPr lang="en-US" sz="2600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C718C7-6ABD-430B-9A2B-301C8E672CF6}"/>
              </a:ext>
            </a:extLst>
          </p:cNvPr>
          <p:cNvSpPr txBox="1"/>
          <p:nvPr/>
        </p:nvSpPr>
        <p:spPr>
          <a:xfrm>
            <a:off x="79987" y="3854994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Visitors Should: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C2ACA17-35BA-4279-98D9-516E015CB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877" y="2333333"/>
            <a:ext cx="4404878" cy="24053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9E8525-2F6A-4DC7-97CA-6E1037589717}"/>
              </a:ext>
            </a:extLst>
          </p:cNvPr>
          <p:cNvSpPr txBox="1"/>
          <p:nvPr/>
        </p:nvSpPr>
        <p:spPr>
          <a:xfrm>
            <a:off x="7523870" y="4661356"/>
            <a:ext cx="16935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thepoultysite.com</a:t>
            </a:r>
            <a:endParaRPr lang="en-US" sz="900" dirty="0"/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B08BA9FB-4EF4-4AEB-9F2E-B492CF8AA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5044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Biosecurity: What Can You Do?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659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hape 490">
            <a:extLst>
              <a:ext uri="{FF2B5EF4-FFF2-40B4-BE49-F238E27FC236}">
                <a16:creationId xmlns:a16="http://schemas.microsoft.com/office/drawing/2014/main" id="{902D4233-11EC-44E1-B862-1F67C83B09E4}"/>
              </a:ext>
            </a:extLst>
          </p:cNvPr>
          <p:cNvSpPr txBox="1">
            <a:spLocks/>
          </p:cNvSpPr>
          <p:nvPr/>
        </p:nvSpPr>
        <p:spPr>
          <a:xfrm>
            <a:off x="352768" y="1219200"/>
            <a:ext cx="8458200" cy="4724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Do not share equipment with other farms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Even healthy animals can pass germs</a:t>
            </a:r>
          </a:p>
          <a:p>
            <a:pPr marL="457200" lvl="1" indent="0">
              <a:spcBef>
                <a:spcPts val="560"/>
              </a:spcBef>
              <a:buClr>
                <a:schemeClr val="dk1"/>
              </a:buClr>
              <a:buSzPts val="2800"/>
              <a:buNone/>
            </a:pPr>
            <a:r>
              <a:rPr lang="en-US" sz="14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endParaRPr lang="en-US" sz="1400"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Keep your area clean and organized 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lang="en-US" sz="1400"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Separate any animals who appear to possibly be sick </a:t>
            </a:r>
          </a:p>
          <a:p>
            <a:pPr marL="0" indent="0">
              <a:spcBef>
                <a:spcPts val="640"/>
              </a:spcBef>
              <a:buClr>
                <a:schemeClr val="dk1"/>
              </a:buClr>
              <a:buSzPts val="3200"/>
              <a:buNone/>
            </a:pPr>
            <a:endParaRPr lang="en-US" sz="1400" dirty="0"/>
          </a:p>
          <a:p>
            <a:pPr>
              <a:spcBef>
                <a:spcPts val="640"/>
              </a:spcBef>
              <a:buClr>
                <a:schemeClr val="dk1"/>
              </a:buClr>
              <a:buSzPts val="3200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Do not bring suspected ill animals to fairs </a:t>
            </a:r>
            <a:endParaRPr lang="en-US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C869865A-B4C5-4967-8FCD-36B062C5A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Biosecurity: What Can You Do?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88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Careers in Public Health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hape 515">
            <a:extLst>
              <a:ext uri="{FF2B5EF4-FFF2-40B4-BE49-F238E27FC236}">
                <a16:creationId xmlns:a16="http://schemas.microsoft.com/office/drawing/2014/main" id="{A1B6C2B9-4473-4508-B738-808F1D625622}"/>
              </a:ext>
            </a:extLst>
          </p:cNvPr>
          <p:cNvSpPr txBox="1">
            <a:spLocks/>
          </p:cNvSpPr>
          <p:nvPr/>
        </p:nvSpPr>
        <p:spPr>
          <a:xfrm>
            <a:off x="338211" y="1257702"/>
            <a:ext cx="8458200" cy="472439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chemeClr val="dk1"/>
              </a:buClr>
              <a:buSzPts val="3200"/>
              <a:buNone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Public Health:  Promotes health through prevention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Behavioral science/health education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Biostatistics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Environmental health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Epidemiology</a:t>
            </a:r>
            <a:endParaRPr lang="en-US" dirty="0"/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Health services administration</a:t>
            </a:r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/>
              <a:t>Informatics</a:t>
            </a:r>
          </a:p>
          <a:p>
            <a:pPr lvl="1">
              <a:spcBef>
                <a:spcPts val="560"/>
              </a:spcBef>
              <a:buClr>
                <a:schemeClr val="dk1"/>
              </a:buClr>
              <a:buSzPts val="28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Veterinary Science</a:t>
            </a:r>
            <a:endParaRPr lang="en-US" dirty="0"/>
          </a:p>
          <a:p>
            <a:pPr lvl="1" indent="-107950">
              <a:spcBef>
                <a:spcPts val="560"/>
              </a:spcBef>
              <a:buClr>
                <a:schemeClr val="dk1"/>
              </a:buClr>
              <a:buSzPts val="2800"/>
              <a:buFont typeface="Arial"/>
              <a:buNone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03D823-94DA-42AD-94DC-766CD0EAB4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971800"/>
            <a:ext cx="3373740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76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19214"/>
            <a:ext cx="9144000" cy="335055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200" b="1" dirty="0"/>
              <a:t>New Hampshire:</a:t>
            </a:r>
          </a:p>
          <a:p>
            <a:pPr marL="0" indent="0">
              <a:buNone/>
            </a:pPr>
            <a:r>
              <a:rPr lang="en-US" sz="2200" dirty="0"/>
              <a:t>24 </a:t>
            </a:r>
            <a:r>
              <a:rPr lang="en-US" sz="2200" dirty="0" err="1"/>
              <a:t>hr</a:t>
            </a:r>
            <a:r>
              <a:rPr lang="en-US" sz="2200" dirty="0"/>
              <a:t> disease reporting line: 603-271-5300</a:t>
            </a:r>
          </a:p>
          <a:p>
            <a:pPr marL="0" indent="0">
              <a:buNone/>
            </a:pPr>
            <a:r>
              <a:rPr lang="en-US" sz="2200" dirty="0"/>
              <a:t>www.dhhs.nh.gov/dphs/cdcs/index.htm</a:t>
            </a:r>
          </a:p>
          <a:p>
            <a:pPr marL="0" indent="0">
              <a:buNone/>
            </a:pP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200" b="1" dirty="0">
                <a:cs typeface="Times New Roman" panose="02020603050405020304" pitchFamily="18" charset="0"/>
              </a:rPr>
              <a:t>Maine:</a:t>
            </a:r>
          </a:p>
          <a:p>
            <a:pPr marL="0" indent="0">
              <a:buNone/>
            </a:pPr>
            <a:r>
              <a:rPr lang="en-US" sz="2200" dirty="0"/>
              <a:t>24 </a:t>
            </a:r>
            <a:r>
              <a:rPr lang="en-US" sz="2200" dirty="0" err="1"/>
              <a:t>hr</a:t>
            </a:r>
            <a:r>
              <a:rPr lang="en-US" sz="2200" dirty="0"/>
              <a:t> disease reporting line: 1-800-821-5821 </a:t>
            </a:r>
          </a:p>
          <a:p>
            <a:pPr marL="0" indent="0">
              <a:buNone/>
            </a:pPr>
            <a:r>
              <a:rPr lang="en-US" sz="2200" dirty="0"/>
              <a:t>Influenza email: Influenza.dhhs@maine.gov</a:t>
            </a:r>
          </a:p>
          <a:p>
            <a:pPr marL="0" indent="0">
              <a:buNone/>
            </a:pPr>
            <a:r>
              <a:rPr lang="en-US" sz="2200" dirty="0"/>
              <a:t>www.Maineflu.gov</a:t>
            </a:r>
          </a:p>
          <a:p>
            <a:pPr marL="0" indent="0">
              <a:buNone/>
            </a:pPr>
            <a:r>
              <a:rPr lang="en-US" sz="2200" dirty="0"/>
              <a:t>www.maine.gov/idepi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DE72C6-7067-432E-A04B-6684B33D0546}" type="slidenum">
              <a:rPr lang="en-US" smtClean="0"/>
              <a:t>36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rgbClr val="004D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Information and Resources: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88CA92-56F9-49B5-B15A-165A2A272289}"/>
              </a:ext>
            </a:extLst>
          </p:cNvPr>
          <p:cNvSpPr txBox="1"/>
          <p:nvPr/>
        </p:nvSpPr>
        <p:spPr>
          <a:xfrm>
            <a:off x="26158" y="6567345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Icons curtesy of </a:t>
            </a:r>
            <a:r>
              <a:rPr lang="en-US" sz="800" dirty="0" err="1"/>
              <a:t>Flaticon</a:t>
            </a:r>
            <a:endParaRPr lang="en-US" sz="9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F520633-669F-47C9-AEC1-1F6CDD4D9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4879016"/>
            <a:ext cx="1439339" cy="1439339"/>
          </a:xfrm>
          <a:prstGeom prst="rect">
            <a:avLst/>
          </a:prstGeom>
        </p:spPr>
      </p:pic>
      <p:pic>
        <p:nvPicPr>
          <p:cNvPr id="12" name="Shape 93">
            <a:extLst>
              <a:ext uri="{FF2B5EF4-FFF2-40B4-BE49-F238E27FC236}">
                <a16:creationId xmlns:a16="http://schemas.microsoft.com/office/drawing/2014/main" id="{F5DAA924-1294-4E80-8579-4869E112B20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7036" y="4567766"/>
            <a:ext cx="1949926" cy="2140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1AA7150-308F-4E09-B7B7-EDEF643305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254" y="4876797"/>
            <a:ext cx="2035118" cy="152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5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-3842"/>
            <a:ext cx="9153378" cy="646331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Are Zoonotic Diseases?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0" name="Picture 2" descr="https://www.cdc.gov/onehealth/images/zoonotic-diseases-spread-between-animals-and-people.jpg">
            <a:extLst>
              <a:ext uri="{FF2B5EF4-FFF2-40B4-BE49-F238E27FC236}">
                <a16:creationId xmlns:a16="http://schemas.microsoft.com/office/drawing/2014/main" id="{A6CDA9C2-C2E2-4FCF-9996-5B41227F5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765062"/>
            <a:ext cx="7391400" cy="554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BF0F24-801C-4789-A32B-6F5ED6BC27EF}"/>
              </a:ext>
            </a:extLst>
          </p:cNvPr>
          <p:cNvSpPr txBox="1"/>
          <p:nvPr/>
        </p:nvSpPr>
        <p:spPr>
          <a:xfrm>
            <a:off x="2209800" y="5616466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Scientists estimate that more than </a:t>
            </a:r>
            <a:r>
              <a:rPr lang="en-US" b="1" dirty="0"/>
              <a:t>6 in every 10 </a:t>
            </a:r>
            <a:r>
              <a:rPr lang="en-US" dirty="0"/>
              <a:t>known infectious diseases in people are spread from animals</a:t>
            </a:r>
          </a:p>
        </p:txBody>
      </p:sp>
    </p:spTree>
    <p:extLst>
      <p:ext uri="{BB962C8B-B14F-4D97-AF65-F5344CB8AC3E}">
        <p14:creationId xmlns:p14="http://schemas.microsoft.com/office/powerpoint/2010/main" val="77796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Do Zoonotic Diseases Spread?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074" name="Picture 2" descr="Image result for hugging farm animal images">
            <a:extLst>
              <a:ext uri="{FF2B5EF4-FFF2-40B4-BE49-F238E27FC236}">
                <a16:creationId xmlns:a16="http://schemas.microsoft.com/office/drawing/2014/main" id="{8850EA3C-D329-4F5A-B1CA-72E674F7A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17" y="1071176"/>
            <a:ext cx="1784658" cy="238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5BDFDB-560C-4FF2-AAE3-4B22E9525A2E}"/>
              </a:ext>
            </a:extLst>
          </p:cNvPr>
          <p:cNvSpPr txBox="1"/>
          <p:nvPr/>
        </p:nvSpPr>
        <p:spPr>
          <a:xfrm>
            <a:off x="6003477" y="3418617"/>
            <a:ext cx="1809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Indirect Contact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BC666-C160-422A-B206-6EF99BB5720E}"/>
              </a:ext>
            </a:extLst>
          </p:cNvPr>
          <p:cNvSpPr txBox="1"/>
          <p:nvPr/>
        </p:nvSpPr>
        <p:spPr>
          <a:xfrm>
            <a:off x="6219963" y="6219372"/>
            <a:ext cx="137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Foodborne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3D0FB0B-5869-42C8-82A0-695D6D958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328" y="4197071"/>
            <a:ext cx="2191677" cy="197250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B51670C-A0B1-4DFD-8DE5-23CF90457E86}"/>
              </a:ext>
            </a:extLst>
          </p:cNvPr>
          <p:cNvSpPr txBox="1"/>
          <p:nvPr/>
        </p:nvSpPr>
        <p:spPr>
          <a:xfrm>
            <a:off x="1087905" y="3521898"/>
            <a:ext cx="1557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Direct Contact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033AF57-2921-4910-BB77-9CF4B15DFB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799" y="1116430"/>
            <a:ext cx="3124200" cy="221471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48383A3-3D0E-4ED8-B731-0B3E45EFBBEF}"/>
              </a:ext>
            </a:extLst>
          </p:cNvPr>
          <p:cNvSpPr txBox="1"/>
          <p:nvPr/>
        </p:nvSpPr>
        <p:spPr>
          <a:xfrm>
            <a:off x="1178694" y="6219372"/>
            <a:ext cx="1376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Vectorborne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2F7CD-14BB-4800-8B93-8A1C05859B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5731" y="4081941"/>
            <a:ext cx="3148337" cy="20904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16E2B33-E2EB-49DC-801E-E362972456D0}"/>
              </a:ext>
            </a:extLst>
          </p:cNvPr>
          <p:cNvSpPr txBox="1"/>
          <p:nvPr/>
        </p:nvSpPr>
        <p:spPr>
          <a:xfrm>
            <a:off x="800098" y="6133043"/>
            <a:ext cx="13335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7F724-65B1-4A56-80D5-CF66C82F7377}"/>
              </a:ext>
            </a:extLst>
          </p:cNvPr>
          <p:cNvSpPr txBox="1"/>
          <p:nvPr/>
        </p:nvSpPr>
        <p:spPr>
          <a:xfrm>
            <a:off x="5174466" y="6133043"/>
            <a:ext cx="1226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9495F0-26A7-4A61-B803-B234BE84E72F}"/>
              </a:ext>
            </a:extLst>
          </p:cNvPr>
          <p:cNvSpPr txBox="1"/>
          <p:nvPr/>
        </p:nvSpPr>
        <p:spPr>
          <a:xfrm>
            <a:off x="5174466" y="3310895"/>
            <a:ext cx="1881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thesrpucepets.com</a:t>
            </a:r>
            <a:endParaRPr lang="en-US" sz="9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64625F-BDFE-40EB-A769-92A5D75C165D}"/>
              </a:ext>
            </a:extLst>
          </p:cNvPr>
          <p:cNvSpPr txBox="1"/>
          <p:nvPr/>
        </p:nvSpPr>
        <p:spPr>
          <a:xfrm>
            <a:off x="990729" y="3420812"/>
            <a:ext cx="18818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vintag.es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0991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8" grpId="0"/>
      <p:bldP spid="17" grpId="0"/>
      <p:bldP spid="3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344" y="2648303"/>
            <a:ext cx="8839200" cy="1100112"/>
          </a:xfrm>
        </p:spPr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en-US" dirty="0"/>
              <a:t>Anyone can become sick from a zoonotic disease, including healthy people and healthy animals.</a:t>
            </a:r>
          </a:p>
          <a:p>
            <a:pPr marL="0" indent="0" algn="ctr">
              <a:buNone/>
              <a:defRPr/>
            </a:pPr>
            <a:endParaRPr lang="en-US" altLang="en-US" sz="2400" dirty="0">
              <a:latin typeface="Times New Roman" pitchFamily="18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0"/>
            <a:ext cx="9153378" cy="892552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Why Do Zoonotic Diseases Matter?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40AE6-C437-441A-A726-82A9597C0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32" y="4451339"/>
            <a:ext cx="2196339" cy="14160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6C1EC-DACD-47F3-8E67-AB0B44AC3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4371" y="4447312"/>
            <a:ext cx="2202585" cy="14200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9B4FCC-2714-4F00-A220-84B9B4AA55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3938" y="4463144"/>
            <a:ext cx="2178029" cy="14042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35606D-31E3-458C-93E2-0E02AF9CEB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949" y="4469062"/>
            <a:ext cx="2168851" cy="13983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60A823-CEC3-42A6-8EE2-95A9E924E123}"/>
              </a:ext>
            </a:extLst>
          </p:cNvPr>
          <p:cNvSpPr txBox="1"/>
          <p:nvPr/>
        </p:nvSpPr>
        <p:spPr>
          <a:xfrm>
            <a:off x="152400" y="116337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dirty="0"/>
              <a:t>People can come into contact with animals in many places. 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B4E1E8-84AF-4F87-A139-06269D700B8F}"/>
              </a:ext>
            </a:extLst>
          </p:cNvPr>
          <p:cNvSpPr txBox="1"/>
          <p:nvPr/>
        </p:nvSpPr>
        <p:spPr>
          <a:xfrm>
            <a:off x="-19494" y="6596905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Photos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58271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9378" y="0"/>
            <a:ext cx="9153378" cy="1446550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 Zoonotic Diseases: </a:t>
            </a:r>
          </a:p>
          <a:p>
            <a:pPr algn="ctr" eaLnBrk="1" hangingPunct="1"/>
            <a:r>
              <a:rPr lang="en-US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Campylobacteriosis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FDB096-9651-44E7-A229-C66F986D7EA8}"/>
              </a:ext>
            </a:extLst>
          </p:cNvPr>
          <p:cNvSpPr/>
          <p:nvPr/>
        </p:nvSpPr>
        <p:spPr>
          <a:xfrm>
            <a:off x="4985194" y="1614386"/>
            <a:ext cx="43419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444"/>
              </a:spcBef>
              <a:buClr>
                <a:schemeClr val="dk1"/>
              </a:buClr>
              <a:buSzPts val="2220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cattle, poultry, pigs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D051E6-0383-438D-945D-C90785015EC5}"/>
              </a:ext>
            </a:extLst>
          </p:cNvPr>
          <p:cNvSpPr txBox="1"/>
          <p:nvPr/>
        </p:nvSpPr>
        <p:spPr>
          <a:xfrm>
            <a:off x="201233" y="1614386"/>
            <a:ext cx="44181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Campylobacter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bacteria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aka “Campy”</a:t>
            </a:r>
          </a:p>
          <a:p>
            <a:endParaRPr lang="en-US" dirty="0"/>
          </a:p>
        </p:txBody>
      </p:sp>
      <p:sp>
        <p:nvSpPr>
          <p:cNvPr id="8" name="AutoShape 2" descr="https://image.flaticon.com/icons/svg/62/62470.svg">
            <a:extLst>
              <a:ext uri="{FF2B5EF4-FFF2-40B4-BE49-F238E27FC236}">
                <a16:creationId xmlns:a16="http://schemas.microsoft.com/office/drawing/2014/main" id="{A6B946CD-31F5-44ED-AD95-D5E72C5AB5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35DB700-561D-45F6-9E75-EE533B467C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59" y="2120414"/>
            <a:ext cx="1186335" cy="11863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0445F9-6738-404A-9E31-E93D66965A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4464" y="2855884"/>
            <a:ext cx="1335116" cy="1335116"/>
          </a:xfrm>
          <a:prstGeom prst="rect">
            <a:avLst/>
          </a:prstGeom>
        </p:spPr>
      </p:pic>
      <p:sp>
        <p:nvSpPr>
          <p:cNvPr id="18" name="AutoShape 4" descr="Chicken free icon">
            <a:extLst>
              <a:ext uri="{FF2B5EF4-FFF2-40B4-BE49-F238E27FC236}">
                <a16:creationId xmlns:a16="http://schemas.microsoft.com/office/drawing/2014/main" id="{DDF28042-8443-408F-86D1-3E32E657803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2E7196-8EDF-40E5-A65F-3B38B8A151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2242663"/>
            <a:ext cx="828702" cy="828702"/>
          </a:xfrm>
          <a:prstGeom prst="rect">
            <a:avLst/>
          </a:prstGeom>
        </p:spPr>
      </p:pic>
      <p:pic>
        <p:nvPicPr>
          <p:cNvPr id="21" name="Shape 292" descr="PHIL Image 16870">
            <a:extLst>
              <a:ext uri="{FF2B5EF4-FFF2-40B4-BE49-F238E27FC236}">
                <a16:creationId xmlns:a16="http://schemas.microsoft.com/office/drawing/2014/main" id="{74D941D6-93DA-4BEF-8517-7AB2F5AA3A17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87067" y="3026577"/>
            <a:ext cx="2362433" cy="268702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E1563F-1E35-4E9F-88D2-A64E787265AF}"/>
              </a:ext>
            </a:extLst>
          </p:cNvPr>
          <p:cNvSpPr txBox="1"/>
          <p:nvPr/>
        </p:nvSpPr>
        <p:spPr>
          <a:xfrm>
            <a:off x="4985194" y="4336176"/>
            <a:ext cx="4158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Undercooked food, contaminated water, raw milk, manure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C48DEE-987F-443C-BA0E-8439496448A5}"/>
              </a:ext>
            </a:extLst>
          </p:cNvPr>
          <p:cNvSpPr txBox="1"/>
          <p:nvPr/>
        </p:nvSpPr>
        <p:spPr>
          <a:xfrm>
            <a:off x="1019198" y="5711809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84094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-24914" y="0"/>
            <a:ext cx="9153378" cy="1446550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 Zoonotic Diseases:</a:t>
            </a:r>
          </a:p>
          <a:p>
            <a:pPr algn="ctr" eaLnBrk="1" hangingPunct="1"/>
            <a:r>
              <a:rPr lang="en-US" sz="3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coli</a:t>
            </a: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infection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2881F3-D63F-427C-B4A7-EF05B2021E09}"/>
              </a:ext>
            </a:extLst>
          </p:cNvPr>
          <p:cNvSpPr/>
          <p:nvPr/>
        </p:nvSpPr>
        <p:spPr>
          <a:xfrm>
            <a:off x="4985195" y="1614386"/>
            <a:ext cx="4158806" cy="894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cattle, goats, sheep</a:t>
            </a:r>
            <a:endParaRPr lang="en-US" sz="2200" dirty="0"/>
          </a:p>
          <a:p>
            <a:pPr lvl="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E5C668-1C58-45CB-BDF4-40D08FD2D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456" y="2088214"/>
            <a:ext cx="1180141" cy="11801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9AB7CD-1514-4EA0-AE00-815D992D3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750" y="2926156"/>
            <a:ext cx="1036244" cy="1036244"/>
          </a:xfrm>
          <a:prstGeom prst="rect">
            <a:avLst/>
          </a:prstGeom>
        </p:spPr>
      </p:pic>
      <p:pic>
        <p:nvPicPr>
          <p:cNvPr id="2052" name="Picture 4" descr="Image result for goat icon">
            <a:extLst>
              <a:ext uri="{FF2B5EF4-FFF2-40B4-BE49-F238E27FC236}">
                <a16:creationId xmlns:a16="http://schemas.microsoft.com/office/drawing/2014/main" id="{1DE8983E-0B31-4809-BD24-E3A68EFEF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0073" y="2088214"/>
            <a:ext cx="1036727" cy="1036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EC4E64-AFE6-486D-902C-A90C7ED2265B}"/>
              </a:ext>
            </a:extLst>
          </p:cNvPr>
          <p:cNvSpPr txBox="1"/>
          <p:nvPr/>
        </p:nvSpPr>
        <p:spPr>
          <a:xfrm>
            <a:off x="201233" y="1614386"/>
            <a:ext cx="44181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Escherichia coli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E. coli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bacteria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Some can be Shiga-toxin producing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E. coli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(STEC) and can cause severe disease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9D3BEA3-6F69-4400-B90A-50CC9E218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05200"/>
            <a:ext cx="2499617" cy="24830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6BF0B-B559-43AE-A461-67FE3F3F2A89}"/>
              </a:ext>
            </a:extLst>
          </p:cNvPr>
          <p:cNvSpPr txBox="1"/>
          <p:nvPr/>
        </p:nvSpPr>
        <p:spPr>
          <a:xfrm>
            <a:off x="4985194" y="4336176"/>
            <a:ext cx="41588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Undercooked food, contaminated water, raw milk, manure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3A560-4AB8-49EA-BF30-6CAF9456F2CA}"/>
              </a:ext>
            </a:extLst>
          </p:cNvPr>
          <p:cNvSpPr txBox="1"/>
          <p:nvPr/>
        </p:nvSpPr>
        <p:spPr>
          <a:xfrm>
            <a:off x="802685" y="5956862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67072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0" y="1250"/>
            <a:ext cx="9153378" cy="1446550"/>
          </a:xfrm>
          <a:prstGeom prst="rect">
            <a:avLst/>
          </a:prstGeom>
          <a:solidFill>
            <a:srgbClr val="004D80"/>
          </a:solidFill>
          <a:ln/>
          <a:ex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Enteric Zoonotic Diseases:</a:t>
            </a:r>
          </a:p>
          <a:p>
            <a:pPr algn="ctr" eaLnBrk="1" hangingPunct="1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Salmonellosis</a:t>
            </a:r>
          </a:p>
          <a:p>
            <a:pPr algn="ctr" eaLnBrk="1" hangingPunct="1"/>
            <a:endParaRPr lang="en-US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7CBA50-CD0C-49BF-99AE-B3E4F49203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Shape 356" descr="PHIL Image 16877">
            <a:extLst>
              <a:ext uri="{FF2B5EF4-FFF2-40B4-BE49-F238E27FC236}">
                <a16:creationId xmlns:a16="http://schemas.microsoft.com/office/drawing/2014/main" id="{84066858-49B1-4062-A932-32CC6412033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43000" y="2458612"/>
            <a:ext cx="2247684" cy="280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834BC5-C662-45A3-B590-062D89C258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584" y="2279373"/>
            <a:ext cx="907849" cy="9078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D79587-3932-494D-8C2E-D45CB6D61E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099" y="3124220"/>
            <a:ext cx="915159" cy="9151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E6A753-01EF-48D8-973F-489889620D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74" y="2970543"/>
            <a:ext cx="1252710" cy="12527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79B9885-601B-4AC6-BC97-7F8A0F41C5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617" y="2133600"/>
            <a:ext cx="1254452" cy="12544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0438EB9-AA94-4097-91B0-8BC97A70847A}"/>
              </a:ext>
            </a:extLst>
          </p:cNvPr>
          <p:cNvSpPr txBox="1"/>
          <p:nvPr/>
        </p:nvSpPr>
        <p:spPr>
          <a:xfrm>
            <a:off x="201233" y="1613765"/>
            <a:ext cx="4418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Caused by </a:t>
            </a:r>
            <a:r>
              <a:rPr lang="en-US" sz="2200" i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Salmonella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bacteria</a:t>
            </a:r>
          </a:p>
          <a:p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EE85F21-EC79-473D-A935-600E64A50813}"/>
              </a:ext>
            </a:extLst>
          </p:cNvPr>
          <p:cNvSpPr/>
          <p:nvPr/>
        </p:nvSpPr>
        <p:spPr>
          <a:xfrm>
            <a:off x="4962102" y="1613765"/>
            <a:ext cx="4181897" cy="894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Common hosts: </a:t>
            </a:r>
            <a:r>
              <a:rPr lang="en-US" sz="2200" dirty="0">
                <a:solidFill>
                  <a:schemeClr val="dk1"/>
                </a:solidFill>
                <a:ea typeface="Times New Roman"/>
                <a:cs typeface="Times New Roman"/>
                <a:sym typeface="Times New Roman"/>
              </a:rPr>
              <a:t>cattle, chickens, reptiles, amphibians</a:t>
            </a:r>
            <a:endParaRPr lang="en-US" sz="2200" dirty="0"/>
          </a:p>
          <a:p>
            <a:pPr lvl="0">
              <a:lnSpc>
                <a:spcPct val="80000"/>
              </a:lnSpc>
              <a:spcBef>
                <a:spcPts val="336"/>
              </a:spcBef>
              <a:buClr>
                <a:schemeClr val="dk1"/>
              </a:buClr>
              <a:buSzPts val="1679"/>
            </a:pPr>
            <a:endParaRPr lang="en-US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A239E1-139B-48F6-A8EA-1231B0114C3A}"/>
              </a:ext>
            </a:extLst>
          </p:cNvPr>
          <p:cNvSpPr txBox="1"/>
          <p:nvPr/>
        </p:nvSpPr>
        <p:spPr>
          <a:xfrm>
            <a:off x="4985194" y="4395754"/>
            <a:ext cx="41588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What to avoid</a:t>
            </a:r>
            <a:r>
              <a:rPr lang="en-US" sz="2200" dirty="0"/>
              <a:t>: Contaminated food, manure, touching reptiles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6F92D2-7286-4867-BE95-067BCB5F1AFF}"/>
              </a:ext>
            </a:extLst>
          </p:cNvPr>
          <p:cNvSpPr txBox="1"/>
          <p:nvPr/>
        </p:nvSpPr>
        <p:spPr>
          <a:xfrm>
            <a:off x="1019198" y="5241252"/>
            <a:ext cx="13910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Photo courtesy of CDC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6853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9285</TotalTime>
  <Words>1301</Words>
  <Application>Microsoft Office PowerPoint</Application>
  <PresentationFormat>On-screen Show (4:3)</PresentationFormat>
  <Paragraphs>294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Healthy Animals, Healthy People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State of Maine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Aging and Disability Services Pressures and Priorities</dc:title>
  <dc:creator>Martins, John A</dc:creator>
  <cp:lastModifiedBy>Krueger, Anna</cp:lastModifiedBy>
  <cp:revision>305</cp:revision>
  <cp:lastPrinted>2015-09-24T20:03:22Z</cp:lastPrinted>
  <dcterms:created xsi:type="dcterms:W3CDTF">2015-04-10T16:13:17Z</dcterms:created>
  <dcterms:modified xsi:type="dcterms:W3CDTF">2019-05-01T19:52:37Z</dcterms:modified>
</cp:coreProperties>
</file>