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4" r:id="rId3"/>
    <p:sldId id="265" r:id="rId4"/>
    <p:sldId id="268" r:id="rId5"/>
    <p:sldId id="269" r:id="rId6"/>
    <p:sldId id="270" r:id="rId7"/>
    <p:sldId id="274" r:id="rId8"/>
    <p:sldId id="271" r:id="rId9"/>
    <p:sldId id="272" r:id="rId10"/>
    <p:sldId id="273" r:id="rId11"/>
    <p:sldId id="267" r:id="rId12"/>
  </p:sldIdLst>
  <p:sldSz cx="9144000" cy="6858000" type="screen4x3"/>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C47C"/>
    <a:srgbClr val="66FF99"/>
    <a:srgbClr val="4EBE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75591" autoAdjust="0"/>
  </p:normalViewPr>
  <p:slideViewPr>
    <p:cSldViewPr>
      <p:cViewPr varScale="1">
        <p:scale>
          <a:sx n="51" d="100"/>
          <a:sy n="51" d="100"/>
        </p:scale>
        <p:origin x="19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EA87-491A-4ADF-9E42-4E887E9A6D6D}" type="datetimeFigureOut">
              <a:rPr lang="en-US" smtClean="0"/>
              <a:t>4/12/2018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86B44-9F3C-4703-8A16-77A994477D98}" type="slidenum">
              <a:rPr lang="en-US" smtClean="0"/>
              <a:t>‹#›</a:t>
            </a:fld>
            <a:endParaRPr lang="en-US"/>
          </a:p>
        </p:txBody>
      </p:sp>
    </p:spTree>
    <p:extLst>
      <p:ext uri="{BB962C8B-B14F-4D97-AF65-F5344CB8AC3E}">
        <p14:creationId xmlns:p14="http://schemas.microsoft.com/office/powerpoint/2010/main" val="287915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ater.usgs.gov/edu/watershed.html"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epa.gov/hwp/basic-information-and-answers-frequent-questions" TargetMode="External"/><Relationship Id="rId4" Type="http://schemas.openxmlformats.org/officeDocument/2006/relationships/hyperlink" Target="https://cfpub.epa.gov/surf/state.cfm?statepostal=M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https://water.usgs.gov/edu/watershed.html</a:t>
            </a:r>
            <a:endParaRPr lang="en-US" dirty="0"/>
          </a:p>
          <a:p>
            <a:r>
              <a:rPr lang="en-US" dirty="0">
                <a:hlinkClick r:id="rId4"/>
              </a:rPr>
              <a:t>https://cfpub.epa.gov/surf/state.cfm?statepostal=ME</a:t>
            </a:r>
            <a:r>
              <a:rPr lang="en-US" dirty="0"/>
              <a:t> </a:t>
            </a:r>
          </a:p>
          <a:p>
            <a:r>
              <a:rPr lang="en-US" dirty="0">
                <a:hlinkClick r:id="rId5"/>
              </a:rPr>
              <a:t>https://www.epa.gov/hwp/basic-information-and-answers-frequent-questions</a:t>
            </a:r>
            <a:r>
              <a:rPr lang="en-US" dirty="0"/>
              <a:t> </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a:t>
            </a:fld>
            <a:endParaRPr lang="en-US"/>
          </a:p>
        </p:txBody>
      </p:sp>
    </p:spTree>
    <p:extLst>
      <p:ext uri="{BB962C8B-B14F-4D97-AF65-F5344CB8AC3E}">
        <p14:creationId xmlns:p14="http://schemas.microsoft.com/office/powerpoint/2010/main" val="165874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11</a:t>
            </a:fld>
            <a:endParaRPr lang="en-US"/>
          </a:p>
        </p:txBody>
      </p:sp>
    </p:spTree>
    <p:extLst>
      <p:ext uri="{BB962C8B-B14F-4D97-AF65-F5344CB8AC3E}">
        <p14:creationId xmlns:p14="http://schemas.microsoft.com/office/powerpoint/2010/main" val="354294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https://www.youtube.com/watch?v=QOrVotzBNto</a:t>
            </a:r>
          </a:p>
        </p:txBody>
      </p:sp>
      <p:sp>
        <p:nvSpPr>
          <p:cNvPr id="4" name="Slide Number Placeholder 3"/>
          <p:cNvSpPr>
            <a:spLocks noGrp="1"/>
          </p:cNvSpPr>
          <p:nvPr>
            <p:ph type="sldNum" sz="quarter" idx="10"/>
          </p:nvPr>
        </p:nvSpPr>
        <p:spPr/>
        <p:txBody>
          <a:bodyPr/>
          <a:lstStyle/>
          <a:p>
            <a:fld id="{B2286B44-9F3C-4703-8A16-77A994477D98}" type="slidenum">
              <a:rPr lang="en-US" smtClean="0"/>
              <a:t>2</a:t>
            </a:fld>
            <a:endParaRPr lang="en-US"/>
          </a:p>
        </p:txBody>
      </p:sp>
    </p:spTree>
    <p:extLst>
      <p:ext uri="{BB962C8B-B14F-4D97-AF65-F5344CB8AC3E}">
        <p14:creationId xmlns:p14="http://schemas.microsoft.com/office/powerpoint/2010/main" val="344513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watershed –– the land area that drains to streams, lakes and/or rivers – affects the water quality in the water body(s) that it contributes to.  The type of land use on the watershed will also affect the water quality. Like water bodies (e.g., lakes, rivers, and streams), individual watersheds share similarities but also differ in many ways.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Source: http://hawp.org/what-is-a-watershed/</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3</a:t>
            </a:fld>
            <a:endParaRPr lang="en-US"/>
          </a:p>
        </p:txBody>
      </p:sp>
    </p:spTree>
    <p:extLst>
      <p:ext uri="{BB962C8B-B14F-4D97-AF65-F5344CB8AC3E}">
        <p14:creationId xmlns:p14="http://schemas.microsoft.com/office/powerpoint/2010/main" val="360320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Natural vegetative cover in the landscape, including the riparian zone, helps maintain the natural flow regime and fluctuations in water levels in lakes and wetlands. This, in turn, helps maintain natural geomorphic processes, such as sediment storage and deposition, that form the basis of aquatic habitats. Connectivity of aquatic and riparian habitats in the longitudinal, lateral, vertical, and temporal dimensions helps ensure the flow of chemical and physical materials and movement of biota among habitats.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healthy watershed has the structure and function in place to support healthy aquatic ecosystems.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Hydrology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branch of science concerned with the properties of the earth's water, especially its movement in relation to land.</a:t>
            </a:r>
          </a:p>
          <a:p>
            <a:r>
              <a:rPr lang="en-US" sz="1200" b="1" kern="1200" dirty="0">
                <a:solidFill>
                  <a:schemeClr val="tx1"/>
                </a:solidFill>
                <a:effectLst/>
                <a:latin typeface="+mn-lt"/>
                <a:ea typeface="+mn-ea"/>
                <a:cs typeface="+mn-cs"/>
              </a:rPr>
              <a:t>Geomorphology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study of the physical features of the surface of the earth and their relation to its geological structures</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4</a:t>
            </a:fld>
            <a:endParaRPr lang="en-US"/>
          </a:p>
        </p:txBody>
      </p:sp>
    </p:spTree>
    <p:extLst>
      <p:ext uri="{BB962C8B-B14F-4D97-AF65-F5344CB8AC3E}">
        <p14:creationId xmlns:p14="http://schemas.microsoft.com/office/powerpoint/2010/main" val="57537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Fluvial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or found in a river.</a:t>
            </a:r>
          </a:p>
          <a:p>
            <a:endParaRPr lang="en-US" dirty="0"/>
          </a:p>
          <a:p>
            <a:r>
              <a:rPr lang="en-US" dirty="0"/>
              <a:t>Photo:  Fish and Wildlife Service</a:t>
            </a:r>
          </a:p>
        </p:txBody>
      </p:sp>
      <p:sp>
        <p:nvSpPr>
          <p:cNvPr id="4" name="Slide Number Placeholder 3"/>
          <p:cNvSpPr>
            <a:spLocks noGrp="1"/>
          </p:cNvSpPr>
          <p:nvPr>
            <p:ph type="sldNum" sz="quarter" idx="10"/>
          </p:nvPr>
        </p:nvSpPr>
        <p:spPr/>
        <p:txBody>
          <a:bodyPr/>
          <a:lstStyle/>
          <a:p>
            <a:fld id="{B2286B44-9F3C-4703-8A16-77A994477D98}" type="slidenum">
              <a:rPr lang="en-US" smtClean="0"/>
              <a:t>5</a:t>
            </a:fld>
            <a:endParaRPr lang="en-US"/>
          </a:p>
        </p:txBody>
      </p:sp>
    </p:spTree>
    <p:extLst>
      <p:ext uri="{BB962C8B-B14F-4D97-AF65-F5344CB8AC3E}">
        <p14:creationId xmlns:p14="http://schemas.microsoft.com/office/powerpoint/2010/main" val="245165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Streams, lakes, rivers, groundwaters and other waters are interconnected with the landscape and all its activities through their watersheds. They are influenced by naturally varying lake levels, water movement to and from groundwater, and amount of stream flow. Other factors, such as forest fires, </a:t>
            </a:r>
            <a:r>
              <a:rPr lang="en-US" sz="1200" kern="1200" dirty="0" err="1">
                <a:solidFill>
                  <a:schemeClr val="tx1"/>
                </a:solidFill>
                <a:effectLst/>
                <a:latin typeface="+mn-lt"/>
                <a:ea typeface="+mn-ea"/>
                <a:cs typeface="+mn-cs"/>
              </a:rPr>
              <a:t>stormwater</a:t>
            </a:r>
            <a:r>
              <a:rPr lang="en-US" sz="1200" kern="1200" dirty="0">
                <a:solidFill>
                  <a:schemeClr val="tx1"/>
                </a:solidFill>
                <a:effectLst/>
                <a:latin typeface="+mn-lt"/>
                <a:ea typeface="+mn-ea"/>
                <a:cs typeface="+mn-cs"/>
              </a:rPr>
              <a:t> runoff patterns, and the location and amount of pollution sources, also influence the health of our waters.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Pollutants in the watershed such as oil leaks from autos, pet wastes, soil erosion from construction sites or agricultural or timber harvesting may all be carried via rain or storm water or snowmelt into the associated water bodies.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World resources Institute</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6</a:t>
            </a:fld>
            <a:endParaRPr lang="en-US"/>
          </a:p>
        </p:txBody>
      </p:sp>
    </p:spTree>
    <p:extLst>
      <p:ext uri="{BB962C8B-B14F-4D97-AF65-F5344CB8AC3E}">
        <p14:creationId xmlns:p14="http://schemas.microsoft.com/office/powerpoint/2010/main" val="128865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https://cfpub.epa.gov/watertrain/moduleFrame.cfm?parent_object_id=1509</a:t>
            </a:r>
          </a:p>
        </p:txBody>
      </p:sp>
      <p:sp>
        <p:nvSpPr>
          <p:cNvPr id="4" name="Slide Number Placeholder 3"/>
          <p:cNvSpPr>
            <a:spLocks noGrp="1"/>
          </p:cNvSpPr>
          <p:nvPr>
            <p:ph type="sldNum" sz="quarter" idx="10"/>
          </p:nvPr>
        </p:nvSpPr>
        <p:spPr/>
        <p:txBody>
          <a:bodyPr/>
          <a:lstStyle/>
          <a:p>
            <a:fld id="{B2286B44-9F3C-4703-8A16-77A994477D98}" type="slidenum">
              <a:rPr lang="en-US" smtClean="0"/>
              <a:t>7</a:t>
            </a:fld>
            <a:endParaRPr lang="en-US"/>
          </a:p>
        </p:txBody>
      </p:sp>
    </p:spTree>
    <p:extLst>
      <p:ext uri="{BB962C8B-B14F-4D97-AF65-F5344CB8AC3E}">
        <p14:creationId xmlns:p14="http://schemas.microsoft.com/office/powerpoint/2010/main" val="374453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http://learnabouttravelmaps.info/pics/i/images-of-precipitation.html</a:t>
            </a:r>
          </a:p>
          <a:p>
            <a:endParaRPr lang="en-US" dirty="0"/>
          </a:p>
        </p:txBody>
      </p:sp>
      <p:sp>
        <p:nvSpPr>
          <p:cNvPr id="4" name="Slide Number Placeholder 3"/>
          <p:cNvSpPr>
            <a:spLocks noGrp="1"/>
          </p:cNvSpPr>
          <p:nvPr>
            <p:ph type="sldNum" sz="quarter" idx="10"/>
          </p:nvPr>
        </p:nvSpPr>
        <p:spPr/>
        <p:txBody>
          <a:bodyPr/>
          <a:lstStyle/>
          <a:p>
            <a:fld id="{B2286B44-9F3C-4703-8A16-77A994477D98}" type="slidenum">
              <a:rPr lang="en-US" smtClean="0"/>
              <a:t>8</a:t>
            </a:fld>
            <a:endParaRPr lang="en-US"/>
          </a:p>
        </p:txBody>
      </p:sp>
    </p:spTree>
    <p:extLst>
      <p:ext uri="{BB962C8B-B14F-4D97-AF65-F5344CB8AC3E}">
        <p14:creationId xmlns:p14="http://schemas.microsoft.com/office/powerpoint/2010/main" val="149430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Lesson Plan</a:t>
            </a:r>
          </a:p>
        </p:txBody>
      </p:sp>
      <p:sp>
        <p:nvSpPr>
          <p:cNvPr id="4" name="Slide Number Placeholder 3"/>
          <p:cNvSpPr>
            <a:spLocks noGrp="1"/>
          </p:cNvSpPr>
          <p:nvPr>
            <p:ph type="sldNum" sz="quarter" idx="10"/>
          </p:nvPr>
        </p:nvSpPr>
        <p:spPr/>
        <p:txBody>
          <a:bodyPr/>
          <a:lstStyle/>
          <a:p>
            <a:fld id="{B2286B44-9F3C-4703-8A16-77A994477D98}" type="slidenum">
              <a:rPr lang="en-US" smtClean="0"/>
              <a:t>10</a:t>
            </a:fld>
            <a:endParaRPr lang="en-US"/>
          </a:p>
        </p:txBody>
      </p:sp>
    </p:spTree>
    <p:extLst>
      <p:ext uri="{BB962C8B-B14F-4D97-AF65-F5344CB8AC3E}">
        <p14:creationId xmlns:p14="http://schemas.microsoft.com/office/powerpoint/2010/main" val="1052697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676400"/>
            <a:ext cx="4953000" cy="1927225"/>
          </a:xfrm>
        </p:spPr>
        <p:txBody>
          <a:bodyPr/>
          <a:lstStyle>
            <a:lvl1pPr algn="r">
              <a:defRPr b="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544084" y="3733800"/>
            <a:ext cx="4914115"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Staff Name, Title/Program </a:t>
            </a:r>
          </a:p>
        </p:txBody>
      </p:sp>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56084"/>
            <a:ext cx="2554287"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7" y="6019800"/>
            <a:ext cx="91694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6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12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0B67714F-F0B0-42D2-A448-3D2ECD13E093}" type="datetimeFigureOut">
              <a:rPr lang="en-US"/>
              <a:pPr>
                <a:defRPr/>
              </a:pPr>
              <a:t>4/12/2018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988846-16C8-4724-BBFB-A864CC2D2AAE}" type="slidenum">
              <a:rPr lang="en-US"/>
              <a:pPr>
                <a:defRPr/>
              </a:pPr>
              <a:t>‹#›</a:t>
            </a:fld>
            <a:endParaRPr lang="en-US"/>
          </a:p>
        </p:txBody>
      </p:sp>
      <p:sp>
        <p:nvSpPr>
          <p:cNvPr id="8" name="Content Placeholder 2"/>
          <p:cNvSpPr>
            <a:spLocks noGrp="1"/>
          </p:cNvSpPr>
          <p:nvPr>
            <p:ph idx="1"/>
          </p:nvPr>
        </p:nvSpPr>
        <p:spPr>
          <a:xfrm>
            <a:off x="457200" y="16002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274638"/>
            <a:ext cx="8229600" cy="1143000"/>
          </a:xfrm>
        </p:spPr>
        <p:txBody>
          <a:bodyPr/>
          <a:lstStyle>
            <a:lvl1pPr>
              <a:defRPr sz="4000" b="1">
                <a:effectLst/>
              </a:defRPr>
            </a:lvl1pPr>
          </a:lstStyle>
          <a:p>
            <a:r>
              <a:rPr lang="en-US"/>
              <a:t>Click to edit Master title style</a:t>
            </a:r>
            <a:endParaRPr lang="en-US" dirty="0"/>
          </a:p>
        </p:txBody>
      </p:sp>
    </p:spTree>
    <p:extLst>
      <p:ext uri="{BB962C8B-B14F-4D97-AF65-F5344CB8AC3E}">
        <p14:creationId xmlns:p14="http://schemas.microsoft.com/office/powerpoint/2010/main" val="14684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828800" y="3886200"/>
            <a:ext cx="5486400" cy="9144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Add contact information</a:t>
            </a:r>
            <a:br>
              <a:rPr kumimoji="0" lang="en-US" sz="2000" b="0" i="0"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br>
            <a:r>
              <a:rPr kumimoji="0" lang="en-US" sz="2000" b="1" i="1" u="none" strike="noStrike" kern="1200" cap="none" spc="0" normalizeH="0" baseline="0" noProof="0" dirty="0">
                <a:ln>
                  <a:noFill/>
                </a:ln>
                <a:solidFill>
                  <a:srgbClr val="4F81BD">
                    <a:lumMod val="50000"/>
                  </a:srgbClr>
                </a:solidFill>
                <a:effectLst/>
                <a:uLnTx/>
                <a:uFillTx/>
                <a:latin typeface="Arial" pitchFamily="34" charset="0"/>
                <a:ea typeface="+mj-ea"/>
                <a:cs typeface="Arial" pitchFamily="34" charset="0"/>
              </a:rPr>
              <a:t>www.maine.gov/dep</a:t>
            </a:r>
            <a:endParaRPr lang="en-US" dirty="0"/>
          </a:p>
        </p:txBody>
      </p:sp>
      <p:sp>
        <p:nvSpPr>
          <p:cNvPr id="5" name="Date Placeholder 3"/>
          <p:cNvSpPr>
            <a:spLocks noGrp="1"/>
          </p:cNvSpPr>
          <p:nvPr>
            <p:ph type="dt" sz="half" idx="10"/>
          </p:nvPr>
        </p:nvSpPr>
        <p:spPr/>
        <p:txBody>
          <a:bodyPr/>
          <a:lstStyle>
            <a:lvl1pPr>
              <a:defRPr/>
            </a:lvl1pPr>
          </a:lstStyle>
          <a:p>
            <a:pPr>
              <a:defRPr/>
            </a:pPr>
            <a:fld id="{F418152B-19C0-41DB-96D6-72658FF670DD}" type="datetimeFigureOut">
              <a:rPr lang="en-US"/>
              <a:pPr>
                <a:defRPr/>
              </a:pPr>
              <a:t>4/12/2018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D7E75-82E5-4227-A723-7DC309C4A2C1}" type="slidenum">
              <a:rPr lang="en-US"/>
              <a:pPr>
                <a:defRPr/>
              </a:pPr>
              <a:t>‹#›</a:t>
            </a:fld>
            <a:endParaRPr lang="en-US"/>
          </a:p>
        </p:txBody>
      </p:sp>
      <p:pic>
        <p:nvPicPr>
          <p:cNvPr id="8" name="Picture Placeholder 1"/>
          <p:cNvPicPr>
            <a:picLocks noChangeAspect="1"/>
          </p:cNvPicPr>
          <p:nvPr userDrawn="1"/>
        </p:nvPicPr>
        <p:blipFill>
          <a:blip r:embed="rId2">
            <a:extLst>
              <a:ext uri="{28A0092B-C50C-407E-A947-70E740481C1C}">
                <a14:useLocalDpi xmlns:a14="http://schemas.microsoft.com/office/drawing/2010/main" val="0"/>
              </a:ext>
            </a:extLst>
          </a:blip>
          <a:srcRect l="-5875" t="-1201" r="-455" b="-697"/>
          <a:stretch>
            <a:fillRect/>
          </a:stretch>
        </p:blipFill>
        <p:spPr bwMode="auto">
          <a:xfrm>
            <a:off x="3159125" y="762000"/>
            <a:ext cx="28257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829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778C9E1-E06B-475E-B4ED-72161A64C19E}" type="datetimeFigureOut">
              <a:rPr lang="en-US"/>
              <a:pPr>
                <a:defRPr/>
              </a:pPr>
              <a:t>4/12/2018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502C29-6255-4BF1-8853-6D87703BED30}" type="slidenum">
              <a:rPr lang="en-US"/>
              <a:pPr>
                <a:defRPr/>
              </a:pPr>
              <a:t>‹#›</a:t>
            </a:fld>
            <a:endParaRPr lang="en-US"/>
          </a:p>
        </p:txBody>
      </p:sp>
      <p:pic>
        <p:nvPicPr>
          <p:cNvPr id="3"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700" y="-8021"/>
            <a:ext cx="91694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96000"/>
            <a:ext cx="9717088"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Lst>
  <p:txStyles>
    <p:titleStyle>
      <a:lvl1pPr algn="ctr" rtl="0" eaLnBrk="1" fontAlgn="base" hangingPunct="1">
        <a:spcBef>
          <a:spcPct val="0"/>
        </a:spcBef>
        <a:spcAft>
          <a:spcPct val="0"/>
        </a:spcAft>
        <a:defRPr sz="4000" b="1" i="0" u="none" kern="1200">
          <a:solidFill>
            <a:schemeClr val="tx2">
              <a:lumMod val="75000"/>
            </a:schemeClr>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b="0" i="0" u="none" kern="1200">
          <a:solidFill>
            <a:schemeClr val="tx2">
              <a:lumMod val="75000"/>
            </a:schemeClr>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2">
              <a:lumMod val="75000"/>
            </a:schemeClr>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ideo" Target="https://www.youtube.com/embed/QOrVotzBNto" TargetMode="External"/><Relationship Id="rId5" Type="http://schemas.openxmlformats.org/officeDocument/2006/relationships/image" Target="../media/image7.jpe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fpub.epa.gov/surf/state.cfm?statepostal=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062163"/>
            <a:ext cx="4343400" cy="1628775"/>
          </a:xfrm>
        </p:spPr>
        <p:txBody>
          <a:bodyPr rtlCol="0">
            <a:normAutofit/>
          </a:bodyPr>
          <a:lstStyle/>
          <a:p>
            <a:pPr algn="r" eaLnBrk="1" fontAlgn="auto" hangingPunct="1">
              <a:spcAft>
                <a:spcPts val="0"/>
              </a:spcAft>
              <a:defRPr/>
            </a:pPr>
            <a:r>
              <a:rPr lang="en-US" dirty="0">
                <a:solidFill>
                  <a:schemeClr val="tx2">
                    <a:lumMod val="50000"/>
                  </a:schemeClr>
                </a:solidFill>
              </a:rPr>
              <a:t>Watersheds</a:t>
            </a:r>
            <a:endParaRPr lang="en-US"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051" name="Subtitle 2"/>
          <p:cNvSpPr>
            <a:spLocks noGrp="1"/>
          </p:cNvSpPr>
          <p:nvPr>
            <p:ph type="subTitle" idx="1"/>
          </p:nvPr>
        </p:nvSpPr>
        <p:spPr>
          <a:xfrm>
            <a:off x="3810000" y="3886200"/>
            <a:ext cx="4343400" cy="592138"/>
          </a:xfrm>
        </p:spPr>
        <p:txBody>
          <a:bodyPr/>
          <a:lstStyle/>
          <a:p>
            <a:pPr algn="r" eaLnBrk="1" hangingPunct="1"/>
            <a:r>
              <a:rPr lang="en-US" altLang="en-US" sz="2800" dirty="0">
                <a:solidFill>
                  <a:srgbClr val="7F7F7F"/>
                </a:solidFill>
              </a:rPr>
              <a:t>Education Curriculum</a:t>
            </a:r>
          </a:p>
          <a:p>
            <a:pPr algn="r" eaLnBrk="1" hangingPunct="1"/>
            <a:r>
              <a:rPr lang="en-US" altLang="en-US" sz="2800" dirty="0">
                <a:solidFill>
                  <a:srgbClr val="7F7F7F"/>
                </a:solidFill>
              </a:rPr>
              <a:t>Middle School Program</a:t>
            </a:r>
          </a:p>
        </p:txBody>
      </p:sp>
      <p:sp>
        <p:nvSpPr>
          <p:cNvPr id="4" name="Rectangle 3"/>
          <p:cNvSpPr/>
          <p:nvPr/>
        </p:nvSpPr>
        <p:spPr>
          <a:xfrm>
            <a:off x="0" y="5943600"/>
            <a:ext cx="9144000" cy="90328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6" name="TextBox 14"/>
          <p:cNvSpPr txBox="1">
            <a:spLocks noChangeArrowheads="1"/>
          </p:cNvSpPr>
          <p:nvPr/>
        </p:nvSpPr>
        <p:spPr bwMode="auto">
          <a:xfrm>
            <a:off x="11113" y="6059488"/>
            <a:ext cx="9140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solidFill>
                  <a:schemeClr val="bg1"/>
                </a:solidFill>
                <a:latin typeface="Arial" charset="0"/>
              </a:rPr>
              <a:t>MAINE DEPARTMENT OF ENVIRONMENTAL PROTECTION</a:t>
            </a:r>
          </a:p>
          <a:p>
            <a:pPr algn="ctr" eaLnBrk="1" hangingPunct="1"/>
            <a:endParaRPr lang="en-US" altLang="en-US" sz="800" i="1" dirty="0">
              <a:solidFill>
                <a:schemeClr val="bg1"/>
              </a:solidFill>
              <a:latin typeface="Arial" charset="0"/>
            </a:endParaRPr>
          </a:p>
          <a:p>
            <a:pPr algn="ctr" eaLnBrk="1" hangingPunct="1"/>
            <a:r>
              <a:rPr lang="en-US" altLang="en-US" sz="1600" i="1" dirty="0">
                <a:solidFill>
                  <a:schemeClr val="bg1"/>
                </a:solidFill>
                <a:latin typeface="Arial" charset="0"/>
              </a:rPr>
              <a:t>Protecting Maine’s Air, Land and Water</a:t>
            </a:r>
          </a:p>
        </p:txBody>
      </p:sp>
      <p:cxnSp>
        <p:nvCxnSpPr>
          <p:cNvPr id="17" name="Straight Connector 16"/>
          <p:cNvCxnSpPr/>
          <p:nvPr/>
        </p:nvCxnSpPr>
        <p:spPr>
          <a:xfrm>
            <a:off x="1181100" y="6427788"/>
            <a:ext cx="6781800" cy="0"/>
          </a:xfrm>
          <a:prstGeom prst="line">
            <a:avLst/>
          </a:prstGeom>
          <a:ln>
            <a:solidFill>
              <a:schemeClr val="tx1">
                <a:lumMod val="50000"/>
                <a:lumOff val="50000"/>
              </a:schemeClr>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E4F24-0A91-4883-9451-DD0D8A8D665F}"/>
              </a:ext>
            </a:extLst>
          </p:cNvPr>
          <p:cNvSpPr>
            <a:spLocks noGrp="1"/>
          </p:cNvSpPr>
          <p:nvPr>
            <p:ph type="title"/>
          </p:nvPr>
        </p:nvSpPr>
        <p:spPr/>
        <p:txBody>
          <a:bodyPr>
            <a:normAutofit fontScale="90000"/>
          </a:bodyPr>
          <a:lstStyle/>
          <a:p>
            <a:r>
              <a:rPr lang="en-US" dirty="0"/>
              <a:t>Introduction to Watershed Scavenger Hunt</a:t>
            </a:r>
          </a:p>
        </p:txBody>
      </p:sp>
      <p:sp>
        <p:nvSpPr>
          <p:cNvPr id="3" name="Content Placeholder 2">
            <a:extLst>
              <a:ext uri="{FF2B5EF4-FFF2-40B4-BE49-F238E27FC236}">
                <a16:creationId xmlns:a16="http://schemas.microsoft.com/office/drawing/2014/main" id="{868E597D-159B-40C0-9518-9386B2B21C4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D928909-3157-437D-B01D-B1DCBC32D9B0}"/>
              </a:ext>
            </a:extLst>
          </p:cNvPr>
          <p:cNvPicPr>
            <a:picLocks noChangeAspect="1"/>
          </p:cNvPicPr>
          <p:nvPr/>
        </p:nvPicPr>
        <p:blipFill>
          <a:blip r:embed="rId3"/>
          <a:stretch>
            <a:fillRect/>
          </a:stretch>
        </p:blipFill>
        <p:spPr>
          <a:xfrm>
            <a:off x="1895624" y="1720251"/>
            <a:ext cx="5352752" cy="4285859"/>
          </a:xfrm>
          <a:prstGeom prst="rect">
            <a:avLst/>
          </a:prstGeom>
        </p:spPr>
      </p:pic>
    </p:spTree>
    <p:extLst>
      <p:ext uri="{BB962C8B-B14F-4D97-AF65-F5344CB8AC3E}">
        <p14:creationId xmlns:p14="http://schemas.microsoft.com/office/powerpoint/2010/main" val="169610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828800" y="3505200"/>
            <a:ext cx="5486400" cy="1954819"/>
          </a:xfrm>
        </p:spPr>
        <p:txBody>
          <a:bodyPr anchor="ctr">
            <a:noAutofit/>
          </a:bodyPr>
          <a:lstStyle/>
          <a:p>
            <a:pPr algn="ctr" eaLnBrk="1" hangingPunct="1">
              <a:defRPr/>
            </a:pPr>
            <a:r>
              <a:rPr lang="en-US" sz="2000" b="0" dirty="0">
                <a:solidFill>
                  <a:schemeClr val="accent1">
                    <a:lumMod val="50000"/>
                  </a:schemeClr>
                </a:solidFill>
                <a:latin typeface="Arial" pitchFamily="34" charset="0"/>
                <a:cs typeface="Arial" pitchFamily="34" charset="0"/>
              </a:rPr>
              <a:t>Add contact information</a:t>
            </a:r>
            <a:br>
              <a:rPr lang="en-US" sz="2000" b="0" dirty="0">
                <a:solidFill>
                  <a:schemeClr val="accent1">
                    <a:lumMod val="50000"/>
                  </a:schemeClr>
                </a:solidFill>
                <a:latin typeface="Arial" pitchFamily="34" charset="0"/>
                <a:cs typeface="Arial" pitchFamily="34" charset="0"/>
              </a:rPr>
            </a:br>
            <a:r>
              <a:rPr lang="en-US" sz="2000" i="1" dirty="0">
                <a:solidFill>
                  <a:schemeClr val="accent1">
                    <a:lumMod val="50000"/>
                  </a:schemeClr>
                </a:solidFill>
                <a:latin typeface="Arial" pitchFamily="34" charset="0"/>
                <a:cs typeface="Arial" pitchFamily="34" charset="0"/>
              </a:rPr>
              <a:t>www.maine.gov/dep</a:t>
            </a:r>
            <a:endParaRPr lang="en-US" sz="2000" b="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i="1" dirty="0">
                <a:latin typeface="Arial" pitchFamily="34" charset="0"/>
                <a:cs typeface="Arial" pitchFamily="34" charset="0"/>
              </a:rPr>
              <a:t>                  			</a:t>
            </a:r>
            <a:endParaRPr lang="en-US" i="1" dirty="0">
              <a:solidFill>
                <a:schemeClr val="bg1"/>
              </a:solidFill>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0" y="609600"/>
            <a:ext cx="7772400" cy="914400"/>
          </a:xfrm>
        </p:spPr>
        <p:txBody>
          <a:bodyPr rtlCol="0" anchor="ctr">
            <a:normAutofit/>
          </a:bodyPr>
          <a:lstStyle/>
          <a:p>
            <a:pPr algn="ctr" eaLnBrk="1" fontAlgn="auto" hangingPunct="1">
              <a:spcAft>
                <a:spcPts val="0"/>
              </a:spcAft>
              <a:defRPr/>
            </a:pPr>
            <a:r>
              <a:rPr lang="en-US" cap="none" dirty="0">
                <a:solidFill>
                  <a:schemeClr val="accent1">
                    <a:lumMod val="50000"/>
                  </a:schemeClr>
                </a:solidFill>
                <a:latin typeface="Arial" pitchFamily="34" charset="0"/>
                <a:cs typeface="Arial" pitchFamily="34" charset="0"/>
              </a:rPr>
              <a:t>What is a Watershed? (1:17)</a:t>
            </a:r>
          </a:p>
        </p:txBody>
      </p:sp>
      <p:sp>
        <p:nvSpPr>
          <p:cNvPr id="9" name="Text Placeholder 8"/>
          <p:cNvSpPr>
            <a:spLocks noGrp="1"/>
          </p:cNvSpPr>
          <p:nvPr>
            <p:ph type="body" idx="4294967295"/>
          </p:nvPr>
        </p:nvSpPr>
        <p:spPr>
          <a:xfrm>
            <a:off x="722313" y="1752600"/>
            <a:ext cx="7772400" cy="4114800"/>
          </a:xfrm>
        </p:spPr>
        <p:txBody>
          <a:bodyPr numCol="1" rtlCol="0" anchor="t">
            <a:normAutofit/>
          </a:bodyPr>
          <a:lstStyle/>
          <a:p>
            <a:pPr eaLnBrk="1" fontAlgn="auto" hangingPunct="1">
              <a:spcAft>
                <a:spcPts val="0"/>
              </a:spcAft>
              <a:buFont typeface="Arial" pitchFamily="34" charset="0"/>
              <a:buNone/>
              <a:defRPr/>
            </a:pPr>
            <a:endParaRPr lang="en-US" sz="3200"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pic>
        <p:nvPicPr>
          <p:cNvPr id="2" name="Online Media 1">
            <a:hlinkClick r:id="" action="ppaction://media"/>
            <a:extLst>
              <a:ext uri="{FF2B5EF4-FFF2-40B4-BE49-F238E27FC236}">
                <a16:creationId xmlns:a16="http://schemas.microsoft.com/office/drawing/2014/main" id="{8A6E6C70-54AF-464D-B327-62C62460662E}"/>
              </a:ext>
            </a:extLst>
          </p:cNvPr>
          <p:cNvPicPr>
            <a:picLocks noRot="1" noChangeAspect="1"/>
          </p:cNvPicPr>
          <p:nvPr>
            <a:videoFile r:link="rId1"/>
          </p:nvPr>
        </p:nvPicPr>
        <p:blipFill>
          <a:blip r:embed="rId5"/>
          <a:stretch>
            <a:fillRect/>
          </a:stretch>
        </p:blipFill>
        <p:spPr>
          <a:xfrm>
            <a:off x="1828800" y="1752600"/>
            <a:ext cx="5486400" cy="4114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defRPr/>
            </a:pPr>
            <a:r>
              <a:rPr lang="en-US" dirty="0"/>
              <a:t>What is a Watershed?</a:t>
            </a:r>
            <a:endParaRPr lang="en-US" sz="4000" b="1" dirty="0">
              <a:solidFill>
                <a:schemeClr val="accent1">
                  <a:lumMod val="50000"/>
                </a:schemeClr>
              </a:solidFill>
              <a:latin typeface="Arial" pitchFamily="34" charset="0"/>
              <a:cs typeface="Arial" pitchFamily="34" charset="0"/>
            </a:endParaRPr>
          </a:p>
        </p:txBody>
      </p:sp>
      <p:sp>
        <p:nvSpPr>
          <p:cNvPr id="4099" name="Content Placeholder 6"/>
          <p:cNvSpPr>
            <a:spLocks noGrp="1"/>
          </p:cNvSpPr>
          <p:nvPr>
            <p:ph idx="1"/>
          </p:nvPr>
        </p:nvSpPr>
        <p:spPr>
          <a:xfrm>
            <a:off x="457200" y="1246913"/>
            <a:ext cx="8229600" cy="4525963"/>
          </a:xfrm>
        </p:spPr>
        <p:txBody>
          <a:bodyPr/>
          <a:lstStyle/>
          <a:p>
            <a:r>
              <a:rPr lang="en-US" sz="2800" dirty="0"/>
              <a:t>The land area that drains to one stream, lake or river – affects the water quality in the water body that it surrounds. </a:t>
            </a:r>
          </a:p>
          <a:p>
            <a:r>
              <a:rPr lang="en-US" sz="2800" dirty="0"/>
              <a:t>Because we all live on the land, we all live in a watershed — thus a watershed condition is important to everyone.</a:t>
            </a:r>
          </a:p>
          <a:p>
            <a:pPr eaLnBrk="1" hangingPunct="1">
              <a:defRPr/>
            </a:pPr>
            <a:endParaRPr lang="en-US" dirty="0">
              <a:solidFill>
                <a:schemeClr val="accent1">
                  <a:lumMod val="50000"/>
                </a:schemeClr>
              </a:solidFill>
              <a:latin typeface="Arial" pitchFamily="34" charset="0"/>
              <a:cs typeface="Arial" pitchFamily="34" charset="0"/>
            </a:endParaRPr>
          </a:p>
        </p:txBody>
      </p:sp>
      <p:sp>
        <p:nvSpPr>
          <p:cNvPr id="11" name="Rectangle 10"/>
          <p:cNvSpPr/>
          <p:nvPr/>
        </p:nvSpPr>
        <p:spPr>
          <a:xfrm>
            <a:off x="0" y="6270625"/>
            <a:ext cx="9144000" cy="376238"/>
          </a:xfrm>
          <a:prstGeom prst="rect">
            <a:avLst/>
          </a:prstGeom>
          <a:solidFill>
            <a:schemeClr val="tx2">
              <a:lumMod val="75000"/>
            </a:schemeClr>
          </a:solidFill>
          <a:ln>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Arial" pitchFamily="34" charset="0"/>
                <a:cs typeface="Arial" pitchFamily="34" charset="0"/>
              </a:rPr>
              <a:t>                  MAINE DEPARTMENT OF ENVIRONMENTAL PROTECTION                              </a:t>
            </a:r>
            <a:r>
              <a:rPr lang="en-US" sz="1400" dirty="0">
                <a:solidFill>
                  <a:schemeClr val="bg1"/>
                </a:solidFill>
                <a:latin typeface="Arial" pitchFamily="34" charset="0"/>
                <a:cs typeface="Arial" pitchFamily="34" charset="0"/>
              </a:rPr>
              <a:t>www.maine.gov/dep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15" y="6053380"/>
            <a:ext cx="947882" cy="873987"/>
          </a:xfrm>
          <a:prstGeom prst="rect">
            <a:avLst/>
          </a:prstGeom>
          <a:ln>
            <a:noFill/>
          </a:ln>
          <a:effectLst>
            <a:softEdge rad="112500"/>
          </a:effectLst>
        </p:spPr>
      </p:pic>
      <p:sp>
        <p:nvSpPr>
          <p:cNvPr id="8" name="Rectangle 7"/>
          <p:cNvSpPr/>
          <p:nvPr/>
        </p:nvSpPr>
        <p:spPr>
          <a:xfrm>
            <a:off x="0" y="0"/>
            <a:ext cx="9144000" cy="304800"/>
          </a:xfrm>
          <a:prstGeom prst="rect">
            <a:avLst/>
          </a:prstGeom>
          <a:solidFill>
            <a:srgbClr val="4EBE83"/>
          </a:solidFill>
          <a:ln>
            <a:solidFill>
              <a:srgbClr val="5CC47C"/>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 name="Picture 1">
            <a:extLst>
              <a:ext uri="{FF2B5EF4-FFF2-40B4-BE49-F238E27FC236}">
                <a16:creationId xmlns:a16="http://schemas.microsoft.com/office/drawing/2014/main" id="{87ADD2DE-0646-4319-949E-F65C38C8031D}"/>
              </a:ext>
            </a:extLst>
          </p:cNvPr>
          <p:cNvPicPr>
            <a:picLocks noChangeAspect="1"/>
          </p:cNvPicPr>
          <p:nvPr/>
        </p:nvPicPr>
        <p:blipFill>
          <a:blip r:embed="rId4"/>
          <a:stretch>
            <a:fillRect/>
          </a:stretch>
        </p:blipFill>
        <p:spPr>
          <a:xfrm>
            <a:off x="3130330" y="4127411"/>
            <a:ext cx="2883339" cy="20607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DFE4-2C24-43FE-81D4-81A023C6F92A}"/>
              </a:ext>
            </a:extLst>
          </p:cNvPr>
          <p:cNvSpPr>
            <a:spLocks noGrp="1"/>
          </p:cNvSpPr>
          <p:nvPr>
            <p:ph type="title"/>
          </p:nvPr>
        </p:nvSpPr>
        <p:spPr/>
        <p:txBody>
          <a:bodyPr>
            <a:normAutofit/>
          </a:bodyPr>
          <a:lstStyle/>
          <a:p>
            <a:r>
              <a:rPr lang="en-US" dirty="0"/>
              <a:t>What is a </a:t>
            </a:r>
            <a:r>
              <a:rPr lang="en-US" i="1" dirty="0"/>
              <a:t>Healthy</a:t>
            </a:r>
            <a:r>
              <a:rPr lang="en-US" dirty="0"/>
              <a:t> Watershed?</a:t>
            </a:r>
          </a:p>
        </p:txBody>
      </p:sp>
      <p:sp>
        <p:nvSpPr>
          <p:cNvPr id="3" name="Content Placeholder 2">
            <a:extLst>
              <a:ext uri="{FF2B5EF4-FFF2-40B4-BE49-F238E27FC236}">
                <a16:creationId xmlns:a16="http://schemas.microsoft.com/office/drawing/2014/main" id="{25C3C3C4-0835-4076-88B7-594314E8698B}"/>
              </a:ext>
            </a:extLst>
          </p:cNvPr>
          <p:cNvSpPr>
            <a:spLocks noGrp="1"/>
          </p:cNvSpPr>
          <p:nvPr>
            <p:ph idx="1"/>
          </p:nvPr>
        </p:nvSpPr>
        <p:spPr/>
        <p:txBody>
          <a:bodyPr/>
          <a:lstStyle/>
          <a:p>
            <a:r>
              <a:rPr lang="en-US" sz="2000" dirty="0"/>
              <a:t>A healthy watershed is one in which natural land cover supports:</a:t>
            </a:r>
          </a:p>
          <a:p>
            <a:pPr lvl="1"/>
            <a:r>
              <a:rPr lang="en-US" sz="1800" dirty="0"/>
              <a:t>dynamic hydrologic and geomorphologic processes within their natural range of variation,</a:t>
            </a:r>
          </a:p>
          <a:p>
            <a:pPr lvl="1"/>
            <a:r>
              <a:rPr lang="en-US" sz="1800" dirty="0"/>
              <a:t>habitat of sufficient size and connectivity to support native aquatic and riparian species, and</a:t>
            </a:r>
          </a:p>
          <a:p>
            <a:pPr lvl="1"/>
            <a:r>
              <a:rPr lang="en-US" sz="1800" dirty="0"/>
              <a:t>physical and chemical water quality conditions able to support healthy biological communities.</a:t>
            </a:r>
          </a:p>
          <a:p>
            <a:endParaRPr lang="en-US" dirty="0"/>
          </a:p>
        </p:txBody>
      </p:sp>
    </p:spTree>
    <p:extLst>
      <p:ext uri="{BB962C8B-B14F-4D97-AF65-F5344CB8AC3E}">
        <p14:creationId xmlns:p14="http://schemas.microsoft.com/office/powerpoint/2010/main" val="269150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8E554-BCC6-43DF-AC62-A702644A4959}"/>
              </a:ext>
            </a:extLst>
          </p:cNvPr>
          <p:cNvSpPr>
            <a:spLocks noGrp="1"/>
          </p:cNvSpPr>
          <p:nvPr>
            <p:ph type="title"/>
          </p:nvPr>
        </p:nvSpPr>
        <p:spPr>
          <a:xfrm>
            <a:off x="457200" y="457200"/>
            <a:ext cx="8229600" cy="1143000"/>
          </a:xfrm>
        </p:spPr>
        <p:txBody>
          <a:bodyPr>
            <a:normAutofit fontScale="90000"/>
          </a:bodyPr>
          <a:lstStyle/>
          <a:p>
            <a:r>
              <a:rPr lang="en-US" dirty="0"/>
              <a:t>Key Components of a Healthy Watershed</a:t>
            </a:r>
          </a:p>
        </p:txBody>
      </p:sp>
      <p:sp>
        <p:nvSpPr>
          <p:cNvPr id="3" name="Content Placeholder 2">
            <a:extLst>
              <a:ext uri="{FF2B5EF4-FFF2-40B4-BE49-F238E27FC236}">
                <a16:creationId xmlns:a16="http://schemas.microsoft.com/office/drawing/2014/main" id="{EEA8A8EB-6E07-463D-A172-0E12D6E824BD}"/>
              </a:ext>
            </a:extLst>
          </p:cNvPr>
          <p:cNvSpPr>
            <a:spLocks noGrp="1"/>
          </p:cNvSpPr>
          <p:nvPr>
            <p:ph idx="1"/>
          </p:nvPr>
        </p:nvSpPr>
        <p:spPr/>
        <p:txBody>
          <a:bodyPr/>
          <a:lstStyle/>
          <a:p>
            <a:r>
              <a:rPr lang="en-US" sz="2000" dirty="0"/>
              <a:t>Includes:</a:t>
            </a:r>
          </a:p>
          <a:p>
            <a:pPr lvl="1"/>
            <a:r>
              <a:rPr lang="en-US" sz="1800" dirty="0"/>
              <a:t>intact and functioning headwater streams, floodplains, riparian corridors; </a:t>
            </a:r>
          </a:p>
          <a:p>
            <a:pPr lvl="1"/>
            <a:r>
              <a:rPr lang="en-US" sz="1800" dirty="0"/>
              <a:t>natural vegetation in the landscape; and</a:t>
            </a:r>
          </a:p>
          <a:p>
            <a:pPr lvl="1"/>
            <a:r>
              <a:rPr lang="en-US" sz="1800" dirty="0"/>
              <a:t>hydrology, sediment transport, fluvial geomorphology, and disturbance regimes expected for its location.</a:t>
            </a:r>
          </a:p>
          <a:p>
            <a:endParaRPr lang="en-US" dirty="0"/>
          </a:p>
        </p:txBody>
      </p:sp>
      <p:pic>
        <p:nvPicPr>
          <p:cNvPr id="4" name="Picture 3">
            <a:extLst>
              <a:ext uri="{FF2B5EF4-FFF2-40B4-BE49-F238E27FC236}">
                <a16:creationId xmlns:a16="http://schemas.microsoft.com/office/drawing/2014/main" id="{4F9E3D2A-1E58-4971-820A-A100357F0CDD}"/>
              </a:ext>
            </a:extLst>
          </p:cNvPr>
          <p:cNvPicPr>
            <a:picLocks noChangeAspect="1"/>
          </p:cNvPicPr>
          <p:nvPr/>
        </p:nvPicPr>
        <p:blipFill>
          <a:blip r:embed="rId3"/>
          <a:stretch>
            <a:fillRect/>
          </a:stretch>
        </p:blipFill>
        <p:spPr>
          <a:xfrm>
            <a:off x="2819400" y="3429000"/>
            <a:ext cx="3584662" cy="2697163"/>
          </a:xfrm>
          <a:prstGeom prst="rect">
            <a:avLst/>
          </a:prstGeom>
        </p:spPr>
      </p:pic>
    </p:spTree>
    <p:extLst>
      <p:ext uri="{BB962C8B-B14F-4D97-AF65-F5344CB8AC3E}">
        <p14:creationId xmlns:p14="http://schemas.microsoft.com/office/powerpoint/2010/main" val="347958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95B3-7D6D-4AD5-B211-C8909860E559}"/>
              </a:ext>
            </a:extLst>
          </p:cNvPr>
          <p:cNvSpPr>
            <a:spLocks noGrp="1"/>
          </p:cNvSpPr>
          <p:nvPr>
            <p:ph type="title"/>
          </p:nvPr>
        </p:nvSpPr>
        <p:spPr>
          <a:xfrm>
            <a:off x="472440" y="457200"/>
            <a:ext cx="8229600" cy="1143000"/>
          </a:xfrm>
        </p:spPr>
        <p:txBody>
          <a:bodyPr>
            <a:normAutofit fontScale="90000"/>
          </a:bodyPr>
          <a:lstStyle/>
          <a:p>
            <a:r>
              <a:rPr lang="en-US" dirty="0"/>
              <a:t>Why Do Watersheds Need to be Protected?</a:t>
            </a:r>
          </a:p>
        </p:txBody>
      </p:sp>
      <p:sp>
        <p:nvSpPr>
          <p:cNvPr id="3" name="Content Placeholder 2">
            <a:extLst>
              <a:ext uri="{FF2B5EF4-FFF2-40B4-BE49-F238E27FC236}">
                <a16:creationId xmlns:a16="http://schemas.microsoft.com/office/drawing/2014/main" id="{C3A055CB-AAA1-481E-9DDE-10A2B62885A1}"/>
              </a:ext>
            </a:extLst>
          </p:cNvPr>
          <p:cNvSpPr>
            <a:spLocks noGrp="1"/>
          </p:cNvSpPr>
          <p:nvPr>
            <p:ph idx="1"/>
          </p:nvPr>
        </p:nvSpPr>
        <p:spPr/>
        <p:txBody>
          <a:bodyPr/>
          <a:lstStyle/>
          <a:p>
            <a:r>
              <a:rPr lang="en-US" sz="2000" dirty="0"/>
              <a:t>Healthy watersheds not only affect water quality in a good way, but also provide greater benefits to the communities of people and wildlife that live there.</a:t>
            </a:r>
          </a:p>
          <a:p>
            <a:r>
              <a:rPr lang="en-US" sz="2000" dirty="0"/>
              <a:t>Healthy watersheds provide critical services, such as;</a:t>
            </a:r>
          </a:p>
          <a:p>
            <a:pPr lvl="1"/>
            <a:r>
              <a:rPr lang="en-US" sz="1800" dirty="0"/>
              <a:t>clean drinking water</a:t>
            </a:r>
          </a:p>
          <a:p>
            <a:pPr lvl="1"/>
            <a:r>
              <a:rPr lang="en-US" sz="1800" dirty="0"/>
              <a:t>productive fisheries</a:t>
            </a:r>
          </a:p>
          <a:p>
            <a:pPr lvl="1"/>
            <a:r>
              <a:rPr lang="en-US" sz="1800" dirty="0"/>
              <a:t>outdoor recreation</a:t>
            </a:r>
          </a:p>
          <a:p>
            <a:endParaRPr lang="en-US" dirty="0"/>
          </a:p>
        </p:txBody>
      </p:sp>
      <p:pic>
        <p:nvPicPr>
          <p:cNvPr id="6" name="Picture 5">
            <a:extLst>
              <a:ext uri="{FF2B5EF4-FFF2-40B4-BE49-F238E27FC236}">
                <a16:creationId xmlns:a16="http://schemas.microsoft.com/office/drawing/2014/main" id="{58A41B60-6B85-4236-92CC-FDC929B3F6CA}"/>
              </a:ext>
            </a:extLst>
          </p:cNvPr>
          <p:cNvPicPr>
            <a:picLocks noChangeAspect="1"/>
          </p:cNvPicPr>
          <p:nvPr/>
        </p:nvPicPr>
        <p:blipFill>
          <a:blip r:embed="rId3"/>
          <a:stretch>
            <a:fillRect/>
          </a:stretch>
        </p:blipFill>
        <p:spPr>
          <a:xfrm>
            <a:off x="4202253" y="3123961"/>
            <a:ext cx="4499787" cy="3002202"/>
          </a:xfrm>
          <a:prstGeom prst="rect">
            <a:avLst/>
          </a:prstGeom>
        </p:spPr>
      </p:pic>
    </p:spTree>
    <p:extLst>
      <p:ext uri="{BB962C8B-B14F-4D97-AF65-F5344CB8AC3E}">
        <p14:creationId xmlns:p14="http://schemas.microsoft.com/office/powerpoint/2010/main" val="3288899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64039-51FB-4AF5-A032-7F59650C0C2B}"/>
              </a:ext>
            </a:extLst>
          </p:cNvPr>
          <p:cNvSpPr>
            <a:spLocks noGrp="1"/>
          </p:cNvSpPr>
          <p:nvPr>
            <p:ph type="title"/>
          </p:nvPr>
        </p:nvSpPr>
        <p:spPr/>
        <p:txBody>
          <a:bodyPr/>
          <a:lstStyle/>
          <a:p>
            <a:r>
              <a:rPr lang="en-US" dirty="0"/>
              <a:t>Waterway Degradation</a:t>
            </a:r>
          </a:p>
        </p:txBody>
      </p:sp>
      <p:sp>
        <p:nvSpPr>
          <p:cNvPr id="3" name="Content Placeholder 2">
            <a:extLst>
              <a:ext uri="{FF2B5EF4-FFF2-40B4-BE49-F238E27FC236}">
                <a16:creationId xmlns:a16="http://schemas.microsoft.com/office/drawing/2014/main" id="{EF7B1A12-0E70-4952-885F-7263CE6159E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CC64BEB-1D75-40B5-B66E-1E04E58C8D7D}"/>
              </a:ext>
            </a:extLst>
          </p:cNvPr>
          <p:cNvPicPr>
            <a:picLocks noChangeAspect="1"/>
          </p:cNvPicPr>
          <p:nvPr/>
        </p:nvPicPr>
        <p:blipFill>
          <a:blip r:embed="rId3"/>
          <a:stretch>
            <a:fillRect/>
          </a:stretch>
        </p:blipFill>
        <p:spPr>
          <a:xfrm>
            <a:off x="1676400" y="1636542"/>
            <a:ext cx="5791200" cy="4530596"/>
          </a:xfrm>
          <a:prstGeom prst="rect">
            <a:avLst/>
          </a:prstGeom>
        </p:spPr>
      </p:pic>
    </p:spTree>
    <p:extLst>
      <p:ext uri="{BB962C8B-B14F-4D97-AF65-F5344CB8AC3E}">
        <p14:creationId xmlns:p14="http://schemas.microsoft.com/office/powerpoint/2010/main" val="416524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1CA5-27F6-4E5F-B10C-5400FA38CA88}"/>
              </a:ext>
            </a:extLst>
          </p:cNvPr>
          <p:cNvSpPr>
            <a:spLocks noGrp="1"/>
          </p:cNvSpPr>
          <p:nvPr>
            <p:ph type="title"/>
          </p:nvPr>
        </p:nvSpPr>
        <p:spPr/>
        <p:txBody>
          <a:bodyPr>
            <a:normAutofit fontScale="90000"/>
          </a:bodyPr>
          <a:lstStyle/>
          <a:p>
            <a:r>
              <a:rPr lang="en-US" dirty="0"/>
              <a:t>What Factors Influence How Much Water Flows Out of A Watershed?</a:t>
            </a:r>
          </a:p>
        </p:txBody>
      </p:sp>
      <p:sp>
        <p:nvSpPr>
          <p:cNvPr id="3" name="Content Placeholder 2">
            <a:extLst>
              <a:ext uri="{FF2B5EF4-FFF2-40B4-BE49-F238E27FC236}">
                <a16:creationId xmlns:a16="http://schemas.microsoft.com/office/drawing/2014/main" id="{289BF544-301B-475C-B6DE-ADA124D24C0D}"/>
              </a:ext>
            </a:extLst>
          </p:cNvPr>
          <p:cNvSpPr>
            <a:spLocks noGrp="1"/>
          </p:cNvSpPr>
          <p:nvPr>
            <p:ph idx="1"/>
          </p:nvPr>
        </p:nvSpPr>
        <p:spPr/>
        <p:txBody>
          <a:bodyPr/>
          <a:lstStyle/>
          <a:p>
            <a:r>
              <a:rPr lang="en-US" dirty="0"/>
              <a:t>Precipitation</a:t>
            </a:r>
          </a:p>
          <a:p>
            <a:r>
              <a:rPr lang="en-US" dirty="0"/>
              <a:t>Infiltration</a:t>
            </a:r>
          </a:p>
          <a:p>
            <a:r>
              <a:rPr lang="en-US" dirty="0"/>
              <a:t>Evaporation</a:t>
            </a:r>
          </a:p>
          <a:p>
            <a:r>
              <a:rPr lang="en-US" dirty="0"/>
              <a:t>Transpiration</a:t>
            </a:r>
          </a:p>
          <a:p>
            <a:r>
              <a:rPr lang="en-US" dirty="0"/>
              <a:t>Storage</a:t>
            </a:r>
          </a:p>
          <a:p>
            <a:r>
              <a:rPr lang="en-US" dirty="0"/>
              <a:t>Water Use by Humans</a:t>
            </a:r>
          </a:p>
          <a:p>
            <a:endParaRPr lang="en-US" dirty="0"/>
          </a:p>
        </p:txBody>
      </p:sp>
      <p:pic>
        <p:nvPicPr>
          <p:cNvPr id="4" name="Picture 3">
            <a:extLst>
              <a:ext uri="{FF2B5EF4-FFF2-40B4-BE49-F238E27FC236}">
                <a16:creationId xmlns:a16="http://schemas.microsoft.com/office/drawing/2014/main" id="{08112EE0-E0A8-4A27-AD35-2BA4DEAB2CE2}"/>
              </a:ext>
            </a:extLst>
          </p:cNvPr>
          <p:cNvPicPr>
            <a:picLocks noChangeAspect="1"/>
          </p:cNvPicPr>
          <p:nvPr/>
        </p:nvPicPr>
        <p:blipFill>
          <a:blip r:embed="rId3"/>
          <a:stretch>
            <a:fillRect/>
          </a:stretch>
        </p:blipFill>
        <p:spPr>
          <a:xfrm>
            <a:off x="4242431" y="1828800"/>
            <a:ext cx="4444369" cy="2578832"/>
          </a:xfrm>
          <a:prstGeom prst="rect">
            <a:avLst/>
          </a:prstGeom>
        </p:spPr>
      </p:pic>
    </p:spTree>
    <p:extLst>
      <p:ext uri="{BB962C8B-B14F-4D97-AF65-F5344CB8AC3E}">
        <p14:creationId xmlns:p14="http://schemas.microsoft.com/office/powerpoint/2010/main" val="361901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E45D-E864-4DED-9BEA-76B6BBEBD863}"/>
              </a:ext>
            </a:extLst>
          </p:cNvPr>
          <p:cNvSpPr>
            <a:spLocks noGrp="1"/>
          </p:cNvSpPr>
          <p:nvPr>
            <p:ph type="title"/>
          </p:nvPr>
        </p:nvSpPr>
        <p:spPr/>
        <p:txBody>
          <a:bodyPr/>
          <a:lstStyle/>
          <a:p>
            <a:r>
              <a:rPr lang="en-US" dirty="0"/>
              <a:t>What Watershed do We Live In?</a:t>
            </a:r>
          </a:p>
        </p:txBody>
      </p:sp>
      <p:sp>
        <p:nvSpPr>
          <p:cNvPr id="3" name="Content Placeholder 2">
            <a:extLst>
              <a:ext uri="{FF2B5EF4-FFF2-40B4-BE49-F238E27FC236}">
                <a16:creationId xmlns:a16="http://schemas.microsoft.com/office/drawing/2014/main" id="{EC44214B-D3D6-49B4-9C08-A0DAE16FF38E}"/>
              </a:ext>
            </a:extLst>
          </p:cNvPr>
          <p:cNvSpPr>
            <a:spLocks noGrp="1"/>
          </p:cNvSpPr>
          <p:nvPr>
            <p:ph idx="1"/>
          </p:nvPr>
        </p:nvSpPr>
        <p:spPr/>
        <p:txBody>
          <a:bodyPr/>
          <a:lstStyle/>
          <a:p>
            <a:pPr marL="0" indent="0" algn="ctr">
              <a:buNone/>
            </a:pPr>
            <a:r>
              <a:rPr lang="en-US" dirty="0">
                <a:hlinkClick r:id="rId2"/>
              </a:rPr>
              <a:t>Maine Watersheds</a:t>
            </a:r>
            <a:endParaRPr lang="en-US" dirty="0"/>
          </a:p>
        </p:txBody>
      </p:sp>
      <p:pic>
        <p:nvPicPr>
          <p:cNvPr id="4" name="Picture 3">
            <a:extLst>
              <a:ext uri="{FF2B5EF4-FFF2-40B4-BE49-F238E27FC236}">
                <a16:creationId xmlns:a16="http://schemas.microsoft.com/office/drawing/2014/main" id="{3FC919FA-B7B1-49EA-A0B3-11A65C6ECBBB}"/>
              </a:ext>
            </a:extLst>
          </p:cNvPr>
          <p:cNvPicPr>
            <a:picLocks noChangeAspect="1"/>
          </p:cNvPicPr>
          <p:nvPr/>
        </p:nvPicPr>
        <p:blipFill>
          <a:blip r:embed="rId3"/>
          <a:stretch>
            <a:fillRect/>
          </a:stretch>
        </p:blipFill>
        <p:spPr>
          <a:xfrm>
            <a:off x="2209800" y="2438400"/>
            <a:ext cx="5131103" cy="3414713"/>
          </a:xfrm>
          <a:prstGeom prst="rect">
            <a:avLst/>
          </a:prstGeom>
        </p:spPr>
      </p:pic>
    </p:spTree>
    <p:extLst>
      <p:ext uri="{BB962C8B-B14F-4D97-AF65-F5344CB8AC3E}">
        <p14:creationId xmlns:p14="http://schemas.microsoft.com/office/powerpoint/2010/main" val="2421271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9.0&quot;&gt;&lt;object type=&quot;1&quot; unique_id=&quot;10001&quot;&gt;&lt;object type=&quot;2&quot; unique_id=&quot;10052&quot;&gt;&lt;object type=&quot;3&quot; unique_id=&quot;10053&quot;&gt;&lt;property id=&quot;20148&quot; value=&quot;5&quot;/&gt;&lt;property id=&quot;20300&quot; value=&quot;Slide 1&quot;/&gt;&lt;property id=&quot;20307&quot; value=&quot;256&quot;/&gt;&lt;/object&gt;&lt;object type=&quot;3&quot; unique_id=&quot;10054&quot;&gt;&lt;property id=&quot;20148&quot; value=&quot;5&quot;/&gt;&lt;property id=&quot;20300&quot; value=&quot;Slide 2&quot;/&gt;&lt;property id=&quot;20307&quot; value=&quot;264&quot;/&gt;&lt;/object&gt;&lt;object type=&quot;3&quot; unique_id=&quot;10055&quot;&gt;&lt;property id=&quot;20148&quot; value=&quot;5&quot;/&gt;&lt;property id=&quot;20300&quot; value=&quot;Slide 3&quot;/&gt;&lt;property id=&quot;20307&quot; value=&quot;265&quot;/&gt;&lt;/object&gt;&lt;object type=&quot;3&quot; unique_id=&quot;10058&quot;&gt;&lt;property id=&quot;20148&quot; value=&quot;5&quot;/&gt;&lt;property id=&quot;20300&quot; value=&quot;Slide 4 - &amp;quot;Add contact information www.maine.gov/dep&amp;quot;&quot;/&gt;&lt;property id=&quot;20307&quot; value=&quot;267&quot;/&gt;&lt;/object&gt;&lt;/object&gt;&lt;object type=&quot;8&quot; unique_id=&quot;10066&quot;&gt;&lt;/object&gt;&lt;/object&gt;&lt;/database&gt;"/>
  <p:tag name="MMPROD_NEXTUNIQUEID" val="10010"/>
  <p:tag name="SECTOMILLISECCONVERTED" val="1"/>
</p:tagLst>
</file>

<file path=ppt/theme/theme1.xml><?xml version="1.0" encoding="utf-8"?>
<a:theme xmlns:a="http://schemas.openxmlformats.org/drawingml/2006/main" name="ME DEP PPP-white background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 power point template 2013</Template>
  <TotalTime>22</TotalTime>
  <Words>666</Words>
  <Application>Microsoft Office PowerPoint</Application>
  <PresentationFormat>On-screen Show (4:3)</PresentationFormat>
  <Paragraphs>81</Paragraphs>
  <Slides>11</Slides>
  <Notes>10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ME DEP PPP-white background Style (2)</vt:lpstr>
      <vt:lpstr>Watersheds</vt:lpstr>
      <vt:lpstr>What is a Watershed? (1:17)</vt:lpstr>
      <vt:lpstr>What is a Watershed?</vt:lpstr>
      <vt:lpstr>What is a Healthy Watershed?</vt:lpstr>
      <vt:lpstr>Key Components of a Healthy Watershed</vt:lpstr>
      <vt:lpstr>Why Do Watersheds Need to be Protected?</vt:lpstr>
      <vt:lpstr>Waterway Degradation</vt:lpstr>
      <vt:lpstr>What Factors Influence How Much Water Flows Out of A Watershed?</vt:lpstr>
      <vt:lpstr>What Watershed do We Live In?</vt:lpstr>
      <vt:lpstr>Introduction to Watershed Scavenger Hunt</vt:lpstr>
      <vt:lpstr>Add contact information www.maine.gov/dep</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Flood</dc:creator>
  <cp:lastModifiedBy>Laurie Flood</cp:lastModifiedBy>
  <cp:revision>23</cp:revision>
  <dcterms:created xsi:type="dcterms:W3CDTF">2017-10-05T14:27:42Z</dcterms:created>
  <dcterms:modified xsi:type="dcterms:W3CDTF">2018-04-12T15:33:36Z</dcterms:modified>
</cp:coreProperties>
</file>