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4" r:id="rId3"/>
    <p:sldId id="265"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67" r:id="rId18"/>
  </p:sldIdLst>
  <p:sldSz cx="9144000" cy="6858000" type="screen4x3"/>
  <p:notesSz cx="6858000" cy="9144000"/>
  <p:custDataLst>
    <p:tags r:id="rId20"/>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C47C"/>
    <a:srgbClr val="66FF99"/>
    <a:srgbClr val="4EBE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64" d="100"/>
          <a:sy n="64" d="100"/>
        </p:scale>
        <p:origin x="156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76EA87-491A-4ADF-9E42-4E887E9A6D6D}" type="datetimeFigureOut">
              <a:rPr lang="en-US" smtClean="0"/>
              <a:t>4/25/2018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86B44-9F3C-4703-8A16-77A994477D98}" type="slidenum">
              <a:rPr lang="en-US" smtClean="0"/>
              <a:t>‹#›</a:t>
            </a:fld>
            <a:endParaRPr lang="en-US"/>
          </a:p>
        </p:txBody>
      </p:sp>
    </p:spTree>
    <p:extLst>
      <p:ext uri="{BB962C8B-B14F-4D97-AF65-F5344CB8AC3E}">
        <p14:creationId xmlns:p14="http://schemas.microsoft.com/office/powerpoint/2010/main" val="2879154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of Information: http://www.whoi.edu/OCB-OA/page.do?pid=112076 </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a:t>
            </a:fld>
            <a:endParaRPr lang="en-US"/>
          </a:p>
        </p:txBody>
      </p:sp>
    </p:spTree>
    <p:extLst>
      <p:ext uri="{BB962C8B-B14F-4D97-AF65-F5344CB8AC3E}">
        <p14:creationId xmlns:p14="http://schemas.microsoft.com/office/powerpoint/2010/main" val="2143550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https://oceanservice.noaa.gov/facts/acidification.html</a:t>
            </a:r>
          </a:p>
          <a:p>
            <a:r>
              <a:rPr lang="en-US" dirty="0"/>
              <a:t>Photo: </a:t>
            </a:r>
            <a:r>
              <a:rPr lang="en-US" sz="1200" b="0" i="1" kern="1200" dirty="0">
                <a:solidFill>
                  <a:schemeClr val="tx1"/>
                </a:solidFill>
                <a:effectLst/>
                <a:latin typeface="+mn-lt"/>
                <a:ea typeface="+mn-ea"/>
                <a:cs typeface="+mn-cs"/>
              </a:rPr>
              <a:t>Shells dissolving in lab-simulated ocean acidification conditions. Photo credit: NOAA.</a:t>
            </a:r>
            <a:endParaRPr lang="en-US" dirty="0"/>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12</a:t>
            </a:fld>
            <a:endParaRPr lang="en-US"/>
          </a:p>
        </p:txBody>
      </p:sp>
    </p:spTree>
    <p:extLst>
      <p:ext uri="{BB962C8B-B14F-4D97-AF65-F5344CB8AC3E}">
        <p14:creationId xmlns:p14="http://schemas.microsoft.com/office/powerpoint/2010/main" val="51068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Chemosensory - </a:t>
            </a:r>
            <a:r>
              <a:rPr lang="en-US" sz="1200" b="0" i="0" kern="1200" dirty="0">
                <a:solidFill>
                  <a:schemeClr val="tx1"/>
                </a:solidFill>
                <a:effectLst/>
                <a:latin typeface="+mn-lt"/>
                <a:ea typeface="+mn-ea"/>
                <a:cs typeface="+mn-cs"/>
              </a:rPr>
              <a:t>(of a sense organ or receptor) responsive to chemical stimuli.</a:t>
            </a:r>
            <a:endParaRPr lang="en-US" dirty="0"/>
          </a:p>
          <a:p>
            <a:endParaRPr lang="en-US" dirty="0"/>
          </a:p>
          <a:p>
            <a:r>
              <a:rPr lang="en-US" dirty="0"/>
              <a:t>Source: http://www.noaa.gov/resource-collections/ocean-acidification</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13</a:t>
            </a:fld>
            <a:endParaRPr lang="en-US"/>
          </a:p>
        </p:txBody>
      </p:sp>
    </p:spTree>
    <p:extLst>
      <p:ext uri="{BB962C8B-B14F-4D97-AF65-F5344CB8AC3E}">
        <p14:creationId xmlns:p14="http://schemas.microsoft.com/office/powerpoint/2010/main" val="3542115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some life forms that may benefit from higher CO2 levels in the ocean.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14</a:t>
            </a:fld>
            <a:endParaRPr lang="en-US"/>
          </a:p>
        </p:txBody>
      </p:sp>
    </p:spTree>
    <p:extLst>
      <p:ext uri="{BB962C8B-B14F-4D97-AF65-F5344CB8AC3E}">
        <p14:creationId xmlns:p14="http://schemas.microsoft.com/office/powerpoint/2010/main" val="940286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oceans are a source of food and jobs for many people in the world.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http://www.noaa.gov/resource-collections/ocean-acidification</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15</a:t>
            </a:fld>
            <a:endParaRPr lang="en-US"/>
          </a:p>
        </p:txBody>
      </p:sp>
    </p:spTree>
    <p:extLst>
      <p:ext uri="{BB962C8B-B14F-4D97-AF65-F5344CB8AC3E}">
        <p14:creationId xmlns:p14="http://schemas.microsoft.com/office/powerpoint/2010/main" val="144799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Early pH monitoring was not widespread or reliable in the oceans.  In the last 20 – 30 years data has become more reliable.  New data and trends must continue to be studied to plot a course of action for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http://www.noaa.gov/resource-collections/ocean-acidification</a:t>
            </a:r>
          </a:p>
          <a:p>
            <a:r>
              <a:rPr lang="en-US" dirty="0"/>
              <a:t>Figure: http://www.jamstec.go.jp/e/about/press_release/20161019/</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16</a:t>
            </a:fld>
            <a:endParaRPr lang="en-US"/>
          </a:p>
        </p:txBody>
      </p:sp>
    </p:spTree>
    <p:extLst>
      <p:ext uri="{BB962C8B-B14F-4D97-AF65-F5344CB8AC3E}">
        <p14:creationId xmlns:p14="http://schemas.microsoft.com/office/powerpoint/2010/main" val="3699334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17</a:t>
            </a:fld>
            <a:endParaRPr lang="en-US"/>
          </a:p>
        </p:txBody>
      </p:sp>
    </p:spTree>
    <p:extLst>
      <p:ext uri="{BB962C8B-B14F-4D97-AF65-F5344CB8AC3E}">
        <p14:creationId xmlns:p14="http://schemas.microsoft.com/office/powerpoint/2010/main" val="3542949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of info and photo: http://chemistry.elmhurst.edu/vchembook/184ph.html</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2</a:t>
            </a:fld>
            <a:endParaRPr lang="en-US"/>
          </a:p>
        </p:txBody>
      </p:sp>
    </p:spTree>
    <p:extLst>
      <p:ext uri="{BB962C8B-B14F-4D97-AF65-F5344CB8AC3E}">
        <p14:creationId xmlns:p14="http://schemas.microsoft.com/office/powerpoint/2010/main" val="2838687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Video:  https://www.youtube.com/watch?v=ZimEBFw1Q7c</a:t>
            </a:r>
          </a:p>
        </p:txBody>
      </p:sp>
      <p:sp>
        <p:nvSpPr>
          <p:cNvPr id="4" name="Slide Number Placeholder 3"/>
          <p:cNvSpPr>
            <a:spLocks noGrp="1"/>
          </p:cNvSpPr>
          <p:nvPr>
            <p:ph type="sldNum" sz="quarter" idx="10"/>
          </p:nvPr>
        </p:nvSpPr>
        <p:spPr/>
        <p:txBody>
          <a:bodyPr/>
          <a:lstStyle/>
          <a:p>
            <a:fld id="{B2286B44-9F3C-4703-8A16-77A994477D98}" type="slidenum">
              <a:rPr lang="en-US" smtClean="0"/>
              <a:t>3</a:t>
            </a:fld>
            <a:endParaRPr lang="en-US"/>
          </a:p>
        </p:txBody>
      </p:sp>
    </p:spTree>
    <p:extLst>
      <p:ext uri="{BB962C8B-B14F-4D97-AF65-F5344CB8AC3E}">
        <p14:creationId xmlns:p14="http://schemas.microsoft.com/office/powerpoint/2010/main" val="4176325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Hydrogen ions can be present in a range from 1 down to extremely small numbers (0.00000000000001). To avoid error from writing down all the zeros, scientists use a logarithmic scale and call this scale </a:t>
            </a:r>
            <a:r>
              <a:rPr lang="en-US" dirty="0" err="1"/>
              <a:t>pH.</a:t>
            </a:r>
            <a:endParaRPr lang="en-US" dirty="0"/>
          </a:p>
          <a:p>
            <a:r>
              <a:rPr lang="en-US" sz="1200" b="0" i="0" kern="1200" dirty="0">
                <a:solidFill>
                  <a:schemeClr val="tx1"/>
                </a:solidFill>
                <a:effectLst/>
                <a:latin typeface="+mn-lt"/>
                <a:ea typeface="+mn-ea"/>
                <a:cs typeface="+mn-cs"/>
              </a:rPr>
              <a:t>Because the pH scale is logarithmic (pH = -log[H</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 change of one pH unit corresponds to a ten-fold change in hydrogen ion concentration </a:t>
            </a:r>
          </a:p>
          <a:p>
            <a:r>
              <a:rPr lang="en-US" sz="1200" b="0" i="0" kern="1200" dirty="0">
                <a:solidFill>
                  <a:schemeClr val="tx1"/>
                </a:solidFill>
                <a:effectLst/>
                <a:latin typeface="+mn-lt"/>
                <a:ea typeface="+mn-ea"/>
                <a:cs typeface="+mn-cs"/>
              </a:rPr>
              <a:t>Many natural processes affect acidity levels in the environment—examples include photosynthesis and respiration—so the acidity may vary by an order of magnitude or more (or in pH units, by 1 or more) as a result of natural biological, physical, and geological processes on a variety of different spatial and temporal scales. </a:t>
            </a:r>
            <a:endParaRPr lang="en-US" dirty="0"/>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4</a:t>
            </a:fld>
            <a:endParaRPr lang="en-US"/>
          </a:p>
        </p:txBody>
      </p:sp>
    </p:spTree>
    <p:extLst>
      <p:ext uri="{BB962C8B-B14F-4D97-AF65-F5344CB8AC3E}">
        <p14:creationId xmlns:p14="http://schemas.microsoft.com/office/powerpoint/2010/main" val="1974288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Source: http://www.earthonlinemedia.com/ebooks/tpe_3e/earth_system/the_oceans.html</a:t>
            </a:r>
          </a:p>
          <a:p>
            <a:endParaRPr lang="en-US" dirty="0"/>
          </a:p>
          <a:p>
            <a:pPr fontAlgn="base"/>
            <a:r>
              <a:rPr lang="en-US" sz="1200" b="0" i="0" kern="1200" dirty="0">
                <a:solidFill>
                  <a:schemeClr val="tx1"/>
                </a:solidFill>
                <a:effectLst/>
                <a:latin typeface="+mn-lt"/>
                <a:ea typeface="+mn-ea"/>
                <a:cs typeface="+mn-cs"/>
              </a:rPr>
              <a:t>While ocean acidification refers to the global change in ocean chemistry from atmospheric inputs of carbon dioxide, coastal acidification is another mechanism by which coastal chemistry can change.</a:t>
            </a:r>
          </a:p>
          <a:p>
            <a:pPr fontAlgn="base"/>
            <a:r>
              <a:rPr lang="en-US" sz="1200" b="0" i="0" kern="1200" dirty="0">
                <a:solidFill>
                  <a:schemeClr val="tx1"/>
                </a:solidFill>
                <a:effectLst/>
                <a:latin typeface="+mn-lt"/>
                <a:ea typeface="+mn-ea"/>
                <a:cs typeface="+mn-cs"/>
              </a:rPr>
              <a:t>Coastal acidification includes local changes in water chemistry from freshwater river inputs and excess nutrient run-off (e.g. nitrogen and organic carbon) from land. Excess nutrients from runoff and fertilizers can cause increases in algal growth.  When these algal blooms die, they consume oxygen and release carbon dioxide.   Pollution and fertilizers are another mechanism by which carbon dioxide can increase in our coastal waters, threatening our waterways close to home. Source: http://oceanacidification.noaa.gov/OurChangingOcean.aspx</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5</a:t>
            </a:fld>
            <a:endParaRPr lang="en-US"/>
          </a:p>
        </p:txBody>
      </p:sp>
    </p:spTree>
    <p:extLst>
      <p:ext uri="{BB962C8B-B14F-4D97-AF65-F5344CB8AC3E}">
        <p14:creationId xmlns:p14="http://schemas.microsoft.com/office/powerpoint/2010/main" val="2273288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Industrial Revolution was the transition to new manufacturing processes in the period from about 1760 to sometime between 1820 and 1840. This transition included going from hand production methods to machines, new chemical manufacturing and iron production processes, the increasing use of steam power, the development of machine tools and the rise of the factory system.</a:t>
            </a:r>
          </a:p>
          <a:p>
            <a:endParaRPr lang="en-US" dirty="0"/>
          </a:p>
          <a:p>
            <a:r>
              <a:rPr lang="en-US" dirty="0"/>
              <a:t>https://en.wikipedia.org/wiki/Industrial_Revolution</a:t>
            </a:r>
          </a:p>
          <a:p>
            <a:endParaRPr lang="en-US" dirty="0"/>
          </a:p>
          <a:p>
            <a:r>
              <a:rPr lang="en-US" dirty="0"/>
              <a:t>Photo http://download-wallpaper.net/content/industrial-revolution-1.html</a:t>
            </a:r>
          </a:p>
        </p:txBody>
      </p:sp>
      <p:sp>
        <p:nvSpPr>
          <p:cNvPr id="4" name="Slide Number Placeholder 3"/>
          <p:cNvSpPr>
            <a:spLocks noGrp="1"/>
          </p:cNvSpPr>
          <p:nvPr>
            <p:ph type="sldNum" sz="quarter" idx="10"/>
          </p:nvPr>
        </p:nvSpPr>
        <p:spPr/>
        <p:txBody>
          <a:bodyPr/>
          <a:lstStyle/>
          <a:p>
            <a:fld id="{B2286B44-9F3C-4703-8A16-77A994477D98}" type="slidenum">
              <a:rPr lang="en-US" smtClean="0"/>
              <a:t>6</a:t>
            </a:fld>
            <a:endParaRPr lang="en-US"/>
          </a:p>
        </p:txBody>
      </p:sp>
    </p:spTree>
    <p:extLst>
      <p:ext uri="{BB962C8B-B14F-4D97-AF65-F5344CB8AC3E}">
        <p14:creationId xmlns:p14="http://schemas.microsoft.com/office/powerpoint/2010/main" val="3035519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b="1"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Many scientists have observed that natural variability in seawater acidity (and thus pH) over days, weeks, and months is strong. This short-term variability can be much larger than the recent and forecasted changes in acidity that will take place over decades to centuries because of ocean acidification.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reason that scientists are concerned about this slow, long-term change is that it changes the environmental baseline. This means that the natural variability in acidity due to photosynthesis, respiration, upwelling, and many other processes will be overlaid on an ever-increasing average concentration of H</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Even though this change in the baseline is slow and steady relative to human time scales, this change is very fast relative to geological time scales.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Ocean acidification is more rapid than any change in ocean acidity documented over the last 300 million years, so organisms that tolerate a certain narrow range of conditions may encounter increasingly stressful, or even lethal, conditions in the coming decades</a:t>
            </a:r>
            <a:endParaRPr lang="en-US" dirty="0"/>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7</a:t>
            </a:fld>
            <a:endParaRPr lang="en-US"/>
          </a:p>
        </p:txBody>
      </p:sp>
    </p:spTree>
    <p:extLst>
      <p:ext uri="{BB962C8B-B14F-4D97-AF65-F5344CB8AC3E}">
        <p14:creationId xmlns:p14="http://schemas.microsoft.com/office/powerpoint/2010/main" val="83504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CO2 levels rise in the ocean (red curve) the pH levels drop (blue curve)</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10</a:t>
            </a:fld>
            <a:endParaRPr lang="en-US"/>
          </a:p>
        </p:txBody>
      </p:sp>
    </p:spTree>
    <p:extLst>
      <p:ext uri="{BB962C8B-B14F-4D97-AF65-F5344CB8AC3E}">
        <p14:creationId xmlns:p14="http://schemas.microsoft.com/office/powerpoint/2010/main" val="3092355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as the ppm of CO2 goes up, the size of the shell decreases (reduced growth).</a:t>
            </a:r>
          </a:p>
          <a:p>
            <a:endParaRPr lang="en-US" dirty="0"/>
          </a:p>
          <a:p>
            <a:r>
              <a:rPr lang="en-US" dirty="0"/>
              <a:t>https://www.pmel.noaa.gov/co2/story/What+is+Ocean+Acidification%3F</a:t>
            </a:r>
          </a:p>
          <a:p>
            <a:r>
              <a:rPr lang="en-US" dirty="0"/>
              <a:t>Photo:  globalchange.org</a:t>
            </a:r>
          </a:p>
          <a:p>
            <a:r>
              <a:rPr lang="en-US" dirty="0"/>
              <a:t>Clams stunted growth due to higher CO2 levels in the oceans.</a:t>
            </a:r>
          </a:p>
        </p:txBody>
      </p:sp>
      <p:sp>
        <p:nvSpPr>
          <p:cNvPr id="4" name="Slide Number Placeholder 3"/>
          <p:cNvSpPr>
            <a:spLocks noGrp="1"/>
          </p:cNvSpPr>
          <p:nvPr>
            <p:ph type="sldNum" sz="quarter" idx="10"/>
          </p:nvPr>
        </p:nvSpPr>
        <p:spPr/>
        <p:txBody>
          <a:bodyPr/>
          <a:lstStyle/>
          <a:p>
            <a:fld id="{B2286B44-9F3C-4703-8A16-77A994477D98}" type="slidenum">
              <a:rPr lang="en-US" smtClean="0"/>
              <a:t>11</a:t>
            </a:fld>
            <a:endParaRPr lang="en-US"/>
          </a:p>
        </p:txBody>
      </p:sp>
    </p:spTree>
    <p:extLst>
      <p:ext uri="{BB962C8B-B14F-4D97-AF65-F5344CB8AC3E}">
        <p14:creationId xmlns:p14="http://schemas.microsoft.com/office/powerpoint/2010/main" val="16186600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1676400"/>
            <a:ext cx="4953000" cy="1927225"/>
          </a:xfrm>
        </p:spPr>
        <p:txBody>
          <a:bodyPr/>
          <a:lstStyle>
            <a:lvl1pPr algn="r">
              <a:defRPr b="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544084" y="3733800"/>
            <a:ext cx="4914115"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Staff Name, Title/Program </a:t>
            </a:r>
          </a:p>
        </p:txBody>
      </p:sp>
      <p:pic>
        <p:nvPicPr>
          <p:cNvPr id="205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556084"/>
            <a:ext cx="2554287"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47" y="6019800"/>
            <a:ext cx="91694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67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512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0B67714F-F0B0-42D2-A448-3D2ECD13E093}" type="datetimeFigureOut">
              <a:rPr lang="en-US"/>
              <a:pPr>
                <a:defRPr/>
              </a:pPr>
              <a:t>4/25/2018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988846-16C8-4724-BBFB-A864CC2D2AAE}" type="slidenum">
              <a:rPr lang="en-US"/>
              <a:pPr>
                <a:defRPr/>
              </a:pPr>
              <a:t>‹#›</a:t>
            </a:fld>
            <a:endParaRPr lang="en-US"/>
          </a:p>
        </p:txBody>
      </p:sp>
      <p:sp>
        <p:nvSpPr>
          <p:cNvPr id="8" name="Content Placeholder 2"/>
          <p:cNvSpPr>
            <a:spLocks noGrp="1"/>
          </p:cNvSpPr>
          <p:nvPr>
            <p:ph idx="1"/>
          </p:nvPr>
        </p:nvSpPr>
        <p:spPr>
          <a:xfrm>
            <a:off x="457200" y="1600200"/>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457200" y="274638"/>
            <a:ext cx="8229600" cy="1143000"/>
          </a:xfrm>
        </p:spPr>
        <p:txBody>
          <a:bodyPr/>
          <a:lstStyle>
            <a:lvl1pPr>
              <a:defRPr sz="4000" b="1">
                <a:effectLst/>
              </a:defRPr>
            </a:lvl1pPr>
          </a:lstStyle>
          <a:p>
            <a:r>
              <a:rPr lang="en-US"/>
              <a:t>Click to edit Master title style</a:t>
            </a:r>
            <a:endParaRPr lang="en-US" dirty="0"/>
          </a:p>
        </p:txBody>
      </p:sp>
    </p:spTree>
    <p:extLst>
      <p:ext uri="{BB962C8B-B14F-4D97-AF65-F5344CB8AC3E}">
        <p14:creationId xmlns:p14="http://schemas.microsoft.com/office/powerpoint/2010/main" val="146840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1828800" y="3886200"/>
            <a:ext cx="5486400" cy="9144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0" lang="en-US" sz="2000" b="0" i="0" u="none" strike="noStrike" kern="1200" cap="none" spc="0" normalizeH="0" baseline="0" noProof="0" dirty="0">
                <a:ln>
                  <a:noFill/>
                </a:ln>
                <a:solidFill>
                  <a:srgbClr val="4F81BD">
                    <a:lumMod val="50000"/>
                  </a:srgbClr>
                </a:solidFill>
                <a:effectLst/>
                <a:uLnTx/>
                <a:uFillTx/>
                <a:latin typeface="Arial" pitchFamily="34" charset="0"/>
                <a:ea typeface="+mj-ea"/>
                <a:cs typeface="Arial" pitchFamily="34" charset="0"/>
              </a:rPr>
              <a:t>Add contact information</a:t>
            </a:r>
            <a:br>
              <a:rPr kumimoji="0" lang="en-US" sz="2000" b="0" i="0" u="none" strike="noStrike" kern="1200" cap="none" spc="0" normalizeH="0" baseline="0" noProof="0" dirty="0">
                <a:ln>
                  <a:noFill/>
                </a:ln>
                <a:solidFill>
                  <a:srgbClr val="4F81BD">
                    <a:lumMod val="50000"/>
                  </a:srgbClr>
                </a:solidFill>
                <a:effectLst/>
                <a:uLnTx/>
                <a:uFillTx/>
                <a:latin typeface="Arial" pitchFamily="34" charset="0"/>
                <a:ea typeface="+mj-ea"/>
                <a:cs typeface="Arial" pitchFamily="34" charset="0"/>
              </a:rPr>
            </a:br>
            <a:r>
              <a:rPr kumimoji="0" lang="en-US" sz="2000" b="1" i="1" u="none" strike="noStrike" kern="1200" cap="none" spc="0" normalizeH="0" baseline="0" noProof="0" dirty="0">
                <a:ln>
                  <a:noFill/>
                </a:ln>
                <a:solidFill>
                  <a:srgbClr val="4F81BD">
                    <a:lumMod val="50000"/>
                  </a:srgbClr>
                </a:solidFill>
                <a:effectLst/>
                <a:uLnTx/>
                <a:uFillTx/>
                <a:latin typeface="Arial" pitchFamily="34" charset="0"/>
                <a:ea typeface="+mj-ea"/>
                <a:cs typeface="Arial" pitchFamily="34" charset="0"/>
              </a:rPr>
              <a:t>www.maine.gov/dep</a:t>
            </a:r>
            <a:endParaRPr lang="en-US" dirty="0"/>
          </a:p>
        </p:txBody>
      </p:sp>
      <p:sp>
        <p:nvSpPr>
          <p:cNvPr id="5" name="Date Placeholder 3"/>
          <p:cNvSpPr>
            <a:spLocks noGrp="1"/>
          </p:cNvSpPr>
          <p:nvPr>
            <p:ph type="dt" sz="half" idx="10"/>
          </p:nvPr>
        </p:nvSpPr>
        <p:spPr/>
        <p:txBody>
          <a:bodyPr/>
          <a:lstStyle>
            <a:lvl1pPr>
              <a:defRPr/>
            </a:lvl1pPr>
          </a:lstStyle>
          <a:p>
            <a:pPr>
              <a:defRPr/>
            </a:pPr>
            <a:fld id="{F418152B-19C0-41DB-96D6-72658FF670DD}" type="datetimeFigureOut">
              <a:rPr lang="en-US"/>
              <a:pPr>
                <a:defRPr/>
              </a:pPr>
              <a:t>4/25/2018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3D7E75-82E5-4227-A723-7DC309C4A2C1}" type="slidenum">
              <a:rPr lang="en-US"/>
              <a:pPr>
                <a:defRPr/>
              </a:pPr>
              <a:t>‹#›</a:t>
            </a:fld>
            <a:endParaRPr lang="en-US"/>
          </a:p>
        </p:txBody>
      </p:sp>
      <p:pic>
        <p:nvPicPr>
          <p:cNvPr id="8" name="Picture Placeholder 1"/>
          <p:cNvPicPr>
            <a:picLocks noChangeAspect="1"/>
          </p:cNvPicPr>
          <p:nvPr userDrawn="1"/>
        </p:nvPicPr>
        <p:blipFill>
          <a:blip r:embed="rId2">
            <a:extLst>
              <a:ext uri="{28A0092B-C50C-407E-A947-70E740481C1C}">
                <a14:useLocalDpi xmlns:a14="http://schemas.microsoft.com/office/drawing/2010/main" val="0"/>
              </a:ext>
            </a:extLst>
          </a:blip>
          <a:srcRect l="-5875" t="-1201" r="-455" b="-697"/>
          <a:stretch>
            <a:fillRect/>
          </a:stretch>
        </p:blipFill>
        <p:spPr bwMode="auto">
          <a:xfrm>
            <a:off x="3159125" y="762000"/>
            <a:ext cx="282575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48290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778C9E1-E06B-475E-B4ED-72161A64C19E}" type="datetimeFigureOut">
              <a:rPr lang="en-US"/>
              <a:pPr>
                <a:defRPr/>
              </a:pPr>
              <a:t>4/25/2018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F502C29-6255-4BF1-8853-6D87703BED30}" type="slidenum">
              <a:rPr lang="en-US"/>
              <a:pPr>
                <a:defRPr/>
              </a:pPr>
              <a:t>‹#›</a:t>
            </a:fld>
            <a:endParaRPr lang="en-US"/>
          </a:p>
        </p:txBody>
      </p:sp>
      <p:pic>
        <p:nvPicPr>
          <p:cNvPr id="3" name="Picture 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700" y="-8021"/>
            <a:ext cx="916940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6096000"/>
            <a:ext cx="9717088"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7" r:id="rId4"/>
  </p:sldLayoutIdLst>
  <p:txStyles>
    <p:titleStyle>
      <a:lvl1pPr algn="ctr" rtl="0" eaLnBrk="1" fontAlgn="base" hangingPunct="1">
        <a:spcBef>
          <a:spcPct val="0"/>
        </a:spcBef>
        <a:spcAft>
          <a:spcPct val="0"/>
        </a:spcAft>
        <a:defRPr sz="4000" b="1" i="0" u="none" kern="1200">
          <a:solidFill>
            <a:schemeClr val="tx2">
              <a:lumMod val="75000"/>
            </a:schemeClr>
          </a:solidFill>
          <a:effectLst/>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youtube.com/watch?v=ZimEBFw1Q7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2062163"/>
            <a:ext cx="4343400" cy="1628775"/>
          </a:xfrm>
        </p:spPr>
        <p:txBody>
          <a:bodyPr rtlCol="0">
            <a:normAutofit/>
          </a:bodyPr>
          <a:lstStyle/>
          <a:p>
            <a:pPr fontAlgn="auto">
              <a:spcAft>
                <a:spcPts val="0"/>
              </a:spcAft>
              <a:defRPr/>
            </a:pPr>
            <a:r>
              <a:rPr lang="en-US" dirty="0"/>
              <a:t>Ocean Acidification</a:t>
            </a:r>
            <a:endParaRPr lang="en-US" dirty="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2051" name="Subtitle 2"/>
          <p:cNvSpPr>
            <a:spLocks noGrp="1"/>
          </p:cNvSpPr>
          <p:nvPr>
            <p:ph type="subTitle" idx="1"/>
          </p:nvPr>
        </p:nvSpPr>
        <p:spPr>
          <a:xfrm>
            <a:off x="3810000" y="3886200"/>
            <a:ext cx="4343400" cy="592138"/>
          </a:xfrm>
        </p:spPr>
        <p:txBody>
          <a:bodyPr/>
          <a:lstStyle/>
          <a:p>
            <a:pPr algn="r" eaLnBrk="1" hangingPunct="1"/>
            <a:r>
              <a:rPr lang="en-US" altLang="en-US" sz="2800" dirty="0">
                <a:solidFill>
                  <a:srgbClr val="7F7F7F"/>
                </a:solidFill>
              </a:rPr>
              <a:t>Education Curriculum</a:t>
            </a:r>
          </a:p>
          <a:p>
            <a:pPr algn="r" eaLnBrk="1" hangingPunct="1"/>
            <a:r>
              <a:rPr lang="en-US" altLang="en-US" sz="2800" dirty="0">
                <a:solidFill>
                  <a:srgbClr val="7F7F7F"/>
                </a:solidFill>
              </a:rPr>
              <a:t>Middle School Program</a:t>
            </a:r>
          </a:p>
        </p:txBody>
      </p:sp>
      <p:sp>
        <p:nvSpPr>
          <p:cNvPr id="4" name="Rectangle 3"/>
          <p:cNvSpPr/>
          <p:nvPr/>
        </p:nvSpPr>
        <p:spPr>
          <a:xfrm>
            <a:off x="0" y="5943600"/>
            <a:ext cx="9144000" cy="90328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6" name="TextBox 14"/>
          <p:cNvSpPr txBox="1">
            <a:spLocks noChangeArrowheads="1"/>
          </p:cNvSpPr>
          <p:nvPr/>
        </p:nvSpPr>
        <p:spPr bwMode="auto">
          <a:xfrm>
            <a:off x="11113" y="6059488"/>
            <a:ext cx="91408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dirty="0">
                <a:solidFill>
                  <a:schemeClr val="bg1"/>
                </a:solidFill>
                <a:latin typeface="Arial" charset="0"/>
              </a:rPr>
              <a:t>MAINE DEPARTMENT OF ENVIRONMENTAL PROTECTION</a:t>
            </a:r>
          </a:p>
          <a:p>
            <a:pPr algn="ctr" eaLnBrk="1" hangingPunct="1"/>
            <a:endParaRPr lang="en-US" altLang="en-US" sz="800" i="1" dirty="0">
              <a:solidFill>
                <a:schemeClr val="bg1"/>
              </a:solidFill>
              <a:latin typeface="Arial" charset="0"/>
            </a:endParaRPr>
          </a:p>
          <a:p>
            <a:pPr algn="ctr" eaLnBrk="1" hangingPunct="1"/>
            <a:r>
              <a:rPr lang="en-US" altLang="en-US" sz="1600" i="1" dirty="0">
                <a:solidFill>
                  <a:schemeClr val="bg1"/>
                </a:solidFill>
                <a:latin typeface="Arial" charset="0"/>
              </a:rPr>
              <a:t>Protecting Maine’s Air, Land and Water</a:t>
            </a:r>
          </a:p>
        </p:txBody>
      </p:sp>
      <p:cxnSp>
        <p:nvCxnSpPr>
          <p:cNvPr id="17" name="Straight Connector 16"/>
          <p:cNvCxnSpPr/>
          <p:nvPr/>
        </p:nvCxnSpPr>
        <p:spPr>
          <a:xfrm>
            <a:off x="1181100" y="6427788"/>
            <a:ext cx="6781800" cy="0"/>
          </a:xfrm>
          <a:prstGeom prst="line">
            <a:avLst/>
          </a:prstGeom>
          <a:ln>
            <a:solidFill>
              <a:schemeClr val="tx1">
                <a:lumMod val="50000"/>
                <a:lumOff val="50000"/>
              </a:schemeClr>
            </a:solidFill>
          </a:ln>
        </p:spPr>
        <p:style>
          <a:lnRef idx="2">
            <a:schemeClr val="accent3"/>
          </a:lnRef>
          <a:fillRef idx="0">
            <a:schemeClr val="accent3"/>
          </a:fillRef>
          <a:effectRef idx="1">
            <a:schemeClr val="accent3"/>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5FD2A-496B-44F2-9197-FD86239591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5FAF6E-14FD-4D13-9B07-A21A5542E00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00D1448-05C2-4A68-A2F9-C74EC769A226}"/>
              </a:ext>
            </a:extLst>
          </p:cNvPr>
          <p:cNvPicPr>
            <a:picLocks noChangeAspect="1"/>
          </p:cNvPicPr>
          <p:nvPr/>
        </p:nvPicPr>
        <p:blipFill>
          <a:blip r:embed="rId3"/>
          <a:stretch>
            <a:fillRect/>
          </a:stretch>
        </p:blipFill>
        <p:spPr>
          <a:xfrm>
            <a:off x="1412452" y="533400"/>
            <a:ext cx="6319095" cy="5592763"/>
          </a:xfrm>
          <a:prstGeom prst="rect">
            <a:avLst/>
          </a:prstGeom>
        </p:spPr>
      </p:pic>
    </p:spTree>
    <p:extLst>
      <p:ext uri="{BB962C8B-B14F-4D97-AF65-F5344CB8AC3E}">
        <p14:creationId xmlns:p14="http://schemas.microsoft.com/office/powerpoint/2010/main" val="897538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DF4E-8EC8-45B3-AE85-8BA7559D3C2B}"/>
              </a:ext>
            </a:extLst>
          </p:cNvPr>
          <p:cNvSpPr>
            <a:spLocks noGrp="1"/>
          </p:cNvSpPr>
          <p:nvPr>
            <p:ph type="title"/>
          </p:nvPr>
        </p:nvSpPr>
        <p:spPr/>
        <p:txBody>
          <a:bodyPr/>
          <a:lstStyle/>
          <a:p>
            <a:r>
              <a:rPr lang="en-US" dirty="0"/>
              <a:t>Some Issues with lower pH</a:t>
            </a:r>
          </a:p>
        </p:txBody>
      </p:sp>
      <p:sp>
        <p:nvSpPr>
          <p:cNvPr id="3" name="Content Placeholder 2">
            <a:extLst>
              <a:ext uri="{FF2B5EF4-FFF2-40B4-BE49-F238E27FC236}">
                <a16:creationId xmlns:a16="http://schemas.microsoft.com/office/drawing/2014/main" id="{CF80DE7E-3FEC-4FAC-9F90-C157D2A7D293}"/>
              </a:ext>
            </a:extLst>
          </p:cNvPr>
          <p:cNvSpPr>
            <a:spLocks noGrp="1"/>
          </p:cNvSpPr>
          <p:nvPr>
            <p:ph idx="1"/>
          </p:nvPr>
        </p:nvSpPr>
        <p:spPr>
          <a:xfrm>
            <a:off x="457200" y="1278325"/>
            <a:ext cx="8229600" cy="4525963"/>
          </a:xfrm>
        </p:spPr>
        <p:txBody>
          <a:bodyPr/>
          <a:lstStyle/>
          <a:p>
            <a:r>
              <a:rPr lang="en-US" sz="2400" dirty="0"/>
              <a:t>Calcium carbonate minerals are the building blocks for the skeletons and shells of many marine organisms. </a:t>
            </a:r>
          </a:p>
          <a:p>
            <a:r>
              <a:rPr lang="en-US" sz="2400" dirty="0"/>
              <a:t>In areas where most life now congregates in the ocean, the seawater is supersaturated with respect to calcium carbonate minerals. This means there are abundant building blocks for calcifying organisms to build their skeletons and shells. </a:t>
            </a:r>
          </a:p>
          <a:p>
            <a:r>
              <a:rPr lang="en-US" sz="2400" dirty="0"/>
              <a:t>However, continued ocean acidification is causing many parts of the ocean to become under-saturated with these minerals, which is likely to affect the ability of some organisms to produce and maintain their shells.</a:t>
            </a:r>
          </a:p>
          <a:p>
            <a:endParaRPr lang="en-US" dirty="0"/>
          </a:p>
        </p:txBody>
      </p:sp>
      <p:pic>
        <p:nvPicPr>
          <p:cNvPr id="4" name="Picture 3">
            <a:extLst>
              <a:ext uri="{FF2B5EF4-FFF2-40B4-BE49-F238E27FC236}">
                <a16:creationId xmlns:a16="http://schemas.microsoft.com/office/drawing/2014/main" id="{0222738C-41F8-426F-9213-28106F8D99D1}"/>
              </a:ext>
            </a:extLst>
          </p:cNvPr>
          <p:cNvPicPr>
            <a:picLocks noChangeAspect="1"/>
          </p:cNvPicPr>
          <p:nvPr/>
        </p:nvPicPr>
        <p:blipFill>
          <a:blip r:embed="rId3"/>
          <a:stretch>
            <a:fillRect/>
          </a:stretch>
        </p:blipFill>
        <p:spPr>
          <a:xfrm>
            <a:off x="2244729" y="5181600"/>
            <a:ext cx="4654541" cy="964047"/>
          </a:xfrm>
          <a:prstGeom prst="rect">
            <a:avLst/>
          </a:prstGeom>
        </p:spPr>
      </p:pic>
    </p:spTree>
    <p:extLst>
      <p:ext uri="{BB962C8B-B14F-4D97-AF65-F5344CB8AC3E}">
        <p14:creationId xmlns:p14="http://schemas.microsoft.com/office/powerpoint/2010/main" val="2725252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6E54F-6317-4FE8-A5E7-E97FE2417974}"/>
              </a:ext>
            </a:extLst>
          </p:cNvPr>
          <p:cNvSpPr>
            <a:spLocks noGrp="1"/>
          </p:cNvSpPr>
          <p:nvPr>
            <p:ph type="title"/>
          </p:nvPr>
        </p:nvSpPr>
        <p:spPr/>
        <p:txBody>
          <a:bodyPr/>
          <a:lstStyle/>
          <a:p>
            <a:r>
              <a:rPr lang="en-US" dirty="0"/>
              <a:t>Some Issues with lower pH</a:t>
            </a:r>
          </a:p>
        </p:txBody>
      </p:sp>
      <p:sp>
        <p:nvSpPr>
          <p:cNvPr id="3" name="Content Placeholder 2">
            <a:extLst>
              <a:ext uri="{FF2B5EF4-FFF2-40B4-BE49-F238E27FC236}">
                <a16:creationId xmlns:a16="http://schemas.microsoft.com/office/drawing/2014/main" id="{BBBED1E5-2B68-4CEC-98BC-2A7B39D4DEEF}"/>
              </a:ext>
            </a:extLst>
          </p:cNvPr>
          <p:cNvSpPr>
            <a:spLocks noGrp="1"/>
          </p:cNvSpPr>
          <p:nvPr>
            <p:ph idx="1"/>
          </p:nvPr>
        </p:nvSpPr>
        <p:spPr>
          <a:xfrm>
            <a:off x="457200" y="1253611"/>
            <a:ext cx="8229600" cy="4525963"/>
          </a:xfrm>
        </p:spPr>
        <p:txBody>
          <a:bodyPr/>
          <a:lstStyle/>
          <a:p>
            <a:r>
              <a:rPr lang="en-US" sz="2000" dirty="0"/>
              <a:t>Carbonate ions are an important building block of structures such as sea shells and coral skeletons. </a:t>
            </a:r>
          </a:p>
          <a:p>
            <a:pPr lvl="1"/>
            <a:r>
              <a:rPr lang="en-US" sz="2000" dirty="0"/>
              <a:t>Decreases in carbonate ions can make building and maintaining shells and other calcium carbonate structures difficult for calcifying organisms such as oysters, clams, sea urchins, shallow water corals, deep sea corals, and calcareous plankton.</a:t>
            </a:r>
          </a:p>
          <a:p>
            <a:r>
              <a:rPr lang="en-US" sz="2000" dirty="0"/>
              <a:t>These changes in ocean chemistry can affect the behavior of non-calcifying organisms as well. </a:t>
            </a:r>
          </a:p>
          <a:p>
            <a:pPr lvl="1"/>
            <a:r>
              <a:rPr lang="en-US" sz="2000" dirty="0"/>
              <a:t>Certain fish's ability to detect predators is decreased in more acidic waters. When these organisms are at risk, the entire food web may also be at risk.</a:t>
            </a:r>
          </a:p>
          <a:p>
            <a:endParaRPr lang="en-US" dirty="0"/>
          </a:p>
        </p:txBody>
      </p:sp>
      <p:pic>
        <p:nvPicPr>
          <p:cNvPr id="4" name="Picture 3">
            <a:extLst>
              <a:ext uri="{FF2B5EF4-FFF2-40B4-BE49-F238E27FC236}">
                <a16:creationId xmlns:a16="http://schemas.microsoft.com/office/drawing/2014/main" id="{E14A361B-0F47-4B76-8039-A7E35E5FF585}"/>
              </a:ext>
            </a:extLst>
          </p:cNvPr>
          <p:cNvPicPr>
            <a:picLocks noChangeAspect="1"/>
          </p:cNvPicPr>
          <p:nvPr/>
        </p:nvPicPr>
        <p:blipFill>
          <a:blip r:embed="rId3"/>
          <a:stretch>
            <a:fillRect/>
          </a:stretch>
        </p:blipFill>
        <p:spPr>
          <a:xfrm>
            <a:off x="2428630" y="4953000"/>
            <a:ext cx="4286740" cy="1237309"/>
          </a:xfrm>
          <a:prstGeom prst="rect">
            <a:avLst/>
          </a:prstGeom>
        </p:spPr>
      </p:pic>
    </p:spTree>
    <p:extLst>
      <p:ext uri="{BB962C8B-B14F-4D97-AF65-F5344CB8AC3E}">
        <p14:creationId xmlns:p14="http://schemas.microsoft.com/office/powerpoint/2010/main" val="3759826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17DE0-874F-46B5-8E6E-B891F9A4D224}"/>
              </a:ext>
            </a:extLst>
          </p:cNvPr>
          <p:cNvSpPr>
            <a:spLocks noGrp="1"/>
          </p:cNvSpPr>
          <p:nvPr>
            <p:ph type="title"/>
          </p:nvPr>
        </p:nvSpPr>
        <p:spPr/>
        <p:txBody>
          <a:bodyPr/>
          <a:lstStyle/>
          <a:p>
            <a:r>
              <a:rPr lang="en-US" dirty="0"/>
              <a:t>Food Web - Fish</a:t>
            </a:r>
          </a:p>
        </p:txBody>
      </p:sp>
      <p:sp>
        <p:nvSpPr>
          <p:cNvPr id="3" name="Content Placeholder 2">
            <a:extLst>
              <a:ext uri="{FF2B5EF4-FFF2-40B4-BE49-F238E27FC236}">
                <a16:creationId xmlns:a16="http://schemas.microsoft.com/office/drawing/2014/main" id="{51AABAD3-F123-4402-B90F-07A659491AF1}"/>
              </a:ext>
            </a:extLst>
          </p:cNvPr>
          <p:cNvSpPr>
            <a:spLocks noGrp="1"/>
          </p:cNvSpPr>
          <p:nvPr>
            <p:ph idx="1"/>
          </p:nvPr>
        </p:nvSpPr>
        <p:spPr>
          <a:xfrm>
            <a:off x="459259" y="1253611"/>
            <a:ext cx="8229600" cy="4525963"/>
          </a:xfrm>
        </p:spPr>
        <p:txBody>
          <a:bodyPr/>
          <a:lstStyle/>
          <a:p>
            <a:r>
              <a:rPr lang="en-US" sz="2000" dirty="0"/>
              <a:t>The ability of certain fish, like pollock, to detect predators is decreased in more acidic waters. Recent studies have shown that decreased pH levels also affect the ability of larval clownfish to locate suitable habitat. </a:t>
            </a:r>
          </a:p>
          <a:p>
            <a:r>
              <a:rPr lang="en-US" sz="2000" dirty="0"/>
              <a:t>When subjected to lower pH levels, the larval clownfish lost their chemosensory ability to distinguish between their favored and protective anemone habitat among the reefs and unfavorable habitats like mangroves. </a:t>
            </a:r>
          </a:p>
          <a:p>
            <a:r>
              <a:rPr lang="en-US" sz="2000" dirty="0"/>
              <a:t>Additionally, greater acidity impairs their ability to distinguish between the "smell" of their own species and that of predators. These two factors create an increased risk of predation. </a:t>
            </a:r>
          </a:p>
          <a:p>
            <a:r>
              <a:rPr lang="en-US" sz="2000" dirty="0"/>
              <a:t>When these organisms are at risk, the entire food web may also be at risk.</a:t>
            </a:r>
          </a:p>
          <a:p>
            <a:endParaRPr lang="en-US" dirty="0"/>
          </a:p>
        </p:txBody>
      </p:sp>
      <p:pic>
        <p:nvPicPr>
          <p:cNvPr id="4" name="Picture 3">
            <a:extLst>
              <a:ext uri="{FF2B5EF4-FFF2-40B4-BE49-F238E27FC236}">
                <a16:creationId xmlns:a16="http://schemas.microsoft.com/office/drawing/2014/main" id="{08089204-6EB0-44BA-8E72-F1C27C24AD68}"/>
              </a:ext>
            </a:extLst>
          </p:cNvPr>
          <p:cNvPicPr>
            <a:picLocks noChangeAspect="1"/>
          </p:cNvPicPr>
          <p:nvPr/>
        </p:nvPicPr>
        <p:blipFill>
          <a:blip r:embed="rId3"/>
          <a:stretch>
            <a:fillRect/>
          </a:stretch>
        </p:blipFill>
        <p:spPr>
          <a:xfrm>
            <a:off x="3550335" y="4876800"/>
            <a:ext cx="2043329" cy="1364528"/>
          </a:xfrm>
          <a:prstGeom prst="rect">
            <a:avLst/>
          </a:prstGeom>
          <a:effectLst>
            <a:softEdge rad="127000"/>
          </a:effectLst>
        </p:spPr>
      </p:pic>
    </p:spTree>
    <p:extLst>
      <p:ext uri="{BB962C8B-B14F-4D97-AF65-F5344CB8AC3E}">
        <p14:creationId xmlns:p14="http://schemas.microsoft.com/office/powerpoint/2010/main" val="1953355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C65F3-353C-4C2A-86CB-29C2253CEC9E}"/>
              </a:ext>
            </a:extLst>
          </p:cNvPr>
          <p:cNvSpPr>
            <a:spLocks noGrp="1"/>
          </p:cNvSpPr>
          <p:nvPr>
            <p:ph type="title"/>
          </p:nvPr>
        </p:nvSpPr>
        <p:spPr/>
        <p:txBody>
          <a:bodyPr>
            <a:normAutofit fontScale="90000"/>
          </a:bodyPr>
          <a:lstStyle/>
          <a:p>
            <a:r>
              <a:rPr lang="en-US" dirty="0"/>
              <a:t>Is there any advantage to higher CO2 levels in our oceans?</a:t>
            </a:r>
          </a:p>
        </p:txBody>
      </p:sp>
      <p:sp>
        <p:nvSpPr>
          <p:cNvPr id="3" name="Content Placeholder 2">
            <a:extLst>
              <a:ext uri="{FF2B5EF4-FFF2-40B4-BE49-F238E27FC236}">
                <a16:creationId xmlns:a16="http://schemas.microsoft.com/office/drawing/2014/main" id="{7BC59239-9730-4C27-BB0E-F988CAD68D04}"/>
              </a:ext>
            </a:extLst>
          </p:cNvPr>
          <p:cNvSpPr>
            <a:spLocks noGrp="1"/>
          </p:cNvSpPr>
          <p:nvPr>
            <p:ph idx="1"/>
          </p:nvPr>
        </p:nvSpPr>
        <p:spPr/>
        <p:txBody>
          <a:bodyPr/>
          <a:lstStyle/>
          <a:p>
            <a:r>
              <a:rPr lang="en-US" dirty="0"/>
              <a:t>While some species will be harmed by ocean acidification, photosynthetic algae and seagrasses may benefit from higher CO</a:t>
            </a:r>
            <a:r>
              <a:rPr lang="en-US" baseline="-25000" dirty="0"/>
              <a:t>2</a:t>
            </a:r>
            <a:r>
              <a:rPr lang="en-US" dirty="0"/>
              <a:t> conditions in the ocean, as they require CO</a:t>
            </a:r>
            <a:r>
              <a:rPr lang="en-US" baseline="-25000" dirty="0"/>
              <a:t>2</a:t>
            </a:r>
            <a:r>
              <a:rPr lang="en-US" dirty="0"/>
              <a:t> to live just like plants on land.</a:t>
            </a:r>
          </a:p>
          <a:p>
            <a:endParaRPr lang="en-US" dirty="0"/>
          </a:p>
        </p:txBody>
      </p:sp>
      <p:pic>
        <p:nvPicPr>
          <p:cNvPr id="4" name="Picture 3">
            <a:extLst>
              <a:ext uri="{FF2B5EF4-FFF2-40B4-BE49-F238E27FC236}">
                <a16:creationId xmlns:a16="http://schemas.microsoft.com/office/drawing/2014/main" id="{CD7FF8D8-1517-4C68-ADC9-82B20109D264}"/>
              </a:ext>
            </a:extLst>
          </p:cNvPr>
          <p:cNvPicPr>
            <a:picLocks noChangeAspect="1"/>
          </p:cNvPicPr>
          <p:nvPr/>
        </p:nvPicPr>
        <p:blipFill>
          <a:blip r:embed="rId3"/>
          <a:stretch>
            <a:fillRect/>
          </a:stretch>
        </p:blipFill>
        <p:spPr>
          <a:xfrm>
            <a:off x="2743199" y="4114158"/>
            <a:ext cx="3681209" cy="2194567"/>
          </a:xfrm>
          <a:prstGeom prst="rect">
            <a:avLst/>
          </a:prstGeom>
          <a:effectLst>
            <a:softEdge rad="292100"/>
          </a:effectLst>
        </p:spPr>
      </p:pic>
    </p:spTree>
    <p:extLst>
      <p:ext uri="{BB962C8B-B14F-4D97-AF65-F5344CB8AC3E}">
        <p14:creationId xmlns:p14="http://schemas.microsoft.com/office/powerpoint/2010/main" val="529678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113F3-F319-4F16-9DD1-60E612BFCB30}"/>
              </a:ext>
            </a:extLst>
          </p:cNvPr>
          <p:cNvSpPr>
            <a:spLocks noGrp="1"/>
          </p:cNvSpPr>
          <p:nvPr>
            <p:ph type="title"/>
          </p:nvPr>
        </p:nvSpPr>
        <p:spPr/>
        <p:txBody>
          <a:bodyPr/>
          <a:lstStyle/>
          <a:p>
            <a:r>
              <a:rPr lang="en-US" dirty="0"/>
              <a:t>Our Oceans’ Futures</a:t>
            </a:r>
          </a:p>
        </p:txBody>
      </p:sp>
      <p:sp>
        <p:nvSpPr>
          <p:cNvPr id="3" name="Content Placeholder 2">
            <a:extLst>
              <a:ext uri="{FF2B5EF4-FFF2-40B4-BE49-F238E27FC236}">
                <a16:creationId xmlns:a16="http://schemas.microsoft.com/office/drawing/2014/main" id="{9B71403C-56C4-473F-B61E-71030250704E}"/>
              </a:ext>
            </a:extLst>
          </p:cNvPr>
          <p:cNvSpPr>
            <a:spLocks noGrp="1"/>
          </p:cNvSpPr>
          <p:nvPr>
            <p:ph idx="1"/>
          </p:nvPr>
        </p:nvSpPr>
        <p:spPr/>
        <p:txBody>
          <a:bodyPr/>
          <a:lstStyle/>
          <a:p>
            <a:r>
              <a:rPr lang="en-US" sz="2000" dirty="0"/>
              <a:t>Estimates of future carbon dioxide levels, based on “business as usual” emission scenarios, indicate that by the end of this century the surface waters of the ocean could be nearly 150% more acidic, resulting in a pH that the oceans haven’t experienced for more than 20 million years.</a:t>
            </a:r>
          </a:p>
          <a:p>
            <a:r>
              <a:rPr lang="en-US" sz="2000" dirty="0"/>
              <a:t>Ocean acidification is currently affecting the entire world’s oceans, including coastal estuaries and waterways. </a:t>
            </a:r>
          </a:p>
          <a:p>
            <a:r>
              <a:rPr lang="en-US" sz="2000" dirty="0"/>
              <a:t>Today, more than a billion people worldwide rely on food from the ocean as their primary source of protein. </a:t>
            </a:r>
          </a:p>
          <a:p>
            <a:pPr lvl="1"/>
            <a:r>
              <a:rPr lang="en-US" sz="2000" dirty="0"/>
              <a:t>Approximately 20% of the world’s population derives at least 1/5 of its animal protein intake from fish.</a:t>
            </a:r>
          </a:p>
          <a:p>
            <a:pPr lvl="1"/>
            <a:r>
              <a:rPr lang="en-US" sz="2000" dirty="0"/>
              <a:t>Many jobs and economies in the U.S. and around the world depend on the fish and shellfish that live in the ocean.</a:t>
            </a:r>
          </a:p>
          <a:p>
            <a:endParaRPr lang="en-US" dirty="0"/>
          </a:p>
        </p:txBody>
      </p:sp>
    </p:spTree>
    <p:extLst>
      <p:ext uri="{BB962C8B-B14F-4D97-AF65-F5344CB8AC3E}">
        <p14:creationId xmlns:p14="http://schemas.microsoft.com/office/powerpoint/2010/main" val="1650584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5ECF5-E7FB-4FBD-B89E-7BB384B2F760}"/>
              </a:ext>
            </a:extLst>
          </p:cNvPr>
          <p:cNvSpPr>
            <a:spLocks noGrp="1"/>
          </p:cNvSpPr>
          <p:nvPr>
            <p:ph type="title"/>
          </p:nvPr>
        </p:nvSpPr>
        <p:spPr/>
        <p:txBody>
          <a:bodyPr/>
          <a:lstStyle/>
          <a:p>
            <a:r>
              <a:rPr lang="en-US" dirty="0"/>
              <a:t>What is Next?</a:t>
            </a:r>
          </a:p>
        </p:txBody>
      </p:sp>
      <p:sp>
        <p:nvSpPr>
          <p:cNvPr id="3" name="Content Placeholder 2">
            <a:extLst>
              <a:ext uri="{FF2B5EF4-FFF2-40B4-BE49-F238E27FC236}">
                <a16:creationId xmlns:a16="http://schemas.microsoft.com/office/drawing/2014/main" id="{7B072FAB-2298-4369-94DE-E81FF07257A1}"/>
              </a:ext>
            </a:extLst>
          </p:cNvPr>
          <p:cNvSpPr>
            <a:spLocks noGrp="1"/>
          </p:cNvSpPr>
          <p:nvPr>
            <p:ph idx="1"/>
          </p:nvPr>
        </p:nvSpPr>
        <p:spPr>
          <a:xfrm>
            <a:off x="457200" y="1278325"/>
            <a:ext cx="8229600" cy="4525963"/>
          </a:xfrm>
        </p:spPr>
        <p:txBody>
          <a:bodyPr/>
          <a:lstStyle/>
          <a:p>
            <a:r>
              <a:rPr lang="en-US" sz="2400" dirty="0"/>
              <a:t>Because sustained efforts to monitor ocean acidification worldwide are only beginning, it is currently impossible to predict exactly how ocean acidification impacts will cascade throughout the marine food chain and affect the overall structure of marine ecosystems. </a:t>
            </a:r>
          </a:p>
          <a:p>
            <a:r>
              <a:rPr lang="en-US" sz="2400" dirty="0"/>
              <a:t>With the pace of ocean acidification accelerating, scientists, resource managers, and policymakers recognize the urgent need to strengthen the science as a basis for sound decision making and action.</a:t>
            </a:r>
          </a:p>
          <a:p>
            <a:endParaRPr lang="en-US" dirty="0"/>
          </a:p>
        </p:txBody>
      </p:sp>
      <p:pic>
        <p:nvPicPr>
          <p:cNvPr id="4" name="Picture 3">
            <a:extLst>
              <a:ext uri="{FF2B5EF4-FFF2-40B4-BE49-F238E27FC236}">
                <a16:creationId xmlns:a16="http://schemas.microsoft.com/office/drawing/2014/main" id="{C4BB7CF6-8DCF-411A-B2A1-7E8A5B8DAD27}"/>
              </a:ext>
            </a:extLst>
          </p:cNvPr>
          <p:cNvPicPr>
            <a:picLocks noChangeAspect="1"/>
          </p:cNvPicPr>
          <p:nvPr/>
        </p:nvPicPr>
        <p:blipFill>
          <a:blip r:embed="rId3"/>
          <a:stretch>
            <a:fillRect/>
          </a:stretch>
        </p:blipFill>
        <p:spPr>
          <a:xfrm>
            <a:off x="3352800" y="4419600"/>
            <a:ext cx="2335102" cy="1707982"/>
          </a:xfrm>
          <a:prstGeom prst="rect">
            <a:avLst/>
          </a:prstGeom>
        </p:spPr>
      </p:pic>
    </p:spTree>
    <p:extLst>
      <p:ext uri="{BB962C8B-B14F-4D97-AF65-F5344CB8AC3E}">
        <p14:creationId xmlns:p14="http://schemas.microsoft.com/office/powerpoint/2010/main" val="2759000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828800" y="3505200"/>
            <a:ext cx="5486400" cy="1954819"/>
          </a:xfrm>
        </p:spPr>
        <p:txBody>
          <a:bodyPr anchor="ctr">
            <a:noAutofit/>
          </a:bodyPr>
          <a:lstStyle/>
          <a:p>
            <a:pPr algn="ctr" eaLnBrk="1" hangingPunct="1">
              <a:defRPr/>
            </a:pPr>
            <a:br>
              <a:rPr lang="en-US" sz="2000" b="0" dirty="0">
                <a:solidFill>
                  <a:schemeClr val="accent1">
                    <a:lumMod val="50000"/>
                  </a:schemeClr>
                </a:solidFill>
                <a:latin typeface="Arial" pitchFamily="34" charset="0"/>
                <a:cs typeface="Arial" pitchFamily="34" charset="0"/>
              </a:rPr>
            </a:br>
            <a:r>
              <a:rPr lang="en-US" sz="2000" i="1" dirty="0">
                <a:solidFill>
                  <a:schemeClr val="accent1">
                    <a:lumMod val="50000"/>
                  </a:schemeClr>
                </a:solidFill>
                <a:latin typeface="Arial" pitchFamily="34" charset="0"/>
                <a:cs typeface="Arial" pitchFamily="34" charset="0"/>
              </a:rPr>
              <a:t>www.maine.gov/dep</a:t>
            </a:r>
            <a:endParaRPr lang="en-US" sz="2000" b="0" dirty="0">
              <a:solidFill>
                <a:schemeClr val="accent1">
                  <a:lumMod val="50000"/>
                </a:schemeClr>
              </a:solidFill>
              <a:latin typeface="Arial" pitchFamily="34" charset="0"/>
              <a:cs typeface="Arial" pitchFamily="34" charset="0"/>
            </a:endParaRPr>
          </a:p>
        </p:txBody>
      </p:sp>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i="1" dirty="0">
                <a:latin typeface="Arial" pitchFamily="34" charset="0"/>
                <a:cs typeface="Arial" pitchFamily="34" charset="0"/>
              </a:rPr>
              <a:t>                  			</a:t>
            </a:r>
            <a:endParaRPr lang="en-US" i="1" dirty="0">
              <a:solidFill>
                <a:schemeClr val="bg1"/>
              </a:solidFill>
              <a:latin typeface="Arial" pitchFamily="34"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8" name="Rectangle 7"/>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0" y="609600"/>
            <a:ext cx="7772400" cy="914400"/>
          </a:xfrm>
        </p:spPr>
        <p:txBody>
          <a:bodyPr rtlCol="0" anchor="ctr">
            <a:normAutofit/>
          </a:bodyPr>
          <a:lstStyle/>
          <a:p>
            <a:pPr fontAlgn="auto">
              <a:spcAft>
                <a:spcPts val="0"/>
              </a:spcAft>
              <a:defRPr/>
            </a:pPr>
            <a:r>
              <a:rPr lang="en-US" dirty="0"/>
              <a:t>Reminder:  pH scale </a:t>
            </a:r>
            <a:endParaRPr lang="en-US" cap="none" dirty="0">
              <a:solidFill>
                <a:schemeClr val="accent1">
                  <a:lumMod val="50000"/>
                </a:schemeClr>
              </a:solidFill>
              <a:latin typeface="Arial" pitchFamily="34" charset="0"/>
              <a:cs typeface="Arial" pitchFamily="34" charset="0"/>
            </a:endParaRPr>
          </a:p>
        </p:txBody>
      </p:sp>
      <p:sp>
        <p:nvSpPr>
          <p:cNvPr id="9" name="Text Placeholder 8"/>
          <p:cNvSpPr>
            <a:spLocks noGrp="1"/>
          </p:cNvSpPr>
          <p:nvPr>
            <p:ph type="body" idx="4294967295"/>
          </p:nvPr>
        </p:nvSpPr>
        <p:spPr>
          <a:xfrm>
            <a:off x="722313" y="1752600"/>
            <a:ext cx="7772400" cy="4114800"/>
          </a:xfrm>
        </p:spPr>
        <p:txBody>
          <a:bodyPr numCol="1" rtlCol="0" anchor="t">
            <a:normAutofit/>
          </a:bodyPr>
          <a:lstStyle/>
          <a:p>
            <a:r>
              <a:rPr lang="en-US" dirty="0"/>
              <a:t>The pH scale measures how acidic or basic a substance is.</a:t>
            </a:r>
          </a:p>
          <a:p>
            <a:r>
              <a:rPr lang="en-US" dirty="0"/>
              <a:t>The pH scale ranges from 0 to 14. </a:t>
            </a:r>
          </a:p>
          <a:p>
            <a:pPr lvl="1"/>
            <a:r>
              <a:rPr lang="en-US" sz="1800" dirty="0"/>
              <a:t>A pH of 7 is neutral.</a:t>
            </a:r>
          </a:p>
          <a:p>
            <a:pPr lvl="1"/>
            <a:r>
              <a:rPr lang="en-US" sz="1800" dirty="0"/>
              <a:t>A pH less than 7 is acidic. </a:t>
            </a:r>
          </a:p>
          <a:p>
            <a:pPr lvl="1"/>
            <a:r>
              <a:rPr lang="en-US" sz="1800" dirty="0"/>
              <a:t>A pH greater than 7 is basic.</a:t>
            </a:r>
          </a:p>
          <a:p>
            <a:pPr eaLnBrk="1" fontAlgn="auto" hangingPunct="1">
              <a:spcAft>
                <a:spcPts val="0"/>
              </a:spcAft>
              <a:buFont typeface="Arial" pitchFamily="34" charset="0"/>
              <a:buNone/>
              <a:defRPr/>
            </a:pPr>
            <a:endParaRPr lang="en-US" sz="3200" dirty="0">
              <a:solidFill>
                <a:schemeClr val="accent1">
                  <a:lumMod val="50000"/>
                </a:schemeClr>
              </a:solidFill>
              <a:latin typeface="Arial" pitchFamily="34" charset="0"/>
              <a:cs typeface="Arial" pitchFamily="34" charset="0"/>
            </a:endParaRPr>
          </a:p>
        </p:txBody>
      </p:sp>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pic>
        <p:nvPicPr>
          <p:cNvPr id="2" name="Picture 1">
            <a:extLst>
              <a:ext uri="{FF2B5EF4-FFF2-40B4-BE49-F238E27FC236}">
                <a16:creationId xmlns:a16="http://schemas.microsoft.com/office/drawing/2014/main" id="{A9D30052-9780-4D79-AE62-91A7DC90126D}"/>
              </a:ext>
            </a:extLst>
          </p:cNvPr>
          <p:cNvPicPr>
            <a:picLocks noChangeAspect="1"/>
          </p:cNvPicPr>
          <p:nvPr/>
        </p:nvPicPr>
        <p:blipFill>
          <a:blip r:embed="rId4"/>
          <a:stretch>
            <a:fillRect/>
          </a:stretch>
        </p:blipFill>
        <p:spPr>
          <a:xfrm>
            <a:off x="6172200" y="3512436"/>
            <a:ext cx="2563712" cy="254094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pPr>
              <a:defRPr/>
            </a:pPr>
            <a:r>
              <a:rPr lang="en-US" sz="2400" dirty="0"/>
              <a:t>(Run Time ~ 4:26)</a:t>
            </a:r>
            <a:endParaRPr lang="en-US" sz="2400" b="1" dirty="0">
              <a:solidFill>
                <a:schemeClr val="accent1">
                  <a:lumMod val="50000"/>
                </a:schemeClr>
              </a:solidFill>
              <a:latin typeface="Arial" pitchFamily="34" charset="0"/>
              <a:cs typeface="Arial" pitchFamily="34" charset="0"/>
            </a:endParaRPr>
          </a:p>
        </p:txBody>
      </p:sp>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8" name="Rectangle 7"/>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Content Placeholder 4">
            <a:extLst>
              <a:ext uri="{FF2B5EF4-FFF2-40B4-BE49-F238E27FC236}">
                <a16:creationId xmlns:a16="http://schemas.microsoft.com/office/drawing/2014/main" id="{9E5F96B8-8C63-4B7C-A689-A46028C8A153}"/>
              </a:ext>
            </a:extLst>
          </p:cNvPr>
          <p:cNvSpPr>
            <a:spLocks noGrp="1"/>
          </p:cNvSpPr>
          <p:nvPr>
            <p:ph idx="1"/>
          </p:nvPr>
        </p:nvSpPr>
        <p:spPr>
          <a:xfrm>
            <a:off x="457200" y="1322425"/>
            <a:ext cx="8229600" cy="4525963"/>
          </a:xfrm>
        </p:spPr>
        <p:txBody>
          <a:bodyPr/>
          <a:lstStyle/>
          <a:p>
            <a:pPr marL="0" indent="0" algn="ctr">
              <a:buNone/>
            </a:pPr>
            <a:r>
              <a:rPr lang="en-US" dirty="0">
                <a:hlinkClick r:id="rId4"/>
              </a:rPr>
              <a:t>A Climate Calamity in The Gulf of Maine Part 2:  Acid in the Gulf</a:t>
            </a:r>
            <a:endParaRPr lang="en-US" dirty="0"/>
          </a:p>
          <a:p>
            <a:pPr marL="0" indent="0" algn="ctr">
              <a:buNone/>
            </a:pPr>
            <a:endParaRPr lang="en-US" dirty="0"/>
          </a:p>
        </p:txBody>
      </p:sp>
      <p:pic>
        <p:nvPicPr>
          <p:cNvPr id="6" name="Picture 5">
            <a:extLst>
              <a:ext uri="{FF2B5EF4-FFF2-40B4-BE49-F238E27FC236}">
                <a16:creationId xmlns:a16="http://schemas.microsoft.com/office/drawing/2014/main" id="{23F2A53C-4BFF-4686-A851-23AB16E35A45}"/>
              </a:ext>
            </a:extLst>
          </p:cNvPr>
          <p:cNvPicPr>
            <a:picLocks noChangeAspect="1"/>
          </p:cNvPicPr>
          <p:nvPr/>
        </p:nvPicPr>
        <p:blipFill>
          <a:blip r:embed="rId5"/>
          <a:stretch>
            <a:fillRect/>
          </a:stretch>
        </p:blipFill>
        <p:spPr>
          <a:xfrm>
            <a:off x="1561884" y="2602260"/>
            <a:ext cx="6020231" cy="33863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4BD7-59FC-4EB6-9D94-D10E1044ED92}"/>
              </a:ext>
            </a:extLst>
          </p:cNvPr>
          <p:cNvSpPr>
            <a:spLocks noGrp="1"/>
          </p:cNvSpPr>
          <p:nvPr>
            <p:ph type="title"/>
          </p:nvPr>
        </p:nvSpPr>
        <p:spPr/>
        <p:txBody>
          <a:bodyPr>
            <a:normAutofit fontScale="90000"/>
          </a:bodyPr>
          <a:lstStyle/>
          <a:p>
            <a:r>
              <a:rPr lang="en-US" dirty="0"/>
              <a:t>What is the difference between pH and acidity?</a:t>
            </a:r>
          </a:p>
        </p:txBody>
      </p:sp>
      <p:sp>
        <p:nvSpPr>
          <p:cNvPr id="3" name="Content Placeholder 2">
            <a:extLst>
              <a:ext uri="{FF2B5EF4-FFF2-40B4-BE49-F238E27FC236}">
                <a16:creationId xmlns:a16="http://schemas.microsoft.com/office/drawing/2014/main" id="{AA07258D-44E0-4429-BDFA-59C93EC8122A}"/>
              </a:ext>
            </a:extLst>
          </p:cNvPr>
          <p:cNvSpPr>
            <a:spLocks noGrp="1"/>
          </p:cNvSpPr>
          <p:nvPr>
            <p:ph idx="1"/>
          </p:nvPr>
        </p:nvSpPr>
        <p:spPr>
          <a:xfrm>
            <a:off x="457200" y="1600200"/>
            <a:ext cx="4876800" cy="4525963"/>
          </a:xfrm>
        </p:spPr>
        <p:txBody>
          <a:bodyPr/>
          <a:lstStyle/>
          <a:p>
            <a:r>
              <a:rPr lang="en-US" dirty="0"/>
              <a:t>pH is the scale on which acidity is measured, and so it describes how much acid is in a liquid. </a:t>
            </a:r>
          </a:p>
          <a:p>
            <a:r>
              <a:rPr lang="en-US" dirty="0"/>
              <a:t>The amount of hydrogen ions in a liquid determines how acidic the liquid is. </a:t>
            </a:r>
          </a:p>
          <a:p>
            <a:endParaRPr lang="en-US" dirty="0"/>
          </a:p>
        </p:txBody>
      </p:sp>
      <p:pic>
        <p:nvPicPr>
          <p:cNvPr id="4" name="Picture 3">
            <a:extLst>
              <a:ext uri="{FF2B5EF4-FFF2-40B4-BE49-F238E27FC236}">
                <a16:creationId xmlns:a16="http://schemas.microsoft.com/office/drawing/2014/main" id="{BFF03953-8F96-4C9D-BBDC-ED79031C4AEE}"/>
              </a:ext>
            </a:extLst>
          </p:cNvPr>
          <p:cNvPicPr>
            <a:picLocks noChangeAspect="1"/>
          </p:cNvPicPr>
          <p:nvPr/>
        </p:nvPicPr>
        <p:blipFill>
          <a:blip r:embed="rId3"/>
          <a:stretch>
            <a:fillRect/>
          </a:stretch>
        </p:blipFill>
        <p:spPr>
          <a:xfrm>
            <a:off x="5352535" y="2000691"/>
            <a:ext cx="3487214" cy="3724979"/>
          </a:xfrm>
          <a:prstGeom prst="rect">
            <a:avLst/>
          </a:prstGeom>
        </p:spPr>
      </p:pic>
    </p:spTree>
    <p:extLst>
      <p:ext uri="{BB962C8B-B14F-4D97-AF65-F5344CB8AC3E}">
        <p14:creationId xmlns:p14="http://schemas.microsoft.com/office/powerpoint/2010/main" val="2057320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0687-7A96-4582-9044-EE94D7C860A8}"/>
              </a:ext>
            </a:extLst>
          </p:cNvPr>
          <p:cNvSpPr>
            <a:spLocks noGrp="1"/>
          </p:cNvSpPr>
          <p:nvPr>
            <p:ph type="title"/>
          </p:nvPr>
        </p:nvSpPr>
        <p:spPr/>
        <p:txBody>
          <a:bodyPr/>
          <a:lstStyle/>
          <a:p>
            <a:r>
              <a:rPr lang="en-US" dirty="0"/>
              <a:t>What is Ocean Acidification?</a:t>
            </a:r>
          </a:p>
        </p:txBody>
      </p:sp>
      <p:sp>
        <p:nvSpPr>
          <p:cNvPr id="3" name="Content Placeholder 2">
            <a:extLst>
              <a:ext uri="{FF2B5EF4-FFF2-40B4-BE49-F238E27FC236}">
                <a16:creationId xmlns:a16="http://schemas.microsoft.com/office/drawing/2014/main" id="{6C834D57-B6B0-4DEB-BA60-37C2E061BD2B}"/>
              </a:ext>
            </a:extLst>
          </p:cNvPr>
          <p:cNvSpPr>
            <a:spLocks noGrp="1"/>
          </p:cNvSpPr>
          <p:nvPr>
            <p:ph idx="1"/>
          </p:nvPr>
        </p:nvSpPr>
        <p:spPr>
          <a:xfrm>
            <a:off x="457200" y="1253611"/>
            <a:ext cx="8229600" cy="4525963"/>
          </a:xfrm>
        </p:spPr>
        <p:txBody>
          <a:bodyPr/>
          <a:lstStyle/>
          <a:p>
            <a:r>
              <a:rPr lang="en-US" sz="2400" dirty="0"/>
              <a:t>International experts define ocean acidification (OA) as a decrease in ocean pH over decades or more that is caused primarily by uptake of CO</a:t>
            </a:r>
            <a:r>
              <a:rPr lang="en-US" sz="2400" baseline="-25000" dirty="0"/>
              <a:t>2</a:t>
            </a:r>
            <a:r>
              <a:rPr lang="en-US" sz="2400" dirty="0"/>
              <a:t> from the atmosphere. </a:t>
            </a:r>
          </a:p>
          <a:p>
            <a:r>
              <a:rPr lang="en-US" sz="2400" dirty="0"/>
              <a:t>Because human activities are releasing CO</a:t>
            </a:r>
            <a:r>
              <a:rPr lang="en-US" sz="2400" baseline="-25000" dirty="0"/>
              <a:t>2</a:t>
            </a:r>
            <a:r>
              <a:rPr lang="en-US" sz="2400" dirty="0"/>
              <a:t> into the atmosphere very quickly, the ocean is taking up CO</a:t>
            </a:r>
            <a:r>
              <a:rPr lang="en-US" sz="2400" baseline="-25000" dirty="0"/>
              <a:t>2 </a:t>
            </a:r>
            <a:r>
              <a:rPr lang="en-US" sz="2400" dirty="0"/>
              <a:t>faster today than it has in the past. </a:t>
            </a:r>
          </a:p>
          <a:p>
            <a:r>
              <a:rPr lang="en-US" sz="2400" dirty="0"/>
              <a:t>This is causing global ocean chemistry to change more quickly than ocean systems can handle.</a:t>
            </a:r>
          </a:p>
          <a:p>
            <a:endParaRPr lang="en-US" dirty="0"/>
          </a:p>
        </p:txBody>
      </p:sp>
      <p:pic>
        <p:nvPicPr>
          <p:cNvPr id="4" name="Picture 3">
            <a:extLst>
              <a:ext uri="{FF2B5EF4-FFF2-40B4-BE49-F238E27FC236}">
                <a16:creationId xmlns:a16="http://schemas.microsoft.com/office/drawing/2014/main" id="{C6EC6B85-70EF-4A6C-8C19-299C11709DD2}"/>
              </a:ext>
            </a:extLst>
          </p:cNvPr>
          <p:cNvPicPr>
            <a:picLocks noChangeAspect="1"/>
          </p:cNvPicPr>
          <p:nvPr/>
        </p:nvPicPr>
        <p:blipFill>
          <a:blip r:embed="rId3"/>
          <a:stretch>
            <a:fillRect/>
          </a:stretch>
        </p:blipFill>
        <p:spPr>
          <a:xfrm>
            <a:off x="3143924" y="4495800"/>
            <a:ext cx="2856151" cy="1717142"/>
          </a:xfrm>
          <a:prstGeom prst="rect">
            <a:avLst/>
          </a:prstGeom>
        </p:spPr>
      </p:pic>
    </p:spTree>
    <p:extLst>
      <p:ext uri="{BB962C8B-B14F-4D97-AF65-F5344CB8AC3E}">
        <p14:creationId xmlns:p14="http://schemas.microsoft.com/office/powerpoint/2010/main" val="2658895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495E-047A-49ED-B1B7-3C946902C43C}"/>
              </a:ext>
            </a:extLst>
          </p:cNvPr>
          <p:cNvSpPr>
            <a:spLocks noGrp="1"/>
          </p:cNvSpPr>
          <p:nvPr>
            <p:ph type="title"/>
          </p:nvPr>
        </p:nvSpPr>
        <p:spPr/>
        <p:txBody>
          <a:bodyPr/>
          <a:lstStyle/>
          <a:p>
            <a:r>
              <a:rPr lang="en-US" dirty="0"/>
              <a:t>Ocean Acidification Trends</a:t>
            </a:r>
          </a:p>
        </p:txBody>
      </p:sp>
      <p:sp>
        <p:nvSpPr>
          <p:cNvPr id="3" name="Content Placeholder 2">
            <a:extLst>
              <a:ext uri="{FF2B5EF4-FFF2-40B4-BE49-F238E27FC236}">
                <a16:creationId xmlns:a16="http://schemas.microsoft.com/office/drawing/2014/main" id="{D14539BA-FB6A-4F99-9422-713D045D879C}"/>
              </a:ext>
            </a:extLst>
          </p:cNvPr>
          <p:cNvSpPr>
            <a:spLocks noGrp="1"/>
          </p:cNvSpPr>
          <p:nvPr>
            <p:ph idx="1"/>
          </p:nvPr>
        </p:nvSpPr>
        <p:spPr>
          <a:xfrm>
            <a:off x="446903" y="1253611"/>
            <a:ext cx="8229600" cy="4525963"/>
          </a:xfrm>
        </p:spPr>
        <p:txBody>
          <a:bodyPr/>
          <a:lstStyle/>
          <a:p>
            <a:r>
              <a:rPr lang="en-US" sz="2800" dirty="0"/>
              <a:t>Ocean acidification, related to the uptake of CO2 at the ocean surface, causes a relatively slow, long-term increase in the acidity of the ocean, corresponding to a decrease in </a:t>
            </a:r>
            <a:r>
              <a:rPr lang="en-US" sz="2800" dirty="0" err="1"/>
              <a:t>pH.</a:t>
            </a:r>
            <a:r>
              <a:rPr lang="en-US" sz="2800" dirty="0"/>
              <a:t> </a:t>
            </a:r>
          </a:p>
          <a:p>
            <a:r>
              <a:rPr lang="en-US" sz="2800" dirty="0"/>
              <a:t>Since the Industrial Revolution, the global average pH of the surface ocean has decreased by 0.11, which corresponds to approximately a 30% increase in the hydrogen ion concentration.</a:t>
            </a:r>
          </a:p>
          <a:p>
            <a:endParaRPr lang="en-US" dirty="0"/>
          </a:p>
        </p:txBody>
      </p:sp>
      <p:pic>
        <p:nvPicPr>
          <p:cNvPr id="4" name="Picture 3">
            <a:extLst>
              <a:ext uri="{FF2B5EF4-FFF2-40B4-BE49-F238E27FC236}">
                <a16:creationId xmlns:a16="http://schemas.microsoft.com/office/drawing/2014/main" id="{9A32395F-40E1-4AB1-AA12-C56066CEDBCC}"/>
              </a:ext>
            </a:extLst>
          </p:cNvPr>
          <p:cNvPicPr>
            <a:picLocks noChangeAspect="1"/>
          </p:cNvPicPr>
          <p:nvPr/>
        </p:nvPicPr>
        <p:blipFill>
          <a:blip r:embed="rId3"/>
          <a:stretch>
            <a:fillRect/>
          </a:stretch>
        </p:blipFill>
        <p:spPr>
          <a:xfrm>
            <a:off x="3124200" y="4800600"/>
            <a:ext cx="2886628" cy="1478595"/>
          </a:xfrm>
          <a:prstGeom prst="rect">
            <a:avLst/>
          </a:prstGeom>
        </p:spPr>
      </p:pic>
    </p:spTree>
    <p:extLst>
      <p:ext uri="{BB962C8B-B14F-4D97-AF65-F5344CB8AC3E}">
        <p14:creationId xmlns:p14="http://schemas.microsoft.com/office/powerpoint/2010/main" val="2120244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045AE-2453-4508-8DBD-B59ED7F09876}"/>
              </a:ext>
            </a:extLst>
          </p:cNvPr>
          <p:cNvSpPr>
            <a:spLocks noGrp="1"/>
          </p:cNvSpPr>
          <p:nvPr>
            <p:ph type="title"/>
          </p:nvPr>
        </p:nvSpPr>
        <p:spPr/>
        <p:txBody>
          <a:bodyPr>
            <a:normAutofit fontScale="90000"/>
          </a:bodyPr>
          <a:lstStyle/>
          <a:p>
            <a:r>
              <a:rPr lang="en-US" dirty="0"/>
              <a:t>Why be concerned with a small change in pH?</a:t>
            </a:r>
          </a:p>
        </p:txBody>
      </p:sp>
      <p:sp>
        <p:nvSpPr>
          <p:cNvPr id="3" name="Content Placeholder 2">
            <a:extLst>
              <a:ext uri="{FF2B5EF4-FFF2-40B4-BE49-F238E27FC236}">
                <a16:creationId xmlns:a16="http://schemas.microsoft.com/office/drawing/2014/main" id="{8236CA47-68D0-460A-989F-CA9CD954F830}"/>
              </a:ext>
            </a:extLst>
          </p:cNvPr>
          <p:cNvSpPr>
            <a:spLocks noGrp="1"/>
          </p:cNvSpPr>
          <p:nvPr>
            <p:ph idx="1"/>
          </p:nvPr>
        </p:nvSpPr>
        <p:spPr/>
        <p:txBody>
          <a:bodyPr/>
          <a:lstStyle/>
          <a:p>
            <a:r>
              <a:rPr lang="en-US" sz="2800" dirty="0"/>
              <a:t>Many organisms are very sensitive to seemingly small changes in </a:t>
            </a:r>
            <a:r>
              <a:rPr lang="en-US" sz="2800" dirty="0" err="1"/>
              <a:t>pH.</a:t>
            </a:r>
            <a:r>
              <a:rPr lang="en-US" sz="2800" dirty="0"/>
              <a:t> </a:t>
            </a:r>
          </a:p>
          <a:p>
            <a:r>
              <a:rPr lang="en-US" sz="2800" dirty="0"/>
              <a:t>Many marine organisms are very sensitive to either direct or indirect effects of the change in acidity (or H</a:t>
            </a:r>
            <a:r>
              <a:rPr lang="en-US" sz="2800" baseline="30000" dirty="0"/>
              <a:t>+</a:t>
            </a:r>
            <a:r>
              <a:rPr lang="en-US" sz="2800" dirty="0"/>
              <a:t> concentration) in the marine environment.</a:t>
            </a:r>
          </a:p>
          <a:p>
            <a:r>
              <a:rPr lang="en-US" sz="2800" dirty="0"/>
              <a:t>Fundamental physiological processes such as respiration, calcification (shell/skeleton building), photosynthesis, and reproduction respond to the magnitude of changes in CO</a:t>
            </a:r>
            <a:r>
              <a:rPr lang="en-US" sz="2800" baseline="-25000" dirty="0"/>
              <a:t>2</a:t>
            </a:r>
            <a:r>
              <a:rPr lang="en-US" sz="2800" dirty="0"/>
              <a:t> concentrations in seawater.</a:t>
            </a:r>
          </a:p>
          <a:p>
            <a:endParaRPr lang="en-US" dirty="0"/>
          </a:p>
        </p:txBody>
      </p:sp>
    </p:spTree>
    <p:extLst>
      <p:ext uri="{BB962C8B-B14F-4D97-AF65-F5344CB8AC3E}">
        <p14:creationId xmlns:p14="http://schemas.microsoft.com/office/powerpoint/2010/main" val="3057754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7569B-2214-4A0F-8B28-625B2E1296D6}"/>
              </a:ext>
            </a:extLst>
          </p:cNvPr>
          <p:cNvSpPr>
            <a:spLocks noGrp="1"/>
          </p:cNvSpPr>
          <p:nvPr>
            <p:ph type="title"/>
          </p:nvPr>
        </p:nvSpPr>
        <p:spPr/>
        <p:txBody>
          <a:bodyPr/>
          <a:lstStyle/>
          <a:p>
            <a:r>
              <a:rPr lang="en-US" dirty="0"/>
              <a:t>Ocean Acidification Chemistry</a:t>
            </a:r>
          </a:p>
        </p:txBody>
      </p:sp>
      <p:sp>
        <p:nvSpPr>
          <p:cNvPr id="3" name="Content Placeholder 2">
            <a:extLst>
              <a:ext uri="{FF2B5EF4-FFF2-40B4-BE49-F238E27FC236}">
                <a16:creationId xmlns:a16="http://schemas.microsoft.com/office/drawing/2014/main" id="{6EE9DD78-8115-499E-9192-E57F87D0BD0B}"/>
              </a:ext>
            </a:extLst>
          </p:cNvPr>
          <p:cNvSpPr>
            <a:spLocks noGrp="1"/>
          </p:cNvSpPr>
          <p:nvPr>
            <p:ph idx="1"/>
          </p:nvPr>
        </p:nvSpPr>
        <p:spPr>
          <a:xfrm>
            <a:off x="457200" y="1417638"/>
            <a:ext cx="8229600" cy="4525963"/>
          </a:xfrm>
        </p:spPr>
        <p:txBody>
          <a:bodyPr/>
          <a:lstStyle/>
          <a:p>
            <a:r>
              <a:rPr lang="en-US" sz="2400" dirty="0"/>
              <a:t>As carbon dioxide (CO</a:t>
            </a:r>
            <a:r>
              <a:rPr lang="en-US" sz="2400" baseline="-25000" dirty="0"/>
              <a:t>2</a:t>
            </a:r>
            <a:r>
              <a:rPr lang="en-US" sz="2400" dirty="0"/>
              <a:t>) dissolves into seawater it creates carbonic acid. </a:t>
            </a:r>
          </a:p>
          <a:p>
            <a:r>
              <a:rPr lang="en-US" sz="2400" dirty="0"/>
              <a:t>Through a series of chemical reactions, carbonic acid releases hydrogen ions (H</a:t>
            </a:r>
            <a:r>
              <a:rPr lang="en-US" sz="2400" baseline="30000" dirty="0"/>
              <a:t>+</a:t>
            </a:r>
            <a:r>
              <a:rPr lang="en-US" sz="2400" dirty="0"/>
              <a:t>), which decreases seawater pH, and </a:t>
            </a:r>
            <a:r>
              <a:rPr lang="en-US" sz="2400" b="1" i="1" u="sng" dirty="0"/>
              <a:t>decreases</a:t>
            </a:r>
            <a:r>
              <a:rPr lang="en-US" sz="2400" b="1" i="1" dirty="0"/>
              <a:t> the concentration of carbonate ions</a:t>
            </a:r>
            <a:r>
              <a:rPr lang="en-US" sz="2400" dirty="0"/>
              <a:t> (CO</a:t>
            </a:r>
            <a:r>
              <a:rPr lang="en-US" sz="2400" baseline="-25000" dirty="0"/>
              <a:t>3</a:t>
            </a:r>
            <a:r>
              <a:rPr lang="en-US" sz="2400" baseline="30000" dirty="0"/>
              <a:t>2-</a:t>
            </a:r>
            <a:r>
              <a:rPr lang="en-US" sz="2400" dirty="0"/>
              <a:t>), which provide chemical building blocks for marine organisms’ shells and skeletons.</a:t>
            </a:r>
          </a:p>
          <a:p>
            <a:endParaRPr lang="en-US" dirty="0"/>
          </a:p>
        </p:txBody>
      </p:sp>
      <p:pic>
        <p:nvPicPr>
          <p:cNvPr id="4" name="Picture 3">
            <a:extLst>
              <a:ext uri="{FF2B5EF4-FFF2-40B4-BE49-F238E27FC236}">
                <a16:creationId xmlns:a16="http://schemas.microsoft.com/office/drawing/2014/main" id="{E977E32A-E27C-474D-91CA-ACCE199AB9F7}"/>
              </a:ext>
            </a:extLst>
          </p:cNvPr>
          <p:cNvPicPr>
            <a:picLocks noChangeAspect="1"/>
          </p:cNvPicPr>
          <p:nvPr/>
        </p:nvPicPr>
        <p:blipFill>
          <a:blip r:embed="rId2"/>
          <a:stretch>
            <a:fillRect/>
          </a:stretch>
        </p:blipFill>
        <p:spPr>
          <a:xfrm>
            <a:off x="3101249" y="3963942"/>
            <a:ext cx="2941502" cy="2208258"/>
          </a:xfrm>
          <a:prstGeom prst="rect">
            <a:avLst/>
          </a:prstGeom>
        </p:spPr>
      </p:pic>
    </p:spTree>
    <p:extLst>
      <p:ext uri="{BB962C8B-B14F-4D97-AF65-F5344CB8AC3E}">
        <p14:creationId xmlns:p14="http://schemas.microsoft.com/office/powerpoint/2010/main" val="3883925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E044-FBD4-45D3-B431-014E7A14AF6E}"/>
              </a:ext>
            </a:extLst>
          </p:cNvPr>
          <p:cNvSpPr>
            <a:spLocks noGrp="1"/>
          </p:cNvSpPr>
          <p:nvPr>
            <p:ph type="title"/>
          </p:nvPr>
        </p:nvSpPr>
        <p:spPr/>
        <p:txBody>
          <a:bodyPr/>
          <a:lstStyle/>
          <a:p>
            <a:r>
              <a:rPr lang="en-US" dirty="0"/>
              <a:t>Ocean Absorption of CO2</a:t>
            </a:r>
          </a:p>
        </p:txBody>
      </p:sp>
      <p:sp>
        <p:nvSpPr>
          <p:cNvPr id="3" name="Content Placeholder 2">
            <a:extLst>
              <a:ext uri="{FF2B5EF4-FFF2-40B4-BE49-F238E27FC236}">
                <a16:creationId xmlns:a16="http://schemas.microsoft.com/office/drawing/2014/main" id="{F36DF66F-04EE-49A8-8BAA-6A42620B0310}"/>
              </a:ext>
            </a:extLst>
          </p:cNvPr>
          <p:cNvSpPr>
            <a:spLocks noGrp="1"/>
          </p:cNvSpPr>
          <p:nvPr>
            <p:ph idx="1"/>
          </p:nvPr>
        </p:nvSpPr>
        <p:spPr/>
        <p:txBody>
          <a:bodyPr/>
          <a:lstStyle/>
          <a:p>
            <a:r>
              <a:rPr lang="en-US" sz="2800" dirty="0"/>
              <a:t>The ocean absorbs about a quarter of the CO</a:t>
            </a:r>
            <a:r>
              <a:rPr lang="en-US" sz="2800" baseline="-25000" dirty="0"/>
              <a:t>2</a:t>
            </a:r>
            <a:r>
              <a:rPr lang="en-US" sz="2800" dirty="0"/>
              <a:t> we release into the atmosphere every year, so as atmospheric CO</a:t>
            </a:r>
            <a:r>
              <a:rPr lang="en-US" sz="2800" baseline="-25000" dirty="0"/>
              <a:t>2</a:t>
            </a:r>
            <a:r>
              <a:rPr lang="en-US" sz="2800" dirty="0"/>
              <a:t> levels increase, so do the levels in the ocean. </a:t>
            </a:r>
          </a:p>
          <a:p>
            <a:r>
              <a:rPr lang="en-US" sz="2800" dirty="0"/>
              <a:t>Initially, many scientists focused on the benefits of the ocean removing this greenhouse gas from the atmosphere.  However, decades of ocean observations now show that there is also a downside — the CO</a:t>
            </a:r>
            <a:r>
              <a:rPr lang="en-US" sz="2800" baseline="-25000" dirty="0"/>
              <a:t>2</a:t>
            </a:r>
            <a:r>
              <a:rPr lang="en-US" sz="2800" dirty="0"/>
              <a:t> absorbed by the ocean is changing the chemistry of the seawater.</a:t>
            </a:r>
          </a:p>
          <a:p>
            <a:endParaRPr lang="en-US" dirty="0"/>
          </a:p>
        </p:txBody>
      </p:sp>
    </p:spTree>
    <p:extLst>
      <p:ext uri="{BB962C8B-B14F-4D97-AF65-F5344CB8AC3E}">
        <p14:creationId xmlns:p14="http://schemas.microsoft.com/office/powerpoint/2010/main" val="33210004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9.0&quot;&gt;&lt;object type=&quot;1&quot; unique_id=&quot;10001&quot;&gt;&lt;object type=&quot;2&quot; unique_id=&quot;10052&quot;&gt;&lt;object type=&quot;3&quot; unique_id=&quot;10053&quot;&gt;&lt;property id=&quot;20148&quot; value=&quot;5&quot;/&gt;&lt;property id=&quot;20300&quot; value=&quot;Slide 1&quot;/&gt;&lt;property id=&quot;20307&quot; value=&quot;256&quot;/&gt;&lt;/object&gt;&lt;object type=&quot;3&quot; unique_id=&quot;10054&quot;&gt;&lt;property id=&quot;20148&quot; value=&quot;5&quot;/&gt;&lt;property id=&quot;20300&quot; value=&quot;Slide 2&quot;/&gt;&lt;property id=&quot;20307&quot; value=&quot;264&quot;/&gt;&lt;/object&gt;&lt;object type=&quot;3&quot; unique_id=&quot;10055&quot;&gt;&lt;property id=&quot;20148&quot; value=&quot;5&quot;/&gt;&lt;property id=&quot;20300&quot; value=&quot;Slide 3&quot;/&gt;&lt;property id=&quot;20307&quot; value=&quot;265&quot;/&gt;&lt;/object&gt;&lt;object type=&quot;3&quot; unique_id=&quot;10058&quot;&gt;&lt;property id=&quot;20148&quot; value=&quot;5&quot;/&gt;&lt;property id=&quot;20300&quot; value=&quot;Slide 4 - &amp;quot;Add contact information www.maine.gov/dep&amp;quot;&quot;/&gt;&lt;property id=&quot;20307&quot; value=&quot;267&quot;/&gt;&lt;/object&gt;&lt;/object&gt;&lt;object type=&quot;8&quot; unique_id=&quot;10066&quot;&gt;&lt;/object&gt;&lt;/object&gt;&lt;/database&gt;"/>
  <p:tag name="MMPROD_NEXTUNIQUEID" val="10010"/>
  <p:tag name="SECTOMILLISECCONVERTED" val="1"/>
</p:tagLst>
</file>

<file path=ppt/theme/theme1.xml><?xml version="1.0" encoding="utf-8"?>
<a:theme xmlns:a="http://schemas.openxmlformats.org/drawingml/2006/main" name="ME DEP PPP-white background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 power point template 2013</Template>
  <TotalTime>52</TotalTime>
  <Words>1397</Words>
  <Application>Microsoft Office PowerPoint</Application>
  <PresentationFormat>On-screen Show (4:3)</PresentationFormat>
  <Paragraphs>117</Paragraphs>
  <Slides>17</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ME DEP PPP-white background Style (2)</vt:lpstr>
      <vt:lpstr>Ocean Acidification</vt:lpstr>
      <vt:lpstr>Reminder:  pH scale </vt:lpstr>
      <vt:lpstr>(Run Time ~ 4:26)</vt:lpstr>
      <vt:lpstr>What is the difference between pH and acidity?</vt:lpstr>
      <vt:lpstr>What is Ocean Acidification?</vt:lpstr>
      <vt:lpstr>Ocean Acidification Trends</vt:lpstr>
      <vt:lpstr>Why be concerned with a small change in pH?</vt:lpstr>
      <vt:lpstr>Ocean Acidification Chemistry</vt:lpstr>
      <vt:lpstr>Ocean Absorption of CO2</vt:lpstr>
      <vt:lpstr>PowerPoint Presentation</vt:lpstr>
      <vt:lpstr>Some Issues with lower pH</vt:lpstr>
      <vt:lpstr>Some Issues with lower pH</vt:lpstr>
      <vt:lpstr>Food Web - Fish</vt:lpstr>
      <vt:lpstr>Is there any advantage to higher CO2 levels in our oceans?</vt:lpstr>
      <vt:lpstr>Our Oceans’ Futures</vt:lpstr>
      <vt:lpstr>What is Next?</vt:lpstr>
      <vt:lpstr> www.maine.gov/dep</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Flood</dc:creator>
  <cp:lastModifiedBy>Laurie Flood</cp:lastModifiedBy>
  <cp:revision>25</cp:revision>
  <dcterms:created xsi:type="dcterms:W3CDTF">2017-10-05T14:27:42Z</dcterms:created>
  <dcterms:modified xsi:type="dcterms:W3CDTF">2018-04-25T16:41:24Z</dcterms:modified>
</cp:coreProperties>
</file>