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90" r:id="rId3"/>
    <p:sldId id="273" r:id="rId4"/>
    <p:sldId id="284" r:id="rId5"/>
    <p:sldId id="274" r:id="rId6"/>
    <p:sldId id="276" r:id="rId7"/>
    <p:sldId id="277" r:id="rId8"/>
    <p:sldId id="278" r:id="rId9"/>
    <p:sldId id="296" r:id="rId10"/>
    <p:sldId id="281" r:id="rId11"/>
    <p:sldId id="282" r:id="rId12"/>
    <p:sldId id="283" r:id="rId13"/>
    <p:sldId id="285" r:id="rId14"/>
    <p:sldId id="291" r:id="rId15"/>
    <p:sldId id="292" r:id="rId16"/>
    <p:sldId id="294" r:id="rId17"/>
    <p:sldId id="295" r:id="rId18"/>
    <p:sldId id="267" r:id="rId19"/>
  </p:sldIdLst>
  <p:sldSz cx="9144000" cy="6858000" type="screen4x3"/>
  <p:notesSz cx="6858000" cy="9144000"/>
  <p:custDataLst>
    <p:tags r:id="rId21"/>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C47C"/>
    <a:srgbClr val="66FF99"/>
    <a:srgbClr val="4EB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1321" autoAdjust="0"/>
  </p:normalViewPr>
  <p:slideViewPr>
    <p:cSldViewPr>
      <p:cViewPr varScale="1">
        <p:scale>
          <a:sx n="62" d="100"/>
          <a:sy n="62" d="100"/>
        </p:scale>
        <p:origin x="1650"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6EA87-491A-4ADF-9E42-4E887E9A6D6D}" type="datetimeFigureOut">
              <a:rPr lang="en-US" smtClean="0"/>
              <a:t>4/2/2018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286B44-9F3C-4703-8A16-77A994477D98}" type="slidenum">
              <a:rPr lang="en-US" smtClean="0"/>
              <a:t>‹#›</a:t>
            </a:fld>
            <a:endParaRPr lang="en-US"/>
          </a:p>
        </p:txBody>
      </p:sp>
    </p:spTree>
    <p:extLst>
      <p:ext uri="{BB962C8B-B14F-4D97-AF65-F5344CB8AC3E}">
        <p14:creationId xmlns:p14="http://schemas.microsoft.com/office/powerpoint/2010/main" val="287915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buffalonews.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eaLnBrk="1" hangingPunct="1">
              <a:defRPr/>
            </a:pPr>
            <a:r>
              <a:rPr lang="en-US" sz="1200" dirty="0"/>
              <a:t>Chapter 14 Principles of Environmental Engineering and Science</a:t>
            </a:r>
          </a:p>
          <a:p>
            <a:pPr eaLnBrk="1" hangingPunct="1">
              <a:defRPr/>
            </a:pPr>
            <a:r>
              <a:rPr lang="en-US" sz="1200" dirty="0"/>
              <a:t>Chapter 18 Environmental Law &amp; Policy</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a:t>
            </a:fld>
            <a:endParaRPr lang="en-US"/>
          </a:p>
        </p:txBody>
      </p:sp>
    </p:spTree>
    <p:extLst>
      <p:ext uri="{BB962C8B-B14F-4D97-AF65-F5344CB8AC3E}">
        <p14:creationId xmlns:p14="http://schemas.microsoft.com/office/powerpoint/2010/main" val="1658743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Characteristic Waste</a:t>
            </a:r>
          </a:p>
          <a:p>
            <a:pPr lvl="0"/>
            <a:r>
              <a:rPr lang="en-US" dirty="0"/>
              <a:t>Corrosivity (pH ≤ 2 or ≥ 12.5)</a:t>
            </a:r>
          </a:p>
          <a:p>
            <a:pPr lvl="0"/>
            <a:r>
              <a:rPr lang="en-US" dirty="0"/>
              <a:t>Ignitability – easily ignited?</a:t>
            </a:r>
          </a:p>
          <a:p>
            <a:pPr lvl="0"/>
            <a:r>
              <a:rPr lang="en-US" dirty="0"/>
              <a:t>Reactivity – sudden reactions?</a:t>
            </a:r>
          </a:p>
          <a:p>
            <a:pPr lvl="0"/>
            <a:r>
              <a:rPr lang="en-US" dirty="0"/>
              <a:t>Toxicity - containing or being poisonous material especially when capable of causing death or serious debilitation</a:t>
            </a:r>
          </a:p>
          <a:p>
            <a:r>
              <a:rPr lang="en-US" sz="1200" b="1" i="0" kern="1200" dirty="0">
                <a:solidFill>
                  <a:schemeClr val="tx1"/>
                </a:solidFill>
                <a:effectLst/>
                <a:latin typeface="+mn-lt"/>
                <a:ea typeface="+mn-ea"/>
                <a:cs typeface="+mn-cs"/>
              </a:rPr>
              <a:t>Listed wastes </a:t>
            </a:r>
            <a:r>
              <a:rPr lang="en-US" sz="1200" b="0" i="0" kern="1200" dirty="0">
                <a:solidFill>
                  <a:schemeClr val="tx1"/>
                </a:solidFill>
                <a:effectLst/>
                <a:latin typeface="+mn-lt"/>
                <a:ea typeface="+mn-ea"/>
                <a:cs typeface="+mn-cs"/>
              </a:rPr>
              <a:t>are wastes from common manufacturing and industrial processes, specific industries and can be generated from discarded commercial products. www.epa.gov</a:t>
            </a:r>
          </a:p>
          <a:p>
            <a:r>
              <a:rPr lang="en-US" sz="1200" b="1" i="0" kern="1200" dirty="0">
                <a:solidFill>
                  <a:schemeClr val="tx1"/>
                </a:solidFill>
                <a:effectLst/>
                <a:latin typeface="+mn-lt"/>
                <a:ea typeface="+mn-ea"/>
                <a:cs typeface="+mn-cs"/>
              </a:rPr>
              <a:t>Self Listed </a:t>
            </a:r>
            <a:r>
              <a:rPr lang="en-US" sz="1200" b="0" i="0" kern="1200" dirty="0">
                <a:solidFill>
                  <a:schemeClr val="tx1"/>
                </a:solidFill>
                <a:effectLst/>
                <a:latin typeface="+mn-lt"/>
                <a:ea typeface="+mn-ea"/>
                <a:cs typeface="+mn-cs"/>
              </a:rPr>
              <a:t>are declared as hazardous by the companies that generate them.</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10</a:t>
            </a:fld>
            <a:endParaRPr lang="en-US"/>
          </a:p>
        </p:txBody>
      </p:sp>
    </p:spTree>
    <p:extLst>
      <p:ext uri="{BB962C8B-B14F-4D97-AF65-F5344CB8AC3E}">
        <p14:creationId xmlns:p14="http://schemas.microsoft.com/office/powerpoint/2010/main" val="921645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distinction is RCRA and HSWA cover </a:t>
            </a:r>
            <a:r>
              <a:rPr lang="en-US" u="sng" dirty="0"/>
              <a:t>generation and disposal </a:t>
            </a:r>
            <a:r>
              <a:rPr lang="en-US" dirty="0"/>
              <a:t>of hazardous waste, CERCLA and SARA address </a:t>
            </a:r>
            <a:r>
              <a:rPr lang="en-US" u="sng" dirty="0"/>
              <a:t>abandoned or closed waste </a:t>
            </a:r>
            <a:r>
              <a:rPr lang="en-US" dirty="0"/>
              <a:t>sites or spills.</a:t>
            </a:r>
          </a:p>
        </p:txBody>
      </p:sp>
      <p:sp>
        <p:nvSpPr>
          <p:cNvPr id="4" name="Slide Number Placeholder 3"/>
          <p:cNvSpPr>
            <a:spLocks noGrp="1"/>
          </p:cNvSpPr>
          <p:nvPr>
            <p:ph type="sldNum" sz="quarter" idx="10"/>
          </p:nvPr>
        </p:nvSpPr>
        <p:spPr/>
        <p:txBody>
          <a:bodyPr/>
          <a:lstStyle/>
          <a:p>
            <a:fld id="{B2286B44-9F3C-4703-8A16-77A994477D98}" type="slidenum">
              <a:rPr lang="en-US" smtClean="0"/>
              <a:t>11</a:t>
            </a:fld>
            <a:endParaRPr lang="en-US"/>
          </a:p>
        </p:txBody>
      </p:sp>
    </p:spTree>
    <p:extLst>
      <p:ext uri="{BB962C8B-B14F-4D97-AF65-F5344CB8AC3E}">
        <p14:creationId xmlns:p14="http://schemas.microsoft.com/office/powerpoint/2010/main" val="278287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Cradle – the point of generation.  Those that generate the hazardous waste are ultimately responsible for it.</a:t>
            </a:r>
          </a:p>
          <a:p>
            <a:r>
              <a:rPr lang="en-US" dirty="0"/>
              <a:t>Grave – the point of treatment, storage, or disposal</a:t>
            </a:r>
          </a:p>
          <a:p>
            <a:r>
              <a:rPr lang="en-US" dirty="0"/>
              <a:t>The Manifest is the tracking sheet for the location and amount of waste.</a:t>
            </a:r>
          </a:p>
          <a:p>
            <a:r>
              <a:rPr lang="en-US" dirty="0"/>
              <a:t>A hazardous waste manifest sheet is shown.</a:t>
            </a:r>
          </a:p>
        </p:txBody>
      </p:sp>
      <p:sp>
        <p:nvSpPr>
          <p:cNvPr id="4" name="Slide Number Placeholder 3"/>
          <p:cNvSpPr>
            <a:spLocks noGrp="1"/>
          </p:cNvSpPr>
          <p:nvPr>
            <p:ph type="sldNum" sz="quarter" idx="10"/>
          </p:nvPr>
        </p:nvSpPr>
        <p:spPr/>
        <p:txBody>
          <a:bodyPr/>
          <a:lstStyle/>
          <a:p>
            <a:fld id="{B2286B44-9F3C-4703-8A16-77A994477D98}" type="slidenum">
              <a:rPr lang="en-US" smtClean="0"/>
              <a:t>12</a:t>
            </a:fld>
            <a:endParaRPr lang="en-US"/>
          </a:p>
        </p:txBody>
      </p:sp>
    </p:spTree>
    <p:extLst>
      <p:ext uri="{BB962C8B-B14F-4D97-AF65-F5344CB8AC3E}">
        <p14:creationId xmlns:p14="http://schemas.microsoft.com/office/powerpoint/2010/main" val="374587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13</a:t>
            </a:fld>
            <a:endParaRPr lang="en-US"/>
          </a:p>
        </p:txBody>
      </p:sp>
    </p:spTree>
    <p:extLst>
      <p:ext uri="{BB962C8B-B14F-4D97-AF65-F5344CB8AC3E}">
        <p14:creationId xmlns:p14="http://schemas.microsoft.com/office/powerpoint/2010/main" val="2474828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Informal processing of e-waste in developing countries can lead to adverse human health effects and environmental pollution.</a:t>
            </a:r>
          </a:p>
          <a:p>
            <a:endParaRPr lang="en-US" dirty="0"/>
          </a:p>
          <a:p>
            <a:endParaRPr lang="en-US" dirty="0"/>
          </a:p>
          <a:p>
            <a:endParaRPr lang="en-US" dirty="0"/>
          </a:p>
          <a:p>
            <a:r>
              <a:rPr lang="en-US" dirty="0"/>
              <a:t>Source: https://en.wikipedia.org/wiki/Electronic_waste Photos: https://ichef.bbci.co.uk/news/660/media/images/82389000/jpg/_82389059_484913451.jpg,   http://www.bcos.tv/images/2017/09/15/e-waste.jpg, https://zdnet3.cbsistatic.com/hub/i/r/2015/06/10/cbf406d6-ed30-408a-8022-daf9b9db38c7/resize/770xauto/226cf25257c4fc567185f959286e5744/e-waste-3.jpg</a:t>
            </a:r>
          </a:p>
        </p:txBody>
      </p:sp>
      <p:sp>
        <p:nvSpPr>
          <p:cNvPr id="4" name="Slide Number Placeholder 3"/>
          <p:cNvSpPr>
            <a:spLocks noGrp="1"/>
          </p:cNvSpPr>
          <p:nvPr>
            <p:ph type="sldNum" sz="quarter" idx="10"/>
          </p:nvPr>
        </p:nvSpPr>
        <p:spPr/>
        <p:txBody>
          <a:bodyPr/>
          <a:lstStyle/>
          <a:p>
            <a:fld id="{B2286B44-9F3C-4703-8A16-77A994477D98}" type="slidenum">
              <a:rPr lang="en-US" smtClean="0"/>
              <a:t>14</a:t>
            </a:fld>
            <a:endParaRPr lang="en-US"/>
          </a:p>
        </p:txBody>
      </p:sp>
    </p:spTree>
    <p:extLst>
      <p:ext uri="{BB962C8B-B14F-4D97-AF65-F5344CB8AC3E}">
        <p14:creationId xmlns:p14="http://schemas.microsoft.com/office/powerpoint/2010/main" val="3271431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60 elements can be found in complex electronics. Cell phone companies make cell phones that are not made to last so that the consumer will purchase new phones. Companies give these products such short life spans because they know that the consumer will want a new product and will buy it if they make it.</a:t>
            </a:r>
            <a:endParaRPr lang="en-US" baseline="30000" dirty="0"/>
          </a:p>
          <a:p>
            <a:endParaRPr lang="en-US" baseline="30000" dirty="0"/>
          </a:p>
          <a:p>
            <a:r>
              <a:rPr lang="en-US" baseline="30000" dirty="0"/>
              <a:t>Source: https://en.wikipedia.org/wiki/Electronic_waste</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15</a:t>
            </a:fld>
            <a:endParaRPr lang="en-US"/>
          </a:p>
        </p:txBody>
      </p:sp>
    </p:spTree>
    <p:extLst>
      <p:ext uri="{BB962C8B-B14F-4D97-AF65-F5344CB8AC3E}">
        <p14:creationId xmlns:p14="http://schemas.microsoft.com/office/powerpoint/2010/main" val="3639772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Roboto"/>
              </a:rPr>
              <a:t>Motorola was the first company to produce a handheld mobile phone. (Photo Upper Left) On April 3, 1973, Martin Cooper, a Motorola researcher and executive, made the first mobile telephone call from handheld subscriber equipment, placing a call to Dr. Joel S. Engel of Bell Labs, his rival.  Source: </a:t>
            </a:r>
            <a:r>
              <a:rPr lang="en-US" sz="1200" b="0" i="0" kern="1200" dirty="0">
                <a:solidFill>
                  <a:schemeClr val="tx1"/>
                </a:solidFill>
                <a:effectLst/>
                <a:latin typeface="+mn-lt"/>
                <a:ea typeface="+mn-ea"/>
                <a:cs typeface="+mn-cs"/>
              </a:rPr>
              <a:t>https://en.wikipedia.org/wiki/History_of_mobile_phones</a:t>
            </a:r>
            <a:endParaRPr lang="en-US" dirty="0"/>
          </a:p>
          <a:p>
            <a:endParaRPr lang="en-US" dirty="0"/>
          </a:p>
          <a:p>
            <a:r>
              <a:rPr lang="en-US" sz="1200" b="0" i="0" kern="1200" dirty="0">
                <a:solidFill>
                  <a:schemeClr val="tx1"/>
                </a:solidFill>
                <a:effectLst/>
                <a:latin typeface="+mn-lt"/>
                <a:ea typeface="+mn-ea"/>
                <a:cs typeface="+mn-cs"/>
              </a:rPr>
              <a:t>It would take a decade before Motorola's </a:t>
            </a:r>
            <a:r>
              <a:rPr lang="en-US" sz="1200" b="0" i="0" kern="1200" dirty="0" err="1">
                <a:solidFill>
                  <a:schemeClr val="tx1"/>
                </a:solidFill>
                <a:effectLst/>
                <a:latin typeface="+mn-lt"/>
                <a:ea typeface="+mn-ea"/>
                <a:cs typeface="+mn-cs"/>
              </a:rPr>
              <a:t>DynaTAC</a:t>
            </a:r>
            <a:r>
              <a:rPr lang="en-US" sz="1200" b="0" i="0" kern="1200" dirty="0">
                <a:solidFill>
                  <a:schemeClr val="tx1"/>
                </a:solidFill>
                <a:effectLst/>
                <a:latin typeface="+mn-lt"/>
                <a:ea typeface="+mn-ea"/>
                <a:cs typeface="+mn-cs"/>
              </a:rPr>
              <a:t> finally reached consumer hands. On September 21, 1983, Motorola made history when the FCC approved the 8000X, the world's first commercial portable cell phone. It cost consumers a whopping</a:t>
            </a:r>
            <a:r>
              <a:rPr lang="en-US" sz="1200" b="1" i="0" kern="1200" dirty="0">
                <a:solidFill>
                  <a:schemeClr val="tx1"/>
                </a:solidFill>
                <a:effectLst/>
                <a:latin typeface="+mn-lt"/>
                <a:ea typeface="+mn-ea"/>
                <a:cs typeface="+mn-cs"/>
              </a:rPr>
              <a:t>$3,995</a:t>
            </a:r>
            <a:r>
              <a:rPr lang="en-US" sz="1200" b="0" i="0" kern="1200" dirty="0">
                <a:solidFill>
                  <a:schemeClr val="tx1"/>
                </a:solidFill>
                <a:effectLst/>
                <a:latin typeface="+mn-lt"/>
                <a:ea typeface="+mn-ea"/>
                <a:cs typeface="+mn-cs"/>
              </a:rPr>
              <a:t> at the time.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endParaRPr lang="en-US" dirty="0"/>
          </a:p>
          <a:p>
            <a:r>
              <a:rPr lang="en-US" sz="1200" b="0" i="0" kern="1200" dirty="0">
                <a:solidFill>
                  <a:schemeClr val="tx1"/>
                </a:solidFill>
                <a:effectLst/>
                <a:latin typeface="+mn-lt"/>
                <a:ea typeface="+mn-ea"/>
                <a:cs typeface="+mn-cs"/>
              </a:rPr>
              <a:t>www.foxnews.com/tech/.../first-mobile-phone-call-was-placed-40-years-ago-today.html</a:t>
            </a:r>
            <a:endParaRPr lang="en-US" dirty="0"/>
          </a:p>
          <a:p>
            <a:r>
              <a:rPr lang="en-US" dirty="0"/>
              <a:t>Photos: https://vignette1.wikia.nocookie.net/uncyclopedia/images/9/91/2_old_school_cell_phone.jpg/revision/latest?cb=20120325144236, http://www.premiumposts.com/oldschool-cell-phone-for-sale, http://mix949.com/files/2014/05/5-27-14-old-cell-phones-go.jpg, www.missclub.info, unlockiphone4s.com</a:t>
            </a:r>
          </a:p>
        </p:txBody>
      </p:sp>
      <p:sp>
        <p:nvSpPr>
          <p:cNvPr id="4" name="Slide Number Placeholder 3"/>
          <p:cNvSpPr>
            <a:spLocks noGrp="1"/>
          </p:cNvSpPr>
          <p:nvPr>
            <p:ph type="sldNum" sz="quarter" idx="10"/>
          </p:nvPr>
        </p:nvSpPr>
        <p:spPr/>
        <p:txBody>
          <a:bodyPr/>
          <a:lstStyle/>
          <a:p>
            <a:fld id="{B2286B44-9F3C-4703-8A16-77A994477D98}" type="slidenum">
              <a:rPr lang="en-US" smtClean="0"/>
              <a:t>16</a:t>
            </a:fld>
            <a:endParaRPr lang="en-US"/>
          </a:p>
        </p:txBody>
      </p:sp>
    </p:spTree>
    <p:extLst>
      <p:ext uri="{BB962C8B-B14F-4D97-AF65-F5344CB8AC3E}">
        <p14:creationId xmlns:p14="http://schemas.microsoft.com/office/powerpoint/2010/main" val="3394869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Around 2014 the Americas produced 11.7 million metric tons of electronic waste. </a:t>
            </a:r>
            <a:endParaRPr lang="en-US" dirty="0"/>
          </a:p>
          <a:p>
            <a:endParaRPr lang="en-US" dirty="0"/>
          </a:p>
          <a:p>
            <a:endParaRPr lang="en-US" dirty="0"/>
          </a:p>
          <a:p>
            <a:r>
              <a:rPr lang="en-US" dirty="0"/>
              <a:t>Source: https://www.statista.com/statistics/499921/ewaste-generation-worldwide-by-region/</a:t>
            </a:r>
          </a:p>
          <a:p>
            <a:r>
              <a:rPr lang="en-US" dirty="0"/>
              <a:t>Figure: Source: https://www.epa.gov/smm-electronics/basic-information-about-electronics-stewardship#01</a:t>
            </a:r>
          </a:p>
          <a:p>
            <a:r>
              <a:rPr lang="en-US" dirty="0"/>
              <a:t>E waste drop off facility photo: </a:t>
            </a:r>
            <a:r>
              <a:rPr lang="en-US"/>
              <a:t>daily bulldog</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17</a:t>
            </a:fld>
            <a:endParaRPr lang="en-US"/>
          </a:p>
        </p:txBody>
      </p:sp>
    </p:spTree>
    <p:extLst>
      <p:ext uri="{BB962C8B-B14F-4D97-AF65-F5344CB8AC3E}">
        <p14:creationId xmlns:p14="http://schemas.microsoft.com/office/powerpoint/2010/main" val="4070653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18</a:t>
            </a:fld>
            <a:endParaRPr lang="en-US"/>
          </a:p>
        </p:txBody>
      </p:sp>
    </p:spTree>
    <p:extLst>
      <p:ext uri="{BB962C8B-B14F-4D97-AF65-F5344CB8AC3E}">
        <p14:creationId xmlns:p14="http://schemas.microsoft.com/office/powerpoint/2010/main" val="354294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YouTube: https://www.youtube.com/watch?v=E_ui1maDVgs</a:t>
            </a:r>
          </a:p>
        </p:txBody>
      </p:sp>
      <p:sp>
        <p:nvSpPr>
          <p:cNvPr id="4" name="Slide Number Placeholder 3"/>
          <p:cNvSpPr>
            <a:spLocks noGrp="1"/>
          </p:cNvSpPr>
          <p:nvPr>
            <p:ph type="sldNum" sz="quarter" idx="10"/>
          </p:nvPr>
        </p:nvSpPr>
        <p:spPr/>
        <p:txBody>
          <a:bodyPr/>
          <a:lstStyle/>
          <a:p>
            <a:fld id="{B2286B44-9F3C-4703-8A16-77A994477D98}" type="slidenum">
              <a:rPr lang="en-US" smtClean="0"/>
              <a:t>2</a:t>
            </a:fld>
            <a:endParaRPr lang="en-US"/>
          </a:p>
        </p:txBody>
      </p:sp>
    </p:spTree>
    <p:extLst>
      <p:ext uri="{BB962C8B-B14F-4D97-AF65-F5344CB8AC3E}">
        <p14:creationId xmlns:p14="http://schemas.microsoft.com/office/powerpoint/2010/main" val="420253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dirty="0"/>
              <a:t>It is important to recognize that we, as a society, did not always know the materials we had generated would have the extreme adverse costs to affected environments and populations.</a:t>
            </a:r>
          </a:p>
        </p:txBody>
      </p:sp>
      <p:sp>
        <p:nvSpPr>
          <p:cNvPr id="4" name="Slide Number Placeholder 3"/>
          <p:cNvSpPr>
            <a:spLocks noGrp="1"/>
          </p:cNvSpPr>
          <p:nvPr>
            <p:ph type="sldNum" sz="quarter" idx="10"/>
          </p:nvPr>
        </p:nvSpPr>
        <p:spPr/>
        <p:txBody>
          <a:bodyPr/>
          <a:lstStyle/>
          <a:p>
            <a:fld id="{B2286B44-9F3C-4703-8A16-77A994477D98}" type="slidenum">
              <a:rPr lang="en-US" smtClean="0"/>
              <a:t>3</a:t>
            </a:fld>
            <a:endParaRPr lang="en-US"/>
          </a:p>
        </p:txBody>
      </p:sp>
    </p:spTree>
    <p:extLst>
      <p:ext uri="{BB962C8B-B14F-4D97-AF65-F5344CB8AC3E}">
        <p14:creationId xmlns:p14="http://schemas.microsoft.com/office/powerpoint/2010/main" val="105269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always best to not generate hazardous waste in the first place, if you can find a less hazardous option.</a:t>
            </a:r>
          </a:p>
          <a:p>
            <a:endParaRPr lang="en-US" dirty="0"/>
          </a:p>
          <a:p>
            <a:r>
              <a:rPr lang="en-US" dirty="0"/>
              <a:t>Photo: https://images.mysafetysign.com/img/lg/S/hazardous-waste-danger-sign-s-0537.png</a:t>
            </a:r>
          </a:p>
        </p:txBody>
      </p:sp>
      <p:sp>
        <p:nvSpPr>
          <p:cNvPr id="4" name="Slide Number Placeholder 3"/>
          <p:cNvSpPr>
            <a:spLocks noGrp="1"/>
          </p:cNvSpPr>
          <p:nvPr>
            <p:ph type="sldNum" sz="quarter" idx="10"/>
          </p:nvPr>
        </p:nvSpPr>
        <p:spPr/>
        <p:txBody>
          <a:bodyPr/>
          <a:lstStyle/>
          <a:p>
            <a:fld id="{B2286B44-9F3C-4703-8A16-77A994477D98}" type="slidenum">
              <a:rPr lang="en-US" smtClean="0"/>
              <a:t>4</a:t>
            </a:fld>
            <a:endParaRPr lang="en-US"/>
          </a:p>
        </p:txBody>
      </p:sp>
    </p:spTree>
    <p:extLst>
      <p:ext uri="{BB962C8B-B14F-4D97-AF65-F5344CB8AC3E}">
        <p14:creationId xmlns:p14="http://schemas.microsoft.com/office/powerpoint/2010/main" val="332416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DDT was a commonly-used pesticide for insect control in the United States until it was canceled in 1972 by the United States Environmental Protection Agency (EPA).DDT was initially used by the military in WW II to control malaria, typhus, body lice, and bubonic plague. </a:t>
            </a:r>
            <a:r>
              <a:rPr lang="en-US" sz="3600" b="0" i="0" kern="1200" dirty="0">
                <a:solidFill>
                  <a:schemeClr val="tx1"/>
                </a:solidFill>
                <a:effectLst/>
                <a:latin typeface="+mn-lt"/>
                <a:ea typeface="+mn-ea"/>
                <a:cs typeface="+mn-cs"/>
              </a:rPr>
              <a:t>npic.orst.edu/factsheets/ddtgen.pdf</a:t>
            </a:r>
            <a:endParaRPr lang="en-US" sz="8000" dirty="0">
              <a:effectLst/>
            </a:endParaRPr>
          </a:p>
          <a:p>
            <a:endParaRPr lang="en-US" sz="3600" dirty="0">
              <a:effectLst/>
            </a:endParaRPr>
          </a:p>
          <a:p>
            <a:r>
              <a:rPr lang="en-US" sz="3600" dirty="0">
                <a:effectLst/>
              </a:rPr>
              <a:t>DDT is: known to be very persistent in the environment,</a:t>
            </a:r>
          </a:p>
          <a:p>
            <a:pPr lvl="1"/>
            <a:r>
              <a:rPr lang="en-US" sz="3600" dirty="0">
                <a:effectLst/>
              </a:rPr>
              <a:t>will accumulate in fatty tissues, and</a:t>
            </a:r>
          </a:p>
          <a:p>
            <a:pPr lvl="1"/>
            <a:r>
              <a:rPr lang="en-US" sz="3600" dirty="0">
                <a:effectLst/>
              </a:rPr>
              <a:t>can travel long distances in the upper atmosphere.</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5</a:t>
            </a:fld>
            <a:endParaRPr lang="en-US"/>
          </a:p>
        </p:txBody>
      </p:sp>
    </p:spTree>
    <p:extLst>
      <p:ext uri="{BB962C8B-B14F-4D97-AF65-F5344CB8AC3E}">
        <p14:creationId xmlns:p14="http://schemas.microsoft.com/office/powerpoint/2010/main" val="153114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PCBs are very stable mixtures that are resistant to extreme temperature and pressure. PCBs were used widely in electrical equipment like capacitors and transformers. www.idph.state.il.us/envhealth/factsheets/polychlorinatedbiphenyls.htm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Because of their longevity, PCBs are still widely in use, even though their manufacture has declined drastically since the 1960s, when a host of problems were identified.</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Because of PCBs' environmental toxicity and classification as a persistent organic pollutant, PCB production was banned by the United States Congress in 1979 and by the Stockholm Convention on Persistent Organic Pollutants in 2001. According to the EPA, PCBs cause cancer in animals and are probable human carcinogens. Many rivers and buildings including schools, parks, and other sites are contaminated with PCBs, and there have been contaminations of food supplies with the substances.</a:t>
            </a:r>
          </a:p>
          <a:p>
            <a:r>
              <a:rPr lang="en-US" sz="1200" b="0" i="0" kern="1200" dirty="0">
                <a:solidFill>
                  <a:schemeClr val="tx1"/>
                </a:solidFill>
                <a:effectLst/>
                <a:latin typeface="+mn-lt"/>
                <a:ea typeface="+mn-ea"/>
                <a:cs typeface="+mn-cs"/>
              </a:rPr>
              <a:t>Source: https://en.wikipedia.org/wiki/Polychlorinated_biphenyl</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6</a:t>
            </a:fld>
            <a:endParaRPr lang="en-US"/>
          </a:p>
        </p:txBody>
      </p:sp>
    </p:spTree>
    <p:extLst>
      <p:ext uri="{BB962C8B-B14F-4D97-AF65-F5344CB8AC3E}">
        <p14:creationId xmlns:p14="http://schemas.microsoft.com/office/powerpoint/2010/main" val="108890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Hooker capped the 16-acre hazardous waste landfill in clay and sold the land to the Niagara Falls School Board, attempting to absolve itself of any future liability by including a warning in the property deed.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Consecutive wet winters in the late 1970s raised the water table and caused the chemicals to leach (via underground swales and a sewer system that drained into nearby creeks) into the basements and yards of neighborhood residents, as well as into the playground of the elementary school built directly over the canal.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www.buffalonews.com</a:t>
            </a:r>
            <a:endParaRPr lang="en-US" sz="1200" dirty="0"/>
          </a:p>
          <a:p>
            <a:r>
              <a:rPr lang="en-US" dirty="0"/>
              <a:t>….</a:t>
            </a:r>
            <a:r>
              <a:rPr lang="en-US" sz="1200" dirty="0"/>
              <a:t>The </a:t>
            </a:r>
            <a:r>
              <a:rPr lang="en-US" sz="1200" dirty="0" err="1"/>
              <a:t>Herrs</a:t>
            </a:r>
            <a:r>
              <a:rPr lang="en-US" sz="1200" dirty="0"/>
              <a:t> and two other families have filed a $113 million state lawsuit, alleging that the chemical landfill at Love Canal is leaking and that people in the nearby neighborhood have become ill from those chemicals.</a:t>
            </a:r>
          </a:p>
          <a:p>
            <a:endParaRPr lang="en-US" sz="1200" dirty="0"/>
          </a:p>
          <a:p>
            <a:r>
              <a:rPr lang="en-US" sz="1200" dirty="0"/>
              <a:t>More than 300 additional families – current or former residents of the repopulated Love Canal neighborhood – are talking about joining the lawsuit, according to the attorneys who filed the legal action.</a:t>
            </a:r>
          </a:p>
          <a:p>
            <a:endParaRPr lang="en-US" sz="1200" dirty="0"/>
          </a:p>
          <a:p>
            <a:r>
              <a:rPr lang="en-US" sz="1200" dirty="0"/>
              <a:t>“We have reason to believe that Love Canal-era chemicals have migrated onto our yards and into our homes. We have suffered property damage and serious ongoing health problems,” the three families wrote in an October 2011 letter to state and federal officials. “The matter is urgent.”…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indent="0">
              <a:buFont typeface="Arial" panose="020B0604020202020204" pitchFamily="34" charset="0"/>
              <a:buNone/>
            </a:pPr>
            <a:r>
              <a:rPr lang="en-US" sz="1200" dirty="0"/>
              <a:t>President Jimmy Carter declared a state of emergency in 1978 and had the federal government relocate 239 families. </a:t>
            </a:r>
          </a:p>
          <a:p>
            <a:pPr marL="0" indent="0">
              <a:buFont typeface="Arial" panose="020B0604020202020204" pitchFamily="34" charset="0"/>
              <a:buNone/>
            </a:pPr>
            <a:r>
              <a:rPr lang="en-US" sz="1200" dirty="0"/>
              <a:t>700 families remained even though tests conducted by the NYS Department of Health revealed that toxic substances were leaching into their homes.  </a:t>
            </a:r>
          </a:p>
          <a:p>
            <a:pPr marL="0" indent="0">
              <a:buFont typeface="Arial" panose="020B0604020202020204" pitchFamily="34" charset="0"/>
              <a:buNone/>
            </a:pPr>
            <a:r>
              <a:rPr lang="en-US" sz="1200" dirty="0"/>
              <a:t>Carter later declared a second state of emergency in 1981, during which the remaining families were relocated.  </a:t>
            </a:r>
            <a:r>
              <a:rPr lang="en-US" sz="1800" dirty="0">
                <a:solidFill>
                  <a:srgbClr val="FFFF00"/>
                </a:solidFill>
              </a:rPr>
              <a:t>Total Cost$17 million.</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7</a:t>
            </a:fld>
            <a:endParaRPr lang="en-US"/>
          </a:p>
        </p:txBody>
      </p:sp>
    </p:spTree>
    <p:extLst>
      <p:ext uri="{BB962C8B-B14F-4D97-AF65-F5344CB8AC3E}">
        <p14:creationId xmlns:p14="http://schemas.microsoft.com/office/powerpoint/2010/main" val="363308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Times Beach was founded in 1925. A purchase of a 20 × 100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(6 by 30 m) lot for $67.50 included a six-month newspaper subscription.</a:t>
            </a:r>
          </a:p>
          <a:p>
            <a:r>
              <a:rPr lang="en-US" sz="1200" b="0" i="0" kern="1200" dirty="0">
                <a:solidFill>
                  <a:schemeClr val="tx1"/>
                </a:solidFill>
                <a:effectLst/>
                <a:latin typeface="+mn-lt"/>
                <a:ea typeface="+mn-ea"/>
                <a:cs typeface="+mn-cs"/>
              </a:rPr>
              <a:t>In its early years, the town was primarily a summer resort, but the Great Depression followed by gasoline rationing during World War II combined to reduce the feasibility of summer homes. The town became a community of mostly low-income housing, and a small population (1,240) lived in Times Beach by 1970. In the years immediately before its evacuation, Times Beach had become a lower-middle-class town.</a:t>
            </a:r>
          </a:p>
          <a:p>
            <a:r>
              <a:rPr lang="en-US" sz="1200" b="0" i="0" kern="1200" dirty="0">
                <a:solidFill>
                  <a:schemeClr val="tx1"/>
                </a:solidFill>
                <a:effectLst/>
                <a:latin typeface="+mn-lt"/>
                <a:ea typeface="+mn-ea"/>
                <a:cs typeface="+mn-cs"/>
              </a:rPr>
              <a:t>Prone to flooding throughout its history—its first buildings were built on stilts - the town experienced a devastating flood in December, 1982. It happened just as the EPA  was confirming that dioxin contaminated the soil, leading to the town's evacuation by 1985 and complete demolition by 1992. The town was dis-incorporated by executive order of Missouri governor John Ashcroft in 1985.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the late 1960s, the Northeastern Pharmaceutical and Chemical Company, Inc. (NEPACCO) began operating out of a facility located near Verona, in southwestern Missouri. This facility was owned by Hoffman-</a:t>
            </a:r>
            <a:r>
              <a:rPr lang="en-US" sz="1200" b="0" i="0" kern="1200" dirty="0" err="1">
                <a:solidFill>
                  <a:schemeClr val="tx1"/>
                </a:solidFill>
                <a:effectLst/>
                <a:latin typeface="+mn-lt"/>
                <a:ea typeface="+mn-ea"/>
                <a:cs typeface="+mn-cs"/>
              </a:rPr>
              <a:t>Taff</a:t>
            </a:r>
            <a:r>
              <a:rPr lang="en-US" sz="1200" b="0" i="0" kern="1200" dirty="0">
                <a:solidFill>
                  <a:schemeClr val="tx1"/>
                </a:solidFill>
                <a:effectLst/>
                <a:latin typeface="+mn-lt"/>
                <a:ea typeface="+mn-ea"/>
                <a:cs typeface="+mn-cs"/>
              </a:rPr>
              <a:t>, a company that produced the Agent Orange herbicide for use during the Vietnam War. </a:t>
            </a:r>
          </a:p>
          <a:p>
            <a:r>
              <a:rPr lang="en-US" sz="1200" b="0" i="0" kern="1200" dirty="0">
                <a:solidFill>
                  <a:schemeClr val="tx1"/>
                </a:solidFill>
                <a:effectLst/>
                <a:latin typeface="+mn-lt"/>
                <a:ea typeface="+mn-ea"/>
                <a:cs typeface="+mn-cs"/>
              </a:rPr>
              <a:t>From 1970 to 1972, NEPACCO was primarily involved in the production of hexachlorophene, an antibacterial agent used in soap, toothpaste, and common household disinfectants, from 2,4,5-trichlorophenol and formaldehyde.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Beginning the process of production with 2,4,5-trichlorophenol that contained 3-5 parts per million (ppm) of dioxin, NEPACCO was able to reduce the concentration of dioxin in hexachlorophene to 0.1 ppm.</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result of this purification process led to the storage and accumulation of heavily concentrated dioxin still bottoms, or thick, oily residues, in a storage tank located near the facility in Verona. When NEPACCO first began operations, the still bottoms were sent to a waste facility in Louisiana for incineration.</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Although incineration was the best method to destroy dioxins at the time, it was also very expensive. Looking for less costly alternatives, NEPACCO contracted the services of the Independent Petrochemical Corporation (IPC).</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However, IPC, a chemical supplier company, knew very little about waste disposal, and subcontracted the NEPACCO job to Russell Martin Bliss, the owner of a small and local waste oil business. Charging NEPACCO $3000 per load, IPC paid Bliss $125 per load. Between February and October 1971, Bliss collected six truckloads (nearly 18,500 gallons) of chemical waste heavily contaminated with dioxin. Bliss took most of the still bottoms to his storage facility near Frontenac, Missouri, where the contaminated NEPACCO waste was unloaded and mixed into tanks containing used crankcase oils. </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to his waste oil business, Bliss owned a horse arena and farm, where he sprayed waste oils to control the problem of dust. One application kept the dust down for several months. Those who visited Bliss’ property were impressed by how well the technique worked. It was not long before people began to hire him for his dust-suppressant services.</a:t>
            </a:r>
          </a:p>
          <a:p>
            <a:r>
              <a:rPr lang="en-US" sz="1200" b="0" i="0" kern="1200" dirty="0">
                <a:solidFill>
                  <a:schemeClr val="tx1"/>
                </a:solidFill>
                <a:effectLst/>
                <a:latin typeface="+mn-lt"/>
                <a:ea typeface="+mn-ea"/>
                <a:cs typeface="+mn-cs"/>
              </a:rPr>
              <a:t>On May 26, 1971, the owners of Shenandoah Stable, located near Moscow Mills, Missouri, Judy Piatt and Frank Hampel, paid Bliss $150 to spray the floor of their indoor arena. The waste oil sprayed, which totaled a volume of 2,000 gallons, was uncharacteristically thick, and left a pungent, burning odor. Within a few days of the spraying, birds began to drop dead from the rafters of the barns, and horses began to develop sores and lose their hair. Piatt and Hampel blamed these occurrences on Bliss, who denied responsibility, claiming that the material he sprayed was nothing more than old motor oil. Acting on their suspicions, Piatt and Hampel removed the top six inches of soil from the entire arena and disposed of it in a landfill. Despite the removal of another twelve inches of soil a few months later, the horses that came to the arena still became ill. After several months, sixty-two horses died, or became so emaciated that they had to be euthanized. Hampel, Piatt, and Piatt’s two young daughters also became ill, developing headaches, nosebleeds, abdominal pain, and diarrhea.</a:t>
            </a:r>
            <a:r>
              <a:rPr lang="en-US" sz="1200" b="0" i="0" u="none" strike="noStrike" kern="1200" baseline="300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 month after the spraying at Shenandoah, Bliss was hired to spray the arena at Timberline Stables, near Jefferson City, Missouri. Twelve horses died, and children exposed to the arena were diagnosed with chloracne a skin condition associated with dioxin poisoning. Suspecting that Bliss’ oil was the source of their problems, the owners of Timberline removed the top layer of soil from their property.</a:t>
            </a:r>
          </a:p>
          <a:p>
            <a:r>
              <a:rPr lang="en-US" sz="1200" b="0" i="0" kern="1200" dirty="0">
                <a:solidFill>
                  <a:schemeClr val="tx1"/>
                </a:solidFill>
                <a:effectLst/>
                <a:latin typeface="+mn-lt"/>
                <a:ea typeface="+mn-ea"/>
                <a:cs typeface="+mn-cs"/>
              </a:rPr>
              <a:t>A third arena, at Bubbling Springs Ranch, near St. Louis, was also sprayed around the same time as Timberline, and faced similar problems.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unexplained deaths and illnesses at Shenandoah immediately caught the attention of the CDC. In August 1971, the CDC completed an inspection of Shenandoah Stable, and collected human and animal blood samples, as well as soil samples.</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It was not until 1973 that tests revealed the presence of trichlorophenol. On July 30, 1974, the CDC found that, in addition to 5,000 ppm of trichlorophenol and 1,590 ppm of PCBs, the soil samples collected from Shenandoah contained over 30 ppm of dioxin. Although little was known about the effects of dioxin on humans, the lethality of small doses in animals was alarming. As a result, the CDC immediately set out to locate other possible sites of contamination. When confronted by the CDC, Bliss stated that he did not know where the dioxin could have come from. Because dioxin was a by-product of only a handful of chemicals, trichlorophenol being the most common, the CDC narrowed their search to companies in Missouri using or producing trichlorophenol. NEPACCO was the only company on the search list that had come into contact with Bliss.</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8</a:t>
            </a:fld>
            <a:endParaRPr lang="en-US"/>
          </a:p>
        </p:txBody>
      </p:sp>
    </p:spTree>
    <p:extLst>
      <p:ext uri="{BB962C8B-B14F-4D97-AF65-F5344CB8AC3E}">
        <p14:creationId xmlns:p14="http://schemas.microsoft.com/office/powerpoint/2010/main" val="370594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Maine DEP, Mallinckrodt (formerly </a:t>
            </a:r>
            <a:r>
              <a:rPr lang="en-US" dirty="0" err="1"/>
              <a:t>HoltraChem</a:t>
            </a:r>
            <a:r>
              <a:rPr lang="en-US" dirty="0"/>
              <a:t>) in Orrington Maine.  Info – DEP.</a:t>
            </a:r>
          </a:p>
          <a:p>
            <a:r>
              <a:rPr lang="en-US" sz="1200" b="0" i="0" kern="1200" dirty="0">
                <a:solidFill>
                  <a:schemeClr val="tx1"/>
                </a:solidFill>
                <a:effectLst/>
                <a:latin typeface="+mn-lt"/>
                <a:ea typeface="+mn-ea"/>
                <a:cs typeface="+mn-cs"/>
              </a:rPr>
              <a:t>The Mallinckrodt site, formerly known as the </a:t>
            </a:r>
            <a:r>
              <a:rPr lang="en-US" sz="1200" b="0" i="0" kern="1200" dirty="0" err="1">
                <a:solidFill>
                  <a:schemeClr val="tx1"/>
                </a:solidFill>
                <a:effectLst/>
                <a:latin typeface="+mn-lt"/>
                <a:ea typeface="+mn-ea"/>
                <a:cs typeface="+mn-cs"/>
              </a:rPr>
              <a:t>HoltraChem</a:t>
            </a:r>
            <a:r>
              <a:rPr lang="en-US" sz="1200" b="0" i="0" kern="1200" dirty="0">
                <a:solidFill>
                  <a:schemeClr val="tx1"/>
                </a:solidFill>
                <a:effectLst/>
                <a:latin typeface="+mn-lt"/>
                <a:ea typeface="+mn-ea"/>
                <a:cs typeface="+mn-cs"/>
              </a:rPr>
              <a:t> Manufacturing Company, in Orrington, Maine is located on a 235-acre site on the banks of the Penobscot River. Approximately 77 acres were affected by site operations including 50 acres that are developed and include the manufacturing facility, five landfills, a surface impoundment and a waste pile. The immediate plant area is approximately 12 acres. It opened in 1967 and manufactured chlorine, caustic soda (sodium hydroxide) and chlorine bleach (sodium hypochlorite) used by paper mills. The plant also manufactured hydrochloric acid and the pesticide chloropicrin. The plant closed in September, 2000. In early 2014 the site was split into two properties, one owned by Mallinckrodt US LLC and one owned by the Town of Orrington.</a:t>
            </a:r>
          </a:p>
          <a:p>
            <a:r>
              <a:rPr lang="en-US" sz="1200" b="0" i="0" kern="1200" dirty="0">
                <a:solidFill>
                  <a:schemeClr val="tx1"/>
                </a:solidFill>
                <a:effectLst/>
                <a:latin typeface="+mn-lt"/>
                <a:ea typeface="+mn-ea"/>
                <a:cs typeface="+mn-cs"/>
              </a:rPr>
              <a:t>A site investigation determined that the Mallinckrodt site, including parts of the Penobscot River, is contaminated. The site contaminants include mercury, chloropicrin, volatile organic compounds, semi volatile organic compounds, and polychlorinated </a:t>
            </a:r>
            <a:r>
              <a:rPr lang="en-US" sz="1200" b="0" i="0" kern="1200" dirty="0" err="1">
                <a:solidFill>
                  <a:schemeClr val="tx1"/>
                </a:solidFill>
                <a:effectLst/>
                <a:latin typeface="+mn-lt"/>
                <a:ea typeface="+mn-ea"/>
                <a:cs typeface="+mn-cs"/>
              </a:rPr>
              <a:t>biphenols</a:t>
            </a:r>
            <a:r>
              <a:rPr lang="en-US" sz="1200" b="0" i="0" kern="1200" dirty="0">
                <a:solidFill>
                  <a:schemeClr val="tx1"/>
                </a:solidFill>
                <a:effectLst/>
                <a:latin typeface="+mn-lt"/>
                <a:ea typeface="+mn-ea"/>
                <a:cs typeface="+mn-cs"/>
              </a:rPr>
              <a:t> (PCBs).</a:t>
            </a:r>
          </a:p>
          <a:p>
            <a:r>
              <a:rPr lang="en-US" sz="1200" b="0" i="0" kern="1200" dirty="0">
                <a:solidFill>
                  <a:schemeClr val="tx1"/>
                </a:solidFill>
                <a:effectLst/>
                <a:latin typeface="+mn-lt"/>
                <a:ea typeface="+mn-ea"/>
                <a:cs typeface="+mn-cs"/>
              </a:rPr>
              <a:t>Specifically, the following contaminants at a minimum are present on site:</a:t>
            </a:r>
          </a:p>
          <a:p>
            <a:r>
              <a:rPr lang="en-US" sz="1200" b="1" i="0" kern="1200" dirty="0">
                <a:solidFill>
                  <a:schemeClr val="tx1"/>
                </a:solidFill>
                <a:effectLst/>
                <a:latin typeface="+mn-lt"/>
                <a:ea typeface="+mn-ea"/>
                <a:cs typeface="+mn-cs"/>
              </a:rPr>
              <a:t>Soils</a:t>
            </a:r>
            <a:r>
              <a:rPr lang="en-US" sz="1200" b="0" i="0" kern="1200" dirty="0">
                <a:solidFill>
                  <a:schemeClr val="tx1"/>
                </a:solidFill>
                <a:effectLst/>
                <a:latin typeface="+mn-lt"/>
                <a:ea typeface="+mn-ea"/>
                <a:cs typeface="+mn-cs"/>
              </a:rPr>
              <a:t>: chloropicrin, arsenic, barium, cadmium, chromium, lead, mercury, and PCBs.</a:t>
            </a:r>
          </a:p>
          <a:p>
            <a:r>
              <a:rPr lang="en-US" sz="1200" b="1" i="0" kern="1200" dirty="0">
                <a:solidFill>
                  <a:schemeClr val="tx1"/>
                </a:solidFill>
                <a:effectLst/>
                <a:latin typeface="+mn-lt"/>
                <a:ea typeface="+mn-ea"/>
                <a:cs typeface="+mn-cs"/>
              </a:rPr>
              <a:t>Groundwater</a:t>
            </a:r>
            <a:r>
              <a:rPr lang="en-US" sz="1200" b="0" i="0" kern="1200" dirty="0">
                <a:solidFill>
                  <a:schemeClr val="tx1"/>
                </a:solidFill>
                <a:effectLst/>
                <a:latin typeface="+mn-lt"/>
                <a:ea typeface="+mn-ea"/>
                <a:cs typeface="+mn-cs"/>
              </a:rPr>
              <a:t> : 1,1 </a:t>
            </a:r>
            <a:r>
              <a:rPr lang="en-US" sz="1200" b="0" i="0" kern="1200" dirty="0" err="1">
                <a:solidFill>
                  <a:schemeClr val="tx1"/>
                </a:solidFill>
                <a:effectLst/>
                <a:latin typeface="+mn-lt"/>
                <a:ea typeface="+mn-ea"/>
                <a:cs typeface="+mn-cs"/>
              </a:rPr>
              <a:t>dichloroethane</a:t>
            </a:r>
            <a:r>
              <a:rPr lang="en-US" sz="1200" b="0" i="0" kern="1200" dirty="0">
                <a:solidFill>
                  <a:schemeClr val="tx1"/>
                </a:solidFill>
                <a:effectLst/>
                <a:latin typeface="+mn-lt"/>
                <a:ea typeface="+mn-ea"/>
                <a:cs typeface="+mn-cs"/>
              </a:rPr>
              <a:t>, acetone, bromodichloromethane, bromoform, carbon disulfide, carbon tetrachloride, chlorobenzene, chloroform, chloromethane, chloropicrin, dibromochloromethane, methylene chloride, tetrachloroethene, trichloroethene, manganese, mercury, potassium, and sodium.</a:t>
            </a:r>
          </a:p>
          <a:p>
            <a:r>
              <a:rPr lang="en-US" sz="1200" b="1" i="0" kern="1200" dirty="0">
                <a:solidFill>
                  <a:schemeClr val="tx1"/>
                </a:solidFill>
                <a:effectLst/>
                <a:latin typeface="+mn-lt"/>
                <a:ea typeface="+mn-ea"/>
                <a:cs typeface="+mn-cs"/>
              </a:rPr>
              <a:t>Surface Water</a:t>
            </a:r>
            <a:r>
              <a:rPr lang="en-US" sz="1200" b="0" i="0" kern="1200" dirty="0">
                <a:solidFill>
                  <a:schemeClr val="tx1"/>
                </a:solidFill>
                <a:effectLst/>
                <a:latin typeface="+mn-lt"/>
                <a:ea typeface="+mn-ea"/>
                <a:cs typeface="+mn-cs"/>
              </a:rPr>
              <a:t>: carbon tetrachloride, chloroform, mercury, sodium, and </a:t>
            </a:r>
            <a:r>
              <a:rPr lang="en-US" sz="1200" b="0" i="0" kern="1200" dirty="0" err="1">
                <a:solidFill>
                  <a:schemeClr val="tx1"/>
                </a:solidFill>
                <a:effectLst/>
                <a:latin typeface="+mn-lt"/>
                <a:ea typeface="+mn-ea"/>
                <a:cs typeface="+mn-cs"/>
              </a:rPr>
              <a:t>pH.</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Sediment</a:t>
            </a:r>
            <a:r>
              <a:rPr lang="en-US" sz="1200" b="0" i="0" kern="1200" dirty="0">
                <a:solidFill>
                  <a:schemeClr val="tx1"/>
                </a:solidFill>
                <a:effectLst/>
                <a:latin typeface="+mn-lt"/>
                <a:ea typeface="+mn-ea"/>
                <a:cs typeface="+mn-cs"/>
              </a:rPr>
              <a:t>: mercury</a:t>
            </a:r>
          </a:p>
          <a:p>
            <a:r>
              <a:rPr lang="en-US" sz="1200" b="1" i="0" kern="1200" dirty="0">
                <a:solidFill>
                  <a:schemeClr val="tx1"/>
                </a:solidFill>
                <a:effectLst/>
                <a:latin typeface="+mn-lt"/>
                <a:ea typeface="+mn-ea"/>
                <a:cs typeface="+mn-cs"/>
              </a:rPr>
              <a:t>Biological samples</a:t>
            </a:r>
            <a:r>
              <a:rPr lang="en-US" sz="1200" b="0" i="0" kern="1200" dirty="0">
                <a:solidFill>
                  <a:schemeClr val="tx1"/>
                </a:solidFill>
                <a:effectLst/>
                <a:latin typeface="+mn-lt"/>
                <a:ea typeface="+mn-ea"/>
                <a:cs typeface="+mn-cs"/>
              </a:rPr>
              <a:t>: mercury</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9</a:t>
            </a:fld>
            <a:endParaRPr lang="en-US"/>
          </a:p>
        </p:txBody>
      </p:sp>
    </p:spTree>
    <p:extLst>
      <p:ext uri="{BB962C8B-B14F-4D97-AF65-F5344CB8AC3E}">
        <p14:creationId xmlns:p14="http://schemas.microsoft.com/office/powerpoint/2010/main" val="1113957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1676400"/>
            <a:ext cx="4953000" cy="1927225"/>
          </a:xfrm>
        </p:spPr>
        <p:txBody>
          <a:bodyPr/>
          <a:lstStyle>
            <a:lvl1pPr algn="r">
              <a:defRPr b="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544084" y="3733800"/>
            <a:ext cx="4914115"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Staff Name, Title/Program </a:t>
            </a:r>
          </a:p>
        </p:txBody>
      </p:sp>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1556084"/>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47" y="6019800"/>
            <a:ext cx="91694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67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51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B67714F-F0B0-42D2-A448-3D2ECD13E093}" type="datetimeFigureOut">
              <a:rPr lang="en-US"/>
              <a:pPr>
                <a:defRPr/>
              </a:pPr>
              <a:t>4/2/2018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988846-16C8-4724-BBFB-A864CC2D2AAE}" type="slidenum">
              <a:rPr lang="en-US"/>
              <a:pPr>
                <a:defRPr/>
              </a:pPr>
              <a:t>‹#›</a:t>
            </a:fld>
            <a:endParaRPr lang="en-US"/>
          </a:p>
        </p:txBody>
      </p:sp>
      <p:sp>
        <p:nvSpPr>
          <p:cNvPr id="8" name="Content Placeholder 2"/>
          <p:cNvSpPr>
            <a:spLocks noGrp="1"/>
          </p:cNvSpPr>
          <p:nvPr>
            <p:ph idx="1"/>
          </p:nvPr>
        </p:nvSpPr>
        <p:spPr>
          <a:xfrm>
            <a:off x="457200" y="160020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74638"/>
            <a:ext cx="8229600" cy="1143000"/>
          </a:xfrm>
        </p:spPr>
        <p:txBody>
          <a:bodyPr/>
          <a:lstStyle>
            <a:lvl1pPr>
              <a:defRPr sz="4000" b="1">
                <a:effectLst/>
              </a:defRPr>
            </a:lvl1pPr>
          </a:lstStyle>
          <a:p>
            <a:r>
              <a:rPr lang="en-US"/>
              <a:t>Click to edit Master title style</a:t>
            </a:r>
            <a:endParaRPr lang="en-US" dirty="0"/>
          </a:p>
        </p:txBody>
      </p:sp>
    </p:spTree>
    <p:extLst>
      <p:ext uri="{BB962C8B-B14F-4D97-AF65-F5344CB8AC3E}">
        <p14:creationId xmlns:p14="http://schemas.microsoft.com/office/powerpoint/2010/main" val="146840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828800" y="3886200"/>
            <a:ext cx="5486400" cy="9144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t>Add contact information</a:t>
            </a:r>
            <a:b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br>
            <a:r>
              <a:rPr kumimoji="0" lang="en-US" sz="2000" b="1" i="1"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t>www.maine.gov/dep</a:t>
            </a:r>
            <a:endParaRPr lang="en-US" dirty="0"/>
          </a:p>
        </p:txBody>
      </p:sp>
      <p:sp>
        <p:nvSpPr>
          <p:cNvPr id="5" name="Date Placeholder 3"/>
          <p:cNvSpPr>
            <a:spLocks noGrp="1"/>
          </p:cNvSpPr>
          <p:nvPr>
            <p:ph type="dt" sz="half" idx="10"/>
          </p:nvPr>
        </p:nvSpPr>
        <p:spPr/>
        <p:txBody>
          <a:bodyPr/>
          <a:lstStyle>
            <a:lvl1pPr>
              <a:defRPr/>
            </a:lvl1pPr>
          </a:lstStyle>
          <a:p>
            <a:pPr>
              <a:defRPr/>
            </a:pPr>
            <a:fld id="{F418152B-19C0-41DB-96D6-72658FF670DD}" type="datetimeFigureOut">
              <a:rPr lang="en-US"/>
              <a:pPr>
                <a:defRPr/>
              </a:pPr>
              <a:t>4/2/2018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3D7E75-82E5-4227-A723-7DC309C4A2C1}" type="slidenum">
              <a:rPr lang="en-US"/>
              <a:pPr>
                <a:defRPr/>
              </a:pPr>
              <a:t>‹#›</a:t>
            </a:fld>
            <a:endParaRPr lang="en-US"/>
          </a:p>
        </p:txBody>
      </p:sp>
      <p:pic>
        <p:nvPicPr>
          <p:cNvPr id="8" name="Picture Placeholder 1"/>
          <p:cNvPicPr>
            <a:picLocks noChangeAspect="1"/>
          </p:cNvPicPr>
          <p:nvPr userDrawn="1"/>
        </p:nvPicPr>
        <p:blipFill>
          <a:blip r:embed="rId2">
            <a:extLst>
              <a:ext uri="{28A0092B-C50C-407E-A947-70E740481C1C}">
                <a14:useLocalDpi xmlns:a14="http://schemas.microsoft.com/office/drawing/2010/main" val="0"/>
              </a:ext>
            </a:extLst>
          </a:blip>
          <a:srcRect l="-5875" t="-1201" r="-455" b="-697"/>
          <a:stretch>
            <a:fillRect/>
          </a:stretch>
        </p:blipFill>
        <p:spPr bwMode="auto">
          <a:xfrm>
            <a:off x="3159125" y="762000"/>
            <a:ext cx="28257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829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778C9E1-E06B-475E-B4ED-72161A64C19E}" type="datetimeFigureOut">
              <a:rPr lang="en-US"/>
              <a:pPr>
                <a:defRPr/>
              </a:pPr>
              <a:t>4/2/2018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502C29-6255-4BF1-8853-6D87703BED30}" type="slidenum">
              <a:rPr lang="en-US"/>
              <a:pPr>
                <a:defRPr/>
              </a:pPr>
              <a:t>‹#›</a:t>
            </a:fld>
            <a:endParaRPr lang="en-US"/>
          </a:p>
        </p:txBody>
      </p:sp>
      <p:pic>
        <p:nvPicPr>
          <p:cNvPr id="3"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700" y="-8021"/>
            <a:ext cx="91694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96000"/>
            <a:ext cx="9717088"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Lst>
  <p:txStyles>
    <p:titleStyle>
      <a:lvl1pPr algn="ctr" rtl="0" eaLnBrk="1" fontAlgn="base" hangingPunct="1">
        <a:spcBef>
          <a:spcPct val="0"/>
        </a:spcBef>
        <a:spcAft>
          <a:spcPct val="0"/>
        </a:spcAft>
        <a:defRPr sz="4000" b="1" i="0" u="none" kern="1200">
          <a:solidFill>
            <a:schemeClr val="tx2">
              <a:lumMod val="75000"/>
            </a:schemeClr>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b="0" i="0" u="none" kern="1200">
          <a:solidFill>
            <a:schemeClr val="tx2">
              <a:lumMod val="75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2">
              <a:lumMod val="75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E_ui1maDVgs"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2062163"/>
            <a:ext cx="4343400" cy="1628775"/>
          </a:xfrm>
        </p:spPr>
        <p:txBody>
          <a:bodyPr rtlCol="0">
            <a:normAutofit fontScale="90000"/>
          </a:bodyPr>
          <a:lstStyle/>
          <a:p>
            <a:pPr algn="r" eaLnBrk="1" fontAlgn="auto" hangingPunct="1">
              <a:spcAft>
                <a:spcPts val="0"/>
              </a:spcAft>
              <a:defRPr/>
            </a:pPr>
            <a:r>
              <a:rPr lang="en-US" dirty="0">
                <a:solidFill>
                  <a:schemeClr val="tx2">
                    <a:lumMod val="50000"/>
                  </a:schemeClr>
                </a:solidFill>
              </a:rPr>
              <a:t>Hazardous,</a:t>
            </a:r>
            <a:br>
              <a:rPr lang="en-US" dirty="0">
                <a:solidFill>
                  <a:schemeClr val="tx2">
                    <a:lumMod val="50000"/>
                  </a:schemeClr>
                </a:solidFill>
              </a:rPr>
            </a:br>
            <a:r>
              <a:rPr lang="en-US" dirty="0">
                <a:solidFill>
                  <a:schemeClr val="tx2">
                    <a:lumMod val="50000"/>
                  </a:schemeClr>
                </a:solidFill>
              </a:rPr>
              <a:t>Universal &amp; Electronic Wastes</a:t>
            </a:r>
            <a:endParaRPr lang="en-US"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2051" name="Subtitle 2"/>
          <p:cNvSpPr>
            <a:spLocks noGrp="1"/>
          </p:cNvSpPr>
          <p:nvPr>
            <p:ph type="subTitle" idx="1"/>
          </p:nvPr>
        </p:nvSpPr>
        <p:spPr>
          <a:xfrm>
            <a:off x="3810000" y="3886200"/>
            <a:ext cx="4343400" cy="592138"/>
          </a:xfrm>
        </p:spPr>
        <p:txBody>
          <a:bodyPr/>
          <a:lstStyle/>
          <a:p>
            <a:pPr algn="r" eaLnBrk="1" hangingPunct="1"/>
            <a:r>
              <a:rPr lang="en-US" altLang="en-US" sz="2800" dirty="0">
                <a:solidFill>
                  <a:srgbClr val="7F7F7F"/>
                </a:solidFill>
              </a:rPr>
              <a:t>Education Curriculum</a:t>
            </a:r>
          </a:p>
          <a:p>
            <a:pPr algn="r" eaLnBrk="1" hangingPunct="1"/>
            <a:r>
              <a:rPr lang="en-US" altLang="en-US" sz="2800" dirty="0">
                <a:solidFill>
                  <a:srgbClr val="7F7F7F"/>
                </a:solidFill>
              </a:rPr>
              <a:t>High School Program</a:t>
            </a:r>
          </a:p>
        </p:txBody>
      </p:sp>
      <p:sp>
        <p:nvSpPr>
          <p:cNvPr id="4" name="Rectangle 3"/>
          <p:cNvSpPr/>
          <p:nvPr/>
        </p:nvSpPr>
        <p:spPr>
          <a:xfrm>
            <a:off x="0" y="5943600"/>
            <a:ext cx="9144000" cy="90328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6" name="TextBox 14"/>
          <p:cNvSpPr txBox="1">
            <a:spLocks noChangeArrowheads="1"/>
          </p:cNvSpPr>
          <p:nvPr/>
        </p:nvSpPr>
        <p:spPr bwMode="auto">
          <a:xfrm>
            <a:off x="11113" y="6059488"/>
            <a:ext cx="91408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solidFill>
                  <a:schemeClr val="bg1"/>
                </a:solidFill>
                <a:latin typeface="Arial" charset="0"/>
              </a:rPr>
              <a:t>MAINE DEPARTMENT OF ENVIRONMENTAL PROTECTION</a:t>
            </a:r>
          </a:p>
          <a:p>
            <a:pPr algn="ctr" eaLnBrk="1" hangingPunct="1"/>
            <a:endParaRPr lang="en-US" altLang="en-US" sz="800" i="1" dirty="0">
              <a:solidFill>
                <a:schemeClr val="bg1"/>
              </a:solidFill>
              <a:latin typeface="Arial" charset="0"/>
            </a:endParaRPr>
          </a:p>
          <a:p>
            <a:pPr algn="ctr" eaLnBrk="1" hangingPunct="1"/>
            <a:r>
              <a:rPr lang="en-US" altLang="en-US" sz="1600" i="1" dirty="0">
                <a:solidFill>
                  <a:schemeClr val="bg1"/>
                </a:solidFill>
                <a:latin typeface="Arial" charset="0"/>
              </a:rPr>
              <a:t>Protecting Maine’s Air, Land and Water</a:t>
            </a:r>
          </a:p>
        </p:txBody>
      </p:sp>
      <p:cxnSp>
        <p:nvCxnSpPr>
          <p:cNvPr id="17" name="Straight Connector 16"/>
          <p:cNvCxnSpPr/>
          <p:nvPr/>
        </p:nvCxnSpPr>
        <p:spPr>
          <a:xfrm>
            <a:off x="1181100" y="6427788"/>
            <a:ext cx="6781800" cy="0"/>
          </a:xfrm>
          <a:prstGeom prst="line">
            <a:avLst/>
          </a:prstGeom>
          <a:ln>
            <a:solidFill>
              <a:schemeClr val="tx1">
                <a:lumMod val="50000"/>
                <a:lumOff val="50000"/>
              </a:schemeClr>
            </a:solidFill>
          </a:ln>
        </p:spPr>
        <p:style>
          <a:lnRef idx="2">
            <a:schemeClr val="accent3"/>
          </a:lnRef>
          <a:fillRef idx="0">
            <a:schemeClr val="accent3"/>
          </a:fillRef>
          <a:effectRef idx="1">
            <a:schemeClr val="accent3"/>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3B0A-BAA8-4273-A803-1C3D830BAEF0}"/>
              </a:ext>
            </a:extLst>
          </p:cNvPr>
          <p:cNvSpPr>
            <a:spLocks noGrp="1"/>
          </p:cNvSpPr>
          <p:nvPr>
            <p:ph type="title"/>
          </p:nvPr>
        </p:nvSpPr>
        <p:spPr/>
        <p:txBody>
          <a:bodyPr>
            <a:normAutofit fontScale="90000"/>
          </a:bodyPr>
          <a:lstStyle/>
          <a:p>
            <a:r>
              <a:rPr lang="en-US" dirty="0"/>
              <a:t>Classification of Hazardous Waste</a:t>
            </a:r>
          </a:p>
        </p:txBody>
      </p:sp>
      <p:sp>
        <p:nvSpPr>
          <p:cNvPr id="3" name="Content Placeholder 2">
            <a:extLst>
              <a:ext uri="{FF2B5EF4-FFF2-40B4-BE49-F238E27FC236}">
                <a16:creationId xmlns:a16="http://schemas.microsoft.com/office/drawing/2014/main" id="{B229EAA6-1C04-45E5-85C4-5C6317D895C6}"/>
              </a:ext>
            </a:extLst>
          </p:cNvPr>
          <p:cNvSpPr>
            <a:spLocks noGrp="1"/>
          </p:cNvSpPr>
          <p:nvPr>
            <p:ph idx="1"/>
          </p:nvPr>
        </p:nvSpPr>
        <p:spPr/>
        <p:txBody>
          <a:bodyPr/>
          <a:lstStyle/>
          <a:p>
            <a:r>
              <a:rPr lang="en-US" dirty="0">
                <a:solidFill>
                  <a:srgbClr val="00B050"/>
                </a:solidFill>
              </a:rPr>
              <a:t>Testing/Characteristics</a:t>
            </a:r>
          </a:p>
          <a:p>
            <a:pPr lvl="1"/>
            <a:r>
              <a:rPr lang="en-US" dirty="0"/>
              <a:t>Corrosivity </a:t>
            </a:r>
          </a:p>
          <a:p>
            <a:pPr lvl="1"/>
            <a:r>
              <a:rPr lang="en-US" dirty="0"/>
              <a:t>Ignitability</a:t>
            </a:r>
          </a:p>
          <a:p>
            <a:pPr lvl="1"/>
            <a:r>
              <a:rPr lang="en-US" dirty="0"/>
              <a:t>Reactivity </a:t>
            </a:r>
          </a:p>
          <a:p>
            <a:pPr lvl="1"/>
            <a:r>
              <a:rPr lang="en-US" dirty="0"/>
              <a:t>Toxicity </a:t>
            </a:r>
          </a:p>
          <a:p>
            <a:r>
              <a:rPr lang="en-US" dirty="0">
                <a:solidFill>
                  <a:srgbClr val="00B050"/>
                </a:solidFill>
              </a:rPr>
              <a:t>EPA Lists</a:t>
            </a:r>
          </a:p>
          <a:p>
            <a:pPr lvl="1"/>
            <a:r>
              <a:rPr lang="en-US" dirty="0"/>
              <a:t>Most lists are “inclusive” lists</a:t>
            </a:r>
          </a:p>
          <a:p>
            <a:r>
              <a:rPr lang="en-US" dirty="0">
                <a:solidFill>
                  <a:srgbClr val="00B050"/>
                </a:solidFill>
              </a:rPr>
              <a:t>‘Self” listed by generator….</a:t>
            </a:r>
          </a:p>
          <a:p>
            <a:endParaRPr lang="en-US" dirty="0"/>
          </a:p>
        </p:txBody>
      </p:sp>
    </p:spTree>
    <p:extLst>
      <p:ext uri="{BB962C8B-B14F-4D97-AF65-F5344CB8AC3E}">
        <p14:creationId xmlns:p14="http://schemas.microsoft.com/office/powerpoint/2010/main" val="79611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F6D8-45BA-4744-A3AB-470EA2A87315}"/>
              </a:ext>
            </a:extLst>
          </p:cNvPr>
          <p:cNvSpPr>
            <a:spLocks noGrp="1"/>
          </p:cNvSpPr>
          <p:nvPr>
            <p:ph type="title"/>
          </p:nvPr>
        </p:nvSpPr>
        <p:spPr/>
        <p:txBody>
          <a:bodyPr/>
          <a:lstStyle/>
          <a:p>
            <a:r>
              <a:rPr lang="en-US" dirty="0"/>
              <a:t>Congressional Actions</a:t>
            </a:r>
          </a:p>
        </p:txBody>
      </p:sp>
      <p:sp>
        <p:nvSpPr>
          <p:cNvPr id="3" name="Content Placeholder 2">
            <a:extLst>
              <a:ext uri="{FF2B5EF4-FFF2-40B4-BE49-F238E27FC236}">
                <a16:creationId xmlns:a16="http://schemas.microsoft.com/office/drawing/2014/main" id="{EDCADE64-929A-4AC2-9952-030D574D99DF}"/>
              </a:ext>
            </a:extLst>
          </p:cNvPr>
          <p:cNvSpPr>
            <a:spLocks noGrp="1"/>
          </p:cNvSpPr>
          <p:nvPr>
            <p:ph idx="1"/>
          </p:nvPr>
        </p:nvSpPr>
        <p:spPr/>
        <p:txBody>
          <a:bodyPr/>
          <a:lstStyle/>
          <a:p>
            <a:pPr>
              <a:lnSpc>
                <a:spcPct val="80000"/>
              </a:lnSpc>
              <a:defRPr/>
            </a:pPr>
            <a:r>
              <a:rPr lang="en-US" sz="2400" b="1" dirty="0">
                <a:solidFill>
                  <a:schemeClr val="tx2"/>
                </a:solidFill>
              </a:rPr>
              <a:t>1976</a:t>
            </a:r>
          </a:p>
          <a:p>
            <a:pPr lvl="1">
              <a:lnSpc>
                <a:spcPct val="80000"/>
              </a:lnSpc>
              <a:defRPr/>
            </a:pPr>
            <a:r>
              <a:rPr lang="en-US" sz="2000" dirty="0"/>
              <a:t>Resource Conservation and Recovery Act (RCRA) 42 U.S.C. </a:t>
            </a:r>
            <a:r>
              <a:rPr lang="en-US" sz="2000" dirty="0">
                <a:cs typeface="Times New Roman" pitchFamily="18" charset="0"/>
              </a:rPr>
              <a:t>§§6001</a:t>
            </a:r>
          </a:p>
          <a:p>
            <a:pPr>
              <a:lnSpc>
                <a:spcPct val="80000"/>
              </a:lnSpc>
              <a:defRPr/>
            </a:pPr>
            <a:r>
              <a:rPr lang="en-US" sz="2400" b="1" dirty="0">
                <a:solidFill>
                  <a:schemeClr val="tx2"/>
                </a:solidFill>
              </a:rPr>
              <a:t>1984</a:t>
            </a:r>
          </a:p>
          <a:p>
            <a:pPr lvl="1">
              <a:lnSpc>
                <a:spcPct val="80000"/>
              </a:lnSpc>
              <a:defRPr/>
            </a:pPr>
            <a:r>
              <a:rPr lang="en-US" sz="2000" dirty="0"/>
              <a:t>Hazardous and Solid Waste Amendments (HSWA)</a:t>
            </a:r>
          </a:p>
          <a:p>
            <a:pPr algn="ctr">
              <a:lnSpc>
                <a:spcPct val="80000"/>
              </a:lnSpc>
              <a:buNone/>
              <a:defRPr/>
            </a:pPr>
            <a:r>
              <a:rPr lang="en-US" sz="2400" b="1" dirty="0">
                <a:solidFill>
                  <a:srgbClr val="33CC33"/>
                </a:solidFill>
              </a:rPr>
              <a:t>Both were meant to regulate the generation and disposal of hazardous waste.</a:t>
            </a:r>
          </a:p>
          <a:p>
            <a:pPr>
              <a:lnSpc>
                <a:spcPct val="80000"/>
              </a:lnSpc>
              <a:defRPr/>
            </a:pPr>
            <a:r>
              <a:rPr lang="en-US" sz="2400" b="1" dirty="0">
                <a:solidFill>
                  <a:schemeClr val="tx2"/>
                </a:solidFill>
              </a:rPr>
              <a:t>1980</a:t>
            </a:r>
          </a:p>
          <a:p>
            <a:pPr lvl="1">
              <a:lnSpc>
                <a:spcPct val="80000"/>
              </a:lnSpc>
              <a:defRPr/>
            </a:pPr>
            <a:r>
              <a:rPr lang="en-US" sz="2000" dirty="0"/>
              <a:t>Comprehensive Environmental, Response, Compensation, and Liability Act (CERCLA) 42 U.S.C. </a:t>
            </a:r>
            <a:r>
              <a:rPr lang="en-US" sz="2000" dirty="0">
                <a:cs typeface="Times New Roman" pitchFamily="18" charset="0"/>
              </a:rPr>
              <a:t>§§9601</a:t>
            </a:r>
            <a:endParaRPr lang="en-US" sz="2000" dirty="0"/>
          </a:p>
          <a:p>
            <a:pPr>
              <a:lnSpc>
                <a:spcPct val="80000"/>
              </a:lnSpc>
              <a:defRPr/>
            </a:pPr>
            <a:r>
              <a:rPr lang="en-US" sz="2400" b="1" dirty="0">
                <a:solidFill>
                  <a:schemeClr val="tx2"/>
                </a:solidFill>
              </a:rPr>
              <a:t>1986</a:t>
            </a:r>
          </a:p>
          <a:p>
            <a:pPr lvl="1">
              <a:lnSpc>
                <a:spcPct val="80000"/>
              </a:lnSpc>
              <a:defRPr/>
            </a:pPr>
            <a:r>
              <a:rPr lang="en-US" sz="2000" dirty="0"/>
              <a:t>Superfund Amendments and Reauthorization Act (SARA)</a:t>
            </a:r>
          </a:p>
          <a:p>
            <a:pPr lvl="1" algn="ctr">
              <a:lnSpc>
                <a:spcPct val="80000"/>
              </a:lnSpc>
              <a:buNone/>
              <a:defRPr/>
            </a:pPr>
            <a:r>
              <a:rPr lang="en-US" sz="2400" b="1" dirty="0">
                <a:solidFill>
                  <a:srgbClr val="33CC33"/>
                </a:solidFill>
              </a:rPr>
              <a:t>Both were meant to address abandoned or closed waste disposal sites or spills</a:t>
            </a:r>
          </a:p>
          <a:p>
            <a:endParaRPr lang="en-US" dirty="0"/>
          </a:p>
        </p:txBody>
      </p:sp>
    </p:spTree>
    <p:extLst>
      <p:ext uri="{BB962C8B-B14F-4D97-AF65-F5344CB8AC3E}">
        <p14:creationId xmlns:p14="http://schemas.microsoft.com/office/powerpoint/2010/main" val="1839938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0B5F6-A1FB-4EC2-9751-FC32444A67D7}"/>
              </a:ext>
            </a:extLst>
          </p:cNvPr>
          <p:cNvSpPr>
            <a:spLocks noGrp="1"/>
          </p:cNvSpPr>
          <p:nvPr>
            <p:ph type="title"/>
          </p:nvPr>
        </p:nvSpPr>
        <p:spPr/>
        <p:txBody>
          <a:bodyPr/>
          <a:lstStyle/>
          <a:p>
            <a:r>
              <a:rPr lang="en-US" dirty="0"/>
              <a:t>Cradle-to-Grave Concept</a:t>
            </a:r>
          </a:p>
        </p:txBody>
      </p:sp>
      <p:sp>
        <p:nvSpPr>
          <p:cNvPr id="3" name="Content Placeholder 2">
            <a:extLst>
              <a:ext uri="{FF2B5EF4-FFF2-40B4-BE49-F238E27FC236}">
                <a16:creationId xmlns:a16="http://schemas.microsoft.com/office/drawing/2014/main" id="{91E186D2-2610-4975-AD7F-426B9E73663D}"/>
              </a:ext>
            </a:extLst>
          </p:cNvPr>
          <p:cNvSpPr>
            <a:spLocks noGrp="1"/>
          </p:cNvSpPr>
          <p:nvPr>
            <p:ph idx="1"/>
          </p:nvPr>
        </p:nvSpPr>
        <p:spPr>
          <a:xfrm>
            <a:off x="15240" y="1483121"/>
            <a:ext cx="5410200" cy="4525963"/>
          </a:xfrm>
        </p:spPr>
        <p:txBody>
          <a:bodyPr/>
          <a:lstStyle/>
          <a:p>
            <a:pPr>
              <a:defRPr/>
            </a:pPr>
            <a:r>
              <a:rPr lang="en-US" sz="2400" dirty="0"/>
              <a:t>Developed to track hazardous waste from its generation point to its ultimate disposal point.</a:t>
            </a:r>
          </a:p>
          <a:p>
            <a:pPr>
              <a:defRPr/>
            </a:pPr>
            <a:r>
              <a:rPr lang="en-US" sz="2400" dirty="0"/>
              <a:t>Manifest</a:t>
            </a:r>
          </a:p>
          <a:p>
            <a:pPr lvl="1">
              <a:defRPr/>
            </a:pPr>
            <a:r>
              <a:rPr lang="en-US" sz="2400" dirty="0"/>
              <a:t>Generators must attach manifest to shipments.</a:t>
            </a:r>
          </a:p>
          <a:p>
            <a:pPr lvl="1">
              <a:defRPr/>
            </a:pPr>
            <a:r>
              <a:rPr lang="en-US" sz="2400" dirty="0"/>
              <a:t>Designed to ensure that wastes are directed to, and actually reach, a permitted disposal site.</a:t>
            </a:r>
          </a:p>
          <a:p>
            <a:endParaRPr lang="en-US" dirty="0"/>
          </a:p>
        </p:txBody>
      </p:sp>
      <p:pic>
        <p:nvPicPr>
          <p:cNvPr id="4" name="Picture 3">
            <a:extLst>
              <a:ext uri="{FF2B5EF4-FFF2-40B4-BE49-F238E27FC236}">
                <a16:creationId xmlns:a16="http://schemas.microsoft.com/office/drawing/2014/main" id="{ED0C4317-0907-456C-9C84-4A8519463C97}"/>
              </a:ext>
            </a:extLst>
          </p:cNvPr>
          <p:cNvPicPr>
            <a:picLocks noChangeAspect="1"/>
          </p:cNvPicPr>
          <p:nvPr/>
        </p:nvPicPr>
        <p:blipFill rotWithShape="1">
          <a:blip r:embed="rId3"/>
          <a:srcRect l="5768" r="11819"/>
          <a:stretch/>
        </p:blipFill>
        <p:spPr>
          <a:xfrm>
            <a:off x="5410199" y="1498362"/>
            <a:ext cx="3581401" cy="4345714"/>
          </a:xfrm>
          <a:prstGeom prst="rect">
            <a:avLst/>
          </a:prstGeom>
        </p:spPr>
      </p:pic>
    </p:spTree>
    <p:extLst>
      <p:ext uri="{BB962C8B-B14F-4D97-AF65-F5344CB8AC3E}">
        <p14:creationId xmlns:p14="http://schemas.microsoft.com/office/powerpoint/2010/main" val="4190163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A1C3-4181-4D84-B2C9-FCD5DDCCB825}"/>
              </a:ext>
            </a:extLst>
          </p:cNvPr>
          <p:cNvSpPr>
            <a:spLocks noGrp="1"/>
          </p:cNvSpPr>
          <p:nvPr>
            <p:ph type="title"/>
          </p:nvPr>
        </p:nvSpPr>
        <p:spPr/>
        <p:txBody>
          <a:bodyPr/>
          <a:lstStyle/>
          <a:p>
            <a:r>
              <a:rPr lang="en-US" dirty="0"/>
              <a:t>Interstate Shipments</a:t>
            </a:r>
          </a:p>
        </p:txBody>
      </p:sp>
      <p:sp>
        <p:nvSpPr>
          <p:cNvPr id="3" name="Content Placeholder 2">
            <a:extLst>
              <a:ext uri="{FF2B5EF4-FFF2-40B4-BE49-F238E27FC236}">
                <a16:creationId xmlns:a16="http://schemas.microsoft.com/office/drawing/2014/main" id="{B06AB4FB-4E5B-40E6-A7D3-7250EFBA9631}"/>
              </a:ext>
            </a:extLst>
          </p:cNvPr>
          <p:cNvSpPr>
            <a:spLocks noGrp="1"/>
          </p:cNvSpPr>
          <p:nvPr>
            <p:ph idx="1"/>
          </p:nvPr>
        </p:nvSpPr>
        <p:spPr>
          <a:xfrm>
            <a:off x="457200" y="1429670"/>
            <a:ext cx="8229600" cy="4525963"/>
          </a:xfrm>
        </p:spPr>
        <p:txBody>
          <a:bodyPr/>
          <a:lstStyle/>
          <a:p>
            <a:pPr>
              <a:lnSpc>
                <a:spcPct val="90000"/>
              </a:lnSpc>
              <a:defRPr/>
            </a:pPr>
            <a:r>
              <a:rPr lang="en-US" dirty="0"/>
              <a:t>CERCLA threatens to withhold Superfund remedial actions in states that do not provide disposal capacity for the wastes generated within their borders.</a:t>
            </a:r>
          </a:p>
          <a:p>
            <a:pPr lvl="1">
              <a:lnSpc>
                <a:spcPct val="90000"/>
              </a:lnSpc>
              <a:defRPr/>
            </a:pPr>
            <a:r>
              <a:rPr lang="en-US" dirty="0"/>
              <a:t>Capacity assurance plan (EPA approved) to show</a:t>
            </a:r>
          </a:p>
          <a:p>
            <a:pPr lvl="2">
              <a:lnSpc>
                <a:spcPct val="90000"/>
              </a:lnSpc>
              <a:defRPr/>
            </a:pPr>
            <a:r>
              <a:rPr lang="en-US" dirty="0"/>
              <a:t>Adequate capacity for destruction, treatment or secure disposal of all wastes reasonably expected to be generated within the state</a:t>
            </a:r>
          </a:p>
          <a:p>
            <a:pPr lvl="2">
              <a:lnSpc>
                <a:spcPct val="90000"/>
              </a:lnSpc>
              <a:defRPr/>
            </a:pPr>
            <a:r>
              <a:rPr lang="en-US" dirty="0"/>
              <a:t>20 year period</a:t>
            </a:r>
          </a:p>
          <a:p>
            <a:pPr lvl="2">
              <a:lnSpc>
                <a:spcPct val="90000"/>
              </a:lnSpc>
              <a:defRPr/>
            </a:pPr>
            <a:r>
              <a:rPr lang="en-US" dirty="0"/>
              <a:t>Interstate shipment must be worked out in advance and be shown in a formal agreement</a:t>
            </a:r>
          </a:p>
          <a:p>
            <a:endParaRPr lang="en-US" dirty="0"/>
          </a:p>
        </p:txBody>
      </p:sp>
    </p:spTree>
    <p:extLst>
      <p:ext uri="{BB962C8B-B14F-4D97-AF65-F5344CB8AC3E}">
        <p14:creationId xmlns:p14="http://schemas.microsoft.com/office/powerpoint/2010/main" val="4138417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4530-0808-4E78-BC69-0C39670C3D39}"/>
              </a:ext>
            </a:extLst>
          </p:cNvPr>
          <p:cNvSpPr>
            <a:spLocks noGrp="1"/>
          </p:cNvSpPr>
          <p:nvPr>
            <p:ph type="title"/>
          </p:nvPr>
        </p:nvSpPr>
        <p:spPr/>
        <p:txBody>
          <a:bodyPr/>
          <a:lstStyle/>
          <a:p>
            <a:r>
              <a:rPr lang="en-US" dirty="0"/>
              <a:t>Electronic Wastes</a:t>
            </a:r>
          </a:p>
        </p:txBody>
      </p:sp>
      <p:sp>
        <p:nvSpPr>
          <p:cNvPr id="3" name="Content Placeholder 2">
            <a:extLst>
              <a:ext uri="{FF2B5EF4-FFF2-40B4-BE49-F238E27FC236}">
                <a16:creationId xmlns:a16="http://schemas.microsoft.com/office/drawing/2014/main" id="{9909186B-FDC6-4E6C-8AE6-6CD53E0A2E1B}"/>
              </a:ext>
            </a:extLst>
          </p:cNvPr>
          <p:cNvSpPr>
            <a:spLocks noGrp="1"/>
          </p:cNvSpPr>
          <p:nvPr>
            <p:ph idx="1"/>
          </p:nvPr>
        </p:nvSpPr>
        <p:spPr>
          <a:xfrm>
            <a:off x="457200" y="1371600"/>
            <a:ext cx="8229600" cy="4525963"/>
          </a:xfrm>
        </p:spPr>
        <p:txBody>
          <a:bodyPr/>
          <a:lstStyle/>
          <a:p>
            <a:r>
              <a:rPr lang="en-US" sz="2400" dirty="0"/>
              <a:t>In Maine electronic devices are described as Computer CPUs, desktop printers, video game consoles, cathode ray tubes, flat panel displays or similar video devices with a screen greater than 4 inches and contains one or more circuit boards.</a:t>
            </a:r>
          </a:p>
          <a:p>
            <a:r>
              <a:rPr lang="en-US" sz="2400" dirty="0"/>
              <a:t>Used electronics which are destined for reuse, resale, salvage, recycling, or disposal are also considered e-waste. </a:t>
            </a:r>
          </a:p>
          <a:p>
            <a:r>
              <a:rPr lang="en-US" sz="2400" dirty="0"/>
              <a:t>Maine requires that e-wastes be recovered or recycled, not disposed.</a:t>
            </a:r>
          </a:p>
        </p:txBody>
      </p:sp>
      <p:pic>
        <p:nvPicPr>
          <p:cNvPr id="4" name="Picture 3">
            <a:extLst>
              <a:ext uri="{FF2B5EF4-FFF2-40B4-BE49-F238E27FC236}">
                <a16:creationId xmlns:a16="http://schemas.microsoft.com/office/drawing/2014/main" id="{5D30CA74-D5F6-4202-A419-A526BC43F13B}"/>
              </a:ext>
            </a:extLst>
          </p:cNvPr>
          <p:cNvPicPr>
            <a:picLocks noChangeAspect="1"/>
          </p:cNvPicPr>
          <p:nvPr/>
        </p:nvPicPr>
        <p:blipFill>
          <a:blip r:embed="rId3"/>
          <a:stretch>
            <a:fillRect/>
          </a:stretch>
        </p:blipFill>
        <p:spPr>
          <a:xfrm>
            <a:off x="3720368" y="4628214"/>
            <a:ext cx="2090417" cy="1391586"/>
          </a:xfrm>
          <a:prstGeom prst="rect">
            <a:avLst/>
          </a:prstGeom>
        </p:spPr>
      </p:pic>
      <p:pic>
        <p:nvPicPr>
          <p:cNvPr id="5" name="Picture 4">
            <a:extLst>
              <a:ext uri="{FF2B5EF4-FFF2-40B4-BE49-F238E27FC236}">
                <a16:creationId xmlns:a16="http://schemas.microsoft.com/office/drawing/2014/main" id="{B29964FC-B65B-41D6-97BC-ADA61ECD0672}"/>
              </a:ext>
            </a:extLst>
          </p:cNvPr>
          <p:cNvPicPr>
            <a:picLocks noChangeAspect="1"/>
          </p:cNvPicPr>
          <p:nvPr/>
        </p:nvPicPr>
        <p:blipFill>
          <a:blip r:embed="rId4"/>
          <a:stretch>
            <a:fillRect/>
          </a:stretch>
        </p:blipFill>
        <p:spPr>
          <a:xfrm>
            <a:off x="1070239" y="4628214"/>
            <a:ext cx="2468385" cy="1387531"/>
          </a:xfrm>
          <a:prstGeom prst="rect">
            <a:avLst/>
          </a:prstGeom>
        </p:spPr>
      </p:pic>
      <p:pic>
        <p:nvPicPr>
          <p:cNvPr id="6" name="Picture 5">
            <a:extLst>
              <a:ext uri="{FF2B5EF4-FFF2-40B4-BE49-F238E27FC236}">
                <a16:creationId xmlns:a16="http://schemas.microsoft.com/office/drawing/2014/main" id="{CB72FAC5-E305-4974-BA99-512EA9E3A67C}"/>
              </a:ext>
            </a:extLst>
          </p:cNvPr>
          <p:cNvPicPr>
            <a:picLocks noChangeAspect="1"/>
          </p:cNvPicPr>
          <p:nvPr/>
        </p:nvPicPr>
        <p:blipFill>
          <a:blip r:embed="rId5"/>
          <a:stretch>
            <a:fillRect/>
          </a:stretch>
        </p:blipFill>
        <p:spPr>
          <a:xfrm>
            <a:off x="5992529" y="4618464"/>
            <a:ext cx="2084671" cy="1391586"/>
          </a:xfrm>
          <a:prstGeom prst="rect">
            <a:avLst/>
          </a:prstGeom>
        </p:spPr>
      </p:pic>
    </p:spTree>
    <p:extLst>
      <p:ext uri="{BB962C8B-B14F-4D97-AF65-F5344CB8AC3E}">
        <p14:creationId xmlns:p14="http://schemas.microsoft.com/office/powerpoint/2010/main" val="1081358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E126-5B33-41A1-90F0-300D3A6EB43C}"/>
              </a:ext>
            </a:extLst>
          </p:cNvPr>
          <p:cNvSpPr>
            <a:spLocks noGrp="1"/>
          </p:cNvSpPr>
          <p:nvPr>
            <p:ph type="title"/>
          </p:nvPr>
        </p:nvSpPr>
        <p:spPr/>
        <p:txBody>
          <a:bodyPr/>
          <a:lstStyle/>
          <a:p>
            <a:r>
              <a:rPr lang="en-US" dirty="0"/>
              <a:t>Electronic Wastes</a:t>
            </a:r>
          </a:p>
        </p:txBody>
      </p:sp>
      <p:sp>
        <p:nvSpPr>
          <p:cNvPr id="3" name="Content Placeholder 2">
            <a:extLst>
              <a:ext uri="{FF2B5EF4-FFF2-40B4-BE49-F238E27FC236}">
                <a16:creationId xmlns:a16="http://schemas.microsoft.com/office/drawing/2014/main" id="{6BD8982D-AD56-4D58-99C4-F4F744558247}"/>
              </a:ext>
            </a:extLst>
          </p:cNvPr>
          <p:cNvSpPr>
            <a:spLocks noGrp="1"/>
          </p:cNvSpPr>
          <p:nvPr>
            <p:ph idx="1"/>
          </p:nvPr>
        </p:nvSpPr>
        <p:spPr/>
        <p:txBody>
          <a:bodyPr/>
          <a:lstStyle/>
          <a:p>
            <a:r>
              <a:rPr lang="en-US" sz="2800" dirty="0"/>
              <a:t>Since the invention of the iPhone, cell phones have become the top source of e-waste products because they are not made to last more than two years. </a:t>
            </a:r>
          </a:p>
          <a:p>
            <a:r>
              <a:rPr lang="en-US" sz="2800" dirty="0"/>
              <a:t>Electrical waste contains hazardous but also valuable and scarce materials. </a:t>
            </a:r>
          </a:p>
          <a:p>
            <a:r>
              <a:rPr lang="en-US" sz="2800" dirty="0"/>
              <a:t>As of 2013, Apple has sold over 796 million </a:t>
            </a:r>
            <a:r>
              <a:rPr lang="en-US" sz="2800" dirty="0" err="1"/>
              <a:t>iDevices</a:t>
            </a:r>
            <a:r>
              <a:rPr lang="en-US" sz="2800" dirty="0"/>
              <a:t> (iPod, iPhone, iPad). </a:t>
            </a:r>
          </a:p>
          <a:p>
            <a:r>
              <a:rPr lang="en-US" sz="2800" dirty="0"/>
              <a:t>In the United States, an estimated 70% of heavy metals in landfills comes from discarded electronics.</a:t>
            </a:r>
          </a:p>
        </p:txBody>
      </p:sp>
    </p:spTree>
    <p:extLst>
      <p:ext uri="{BB962C8B-B14F-4D97-AF65-F5344CB8AC3E}">
        <p14:creationId xmlns:p14="http://schemas.microsoft.com/office/powerpoint/2010/main" val="1075634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1ED9-F097-47D1-BF90-5A1A5326C608}"/>
              </a:ext>
            </a:extLst>
          </p:cNvPr>
          <p:cNvSpPr>
            <a:spLocks noGrp="1"/>
          </p:cNvSpPr>
          <p:nvPr>
            <p:ph type="title"/>
          </p:nvPr>
        </p:nvSpPr>
        <p:spPr>
          <a:xfrm>
            <a:off x="457200" y="381000"/>
            <a:ext cx="8229600" cy="1143000"/>
          </a:xfrm>
        </p:spPr>
        <p:txBody>
          <a:bodyPr>
            <a:normAutofit fontScale="90000"/>
          </a:bodyPr>
          <a:lstStyle/>
          <a:p>
            <a:r>
              <a:rPr lang="en-US" dirty="0"/>
              <a:t>What Do You Do With </a:t>
            </a:r>
            <a:br>
              <a:rPr lang="en-US" dirty="0"/>
            </a:br>
            <a:r>
              <a:rPr lang="en-US" dirty="0"/>
              <a:t>Your Old e-waste?</a:t>
            </a:r>
          </a:p>
        </p:txBody>
      </p:sp>
      <p:sp>
        <p:nvSpPr>
          <p:cNvPr id="3" name="Content Placeholder 2">
            <a:extLst>
              <a:ext uri="{FF2B5EF4-FFF2-40B4-BE49-F238E27FC236}">
                <a16:creationId xmlns:a16="http://schemas.microsoft.com/office/drawing/2014/main" id="{B032711E-105E-40F3-8F27-8870F7F4DEE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8608D50-33A3-4153-8933-C372F88B6E9A}"/>
              </a:ext>
            </a:extLst>
          </p:cNvPr>
          <p:cNvPicPr>
            <a:picLocks noChangeAspect="1"/>
          </p:cNvPicPr>
          <p:nvPr/>
        </p:nvPicPr>
        <p:blipFill>
          <a:blip r:embed="rId3"/>
          <a:stretch>
            <a:fillRect/>
          </a:stretch>
        </p:blipFill>
        <p:spPr>
          <a:xfrm>
            <a:off x="3979006" y="1878372"/>
            <a:ext cx="1570662" cy="1209744"/>
          </a:xfrm>
          <a:prstGeom prst="rect">
            <a:avLst/>
          </a:prstGeom>
        </p:spPr>
      </p:pic>
      <p:pic>
        <p:nvPicPr>
          <p:cNvPr id="6" name="Picture 5">
            <a:extLst>
              <a:ext uri="{FF2B5EF4-FFF2-40B4-BE49-F238E27FC236}">
                <a16:creationId xmlns:a16="http://schemas.microsoft.com/office/drawing/2014/main" id="{4BF6B803-7351-4D72-B18D-E7C2B175D445}"/>
              </a:ext>
            </a:extLst>
          </p:cNvPr>
          <p:cNvPicPr>
            <a:picLocks noChangeAspect="1"/>
          </p:cNvPicPr>
          <p:nvPr/>
        </p:nvPicPr>
        <p:blipFill>
          <a:blip r:embed="rId4"/>
          <a:stretch>
            <a:fillRect/>
          </a:stretch>
        </p:blipFill>
        <p:spPr>
          <a:xfrm>
            <a:off x="3994534" y="3282029"/>
            <a:ext cx="1612227" cy="1074817"/>
          </a:xfrm>
          <a:prstGeom prst="rect">
            <a:avLst/>
          </a:prstGeom>
        </p:spPr>
      </p:pic>
      <p:pic>
        <p:nvPicPr>
          <p:cNvPr id="8" name="Picture 7">
            <a:extLst>
              <a:ext uri="{FF2B5EF4-FFF2-40B4-BE49-F238E27FC236}">
                <a16:creationId xmlns:a16="http://schemas.microsoft.com/office/drawing/2014/main" id="{B3961576-26E5-464F-9718-6AFEAE0337D8}"/>
              </a:ext>
            </a:extLst>
          </p:cNvPr>
          <p:cNvPicPr>
            <a:picLocks noChangeAspect="1"/>
          </p:cNvPicPr>
          <p:nvPr/>
        </p:nvPicPr>
        <p:blipFill>
          <a:blip r:embed="rId5"/>
          <a:stretch>
            <a:fillRect/>
          </a:stretch>
        </p:blipFill>
        <p:spPr>
          <a:xfrm>
            <a:off x="3979006" y="4615229"/>
            <a:ext cx="1570830" cy="1068395"/>
          </a:xfrm>
          <a:prstGeom prst="rect">
            <a:avLst/>
          </a:prstGeom>
        </p:spPr>
      </p:pic>
      <p:pic>
        <p:nvPicPr>
          <p:cNvPr id="9" name="Picture 8">
            <a:extLst>
              <a:ext uri="{FF2B5EF4-FFF2-40B4-BE49-F238E27FC236}">
                <a16:creationId xmlns:a16="http://schemas.microsoft.com/office/drawing/2014/main" id="{8B18454B-2B2D-46D4-A51D-FA83BA3C5B01}"/>
              </a:ext>
            </a:extLst>
          </p:cNvPr>
          <p:cNvPicPr>
            <a:picLocks noChangeAspect="1"/>
          </p:cNvPicPr>
          <p:nvPr/>
        </p:nvPicPr>
        <p:blipFill>
          <a:blip r:embed="rId6"/>
          <a:stretch>
            <a:fillRect/>
          </a:stretch>
        </p:blipFill>
        <p:spPr>
          <a:xfrm>
            <a:off x="434392" y="2819400"/>
            <a:ext cx="3080437" cy="2049891"/>
          </a:xfrm>
          <a:prstGeom prst="rect">
            <a:avLst/>
          </a:prstGeom>
        </p:spPr>
      </p:pic>
      <p:pic>
        <p:nvPicPr>
          <p:cNvPr id="10" name="Picture 9">
            <a:extLst>
              <a:ext uri="{FF2B5EF4-FFF2-40B4-BE49-F238E27FC236}">
                <a16:creationId xmlns:a16="http://schemas.microsoft.com/office/drawing/2014/main" id="{5BBC02BB-BDFC-4E91-AE86-357C4B7CD0C7}"/>
              </a:ext>
            </a:extLst>
          </p:cNvPr>
          <p:cNvPicPr>
            <a:picLocks noChangeAspect="1"/>
          </p:cNvPicPr>
          <p:nvPr/>
        </p:nvPicPr>
        <p:blipFill>
          <a:blip r:embed="rId7"/>
          <a:stretch>
            <a:fillRect/>
          </a:stretch>
        </p:blipFill>
        <p:spPr>
          <a:xfrm>
            <a:off x="5803980" y="2819400"/>
            <a:ext cx="2959736" cy="2049891"/>
          </a:xfrm>
          <a:prstGeom prst="rect">
            <a:avLst/>
          </a:prstGeom>
        </p:spPr>
      </p:pic>
    </p:spTree>
    <p:extLst>
      <p:ext uri="{BB962C8B-B14F-4D97-AF65-F5344CB8AC3E}">
        <p14:creationId xmlns:p14="http://schemas.microsoft.com/office/powerpoint/2010/main" val="1160153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EC09-4A62-44C8-AAE4-B23435F2E6D2}"/>
              </a:ext>
            </a:extLst>
          </p:cNvPr>
          <p:cNvSpPr>
            <a:spLocks noGrp="1"/>
          </p:cNvSpPr>
          <p:nvPr>
            <p:ph type="title"/>
          </p:nvPr>
        </p:nvSpPr>
        <p:spPr/>
        <p:txBody>
          <a:bodyPr/>
          <a:lstStyle/>
          <a:p>
            <a:r>
              <a:rPr lang="en-US" dirty="0"/>
              <a:t>Life Cycle Stages of Electronics</a:t>
            </a:r>
          </a:p>
        </p:txBody>
      </p:sp>
      <p:sp>
        <p:nvSpPr>
          <p:cNvPr id="3" name="Content Placeholder 2">
            <a:extLst>
              <a:ext uri="{FF2B5EF4-FFF2-40B4-BE49-F238E27FC236}">
                <a16:creationId xmlns:a16="http://schemas.microsoft.com/office/drawing/2014/main" id="{EF37844C-E81B-41E3-8D19-21E8DC8381C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B44CAC4-B41C-49B1-809F-84D6C5AF8155}"/>
              </a:ext>
            </a:extLst>
          </p:cNvPr>
          <p:cNvPicPr>
            <a:picLocks noChangeAspect="1"/>
          </p:cNvPicPr>
          <p:nvPr/>
        </p:nvPicPr>
        <p:blipFill>
          <a:blip r:embed="rId3"/>
          <a:stretch>
            <a:fillRect/>
          </a:stretch>
        </p:blipFill>
        <p:spPr>
          <a:xfrm>
            <a:off x="631679" y="1568824"/>
            <a:ext cx="8046156" cy="4525963"/>
          </a:xfrm>
          <a:prstGeom prst="rect">
            <a:avLst/>
          </a:prstGeom>
        </p:spPr>
      </p:pic>
      <p:pic>
        <p:nvPicPr>
          <p:cNvPr id="5" name="Picture 4">
            <a:extLst>
              <a:ext uri="{FF2B5EF4-FFF2-40B4-BE49-F238E27FC236}">
                <a16:creationId xmlns:a16="http://schemas.microsoft.com/office/drawing/2014/main" id="{147CD822-6903-46F9-8EB4-D0FE98C9737D}"/>
              </a:ext>
            </a:extLst>
          </p:cNvPr>
          <p:cNvPicPr>
            <a:picLocks noChangeAspect="1"/>
          </p:cNvPicPr>
          <p:nvPr/>
        </p:nvPicPr>
        <p:blipFill>
          <a:blip r:embed="rId4"/>
          <a:stretch>
            <a:fillRect/>
          </a:stretch>
        </p:blipFill>
        <p:spPr>
          <a:xfrm>
            <a:off x="6958735" y="4775947"/>
            <a:ext cx="1929438" cy="1334528"/>
          </a:xfrm>
          <a:prstGeom prst="rect">
            <a:avLst/>
          </a:prstGeom>
        </p:spPr>
      </p:pic>
      <p:sp>
        <p:nvSpPr>
          <p:cNvPr id="7" name="Arrow: Right 6">
            <a:extLst>
              <a:ext uri="{FF2B5EF4-FFF2-40B4-BE49-F238E27FC236}">
                <a16:creationId xmlns:a16="http://schemas.microsoft.com/office/drawing/2014/main" id="{94003B8B-7347-4AF6-BF76-0BE493F4AD3A}"/>
              </a:ext>
            </a:extLst>
          </p:cNvPr>
          <p:cNvSpPr/>
          <p:nvPr/>
        </p:nvSpPr>
        <p:spPr>
          <a:xfrm>
            <a:off x="6315635" y="5113338"/>
            <a:ext cx="634135"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EA4455E-80DE-4CD1-82D5-30FD3AC9D0D0}"/>
              </a:ext>
            </a:extLst>
          </p:cNvPr>
          <p:cNvSpPr txBox="1"/>
          <p:nvPr/>
        </p:nvSpPr>
        <p:spPr>
          <a:xfrm>
            <a:off x="7116774" y="4701275"/>
            <a:ext cx="1524000" cy="430887"/>
          </a:xfrm>
          <a:prstGeom prst="rect">
            <a:avLst/>
          </a:prstGeom>
          <a:noFill/>
        </p:spPr>
        <p:txBody>
          <a:bodyPr wrap="square" rtlCol="0">
            <a:spAutoFit/>
          </a:bodyPr>
          <a:lstStyle/>
          <a:p>
            <a:pPr algn="ctr"/>
            <a:r>
              <a:rPr lang="en-US" sz="1100" b="1" dirty="0">
                <a:solidFill>
                  <a:srgbClr val="FF0000"/>
                </a:solidFill>
              </a:rPr>
              <a:t>e-waste drop off facility</a:t>
            </a:r>
          </a:p>
        </p:txBody>
      </p:sp>
    </p:spTree>
    <p:extLst>
      <p:ext uri="{BB962C8B-B14F-4D97-AF65-F5344CB8AC3E}">
        <p14:creationId xmlns:p14="http://schemas.microsoft.com/office/powerpoint/2010/main" val="11169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1828800" y="3505200"/>
            <a:ext cx="5486400" cy="1954819"/>
          </a:xfrm>
        </p:spPr>
        <p:txBody>
          <a:bodyPr anchor="ctr">
            <a:noAutofit/>
          </a:bodyPr>
          <a:lstStyle/>
          <a:p>
            <a:pPr algn="ctr" eaLnBrk="1" hangingPunct="1">
              <a:defRPr/>
            </a:pPr>
            <a:br>
              <a:rPr lang="en-US" sz="2000" b="0" dirty="0">
                <a:solidFill>
                  <a:schemeClr val="accent1">
                    <a:lumMod val="50000"/>
                  </a:schemeClr>
                </a:solidFill>
                <a:latin typeface="Arial" pitchFamily="34" charset="0"/>
                <a:cs typeface="Arial" pitchFamily="34" charset="0"/>
              </a:rPr>
            </a:br>
            <a:r>
              <a:rPr lang="en-US" sz="2000" i="1" dirty="0">
                <a:solidFill>
                  <a:schemeClr val="accent1">
                    <a:lumMod val="50000"/>
                  </a:schemeClr>
                </a:solidFill>
                <a:latin typeface="Arial" pitchFamily="34" charset="0"/>
                <a:cs typeface="Arial" pitchFamily="34" charset="0"/>
              </a:rPr>
              <a:t>www.maine.gov/dep</a:t>
            </a:r>
            <a:endParaRPr lang="en-US" sz="2000" b="0" dirty="0">
              <a:solidFill>
                <a:schemeClr val="accent1">
                  <a:lumMod val="50000"/>
                </a:schemeClr>
              </a:solidFill>
              <a:latin typeface="Arial" pitchFamily="34" charset="0"/>
              <a:cs typeface="Arial" pitchFamily="34" charset="0"/>
            </a:endParaRPr>
          </a:p>
        </p:txBody>
      </p:sp>
      <p:sp>
        <p:nvSpPr>
          <p:cNvPr id="11" name="Rectangle 10"/>
          <p:cNvSpPr/>
          <p:nvPr/>
        </p:nvSpPr>
        <p:spPr>
          <a:xfrm>
            <a:off x="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i="1" dirty="0">
                <a:latin typeface="Arial" pitchFamily="34" charset="0"/>
                <a:cs typeface="Arial" pitchFamily="34" charset="0"/>
              </a:rPr>
              <a:t>                  			</a:t>
            </a:r>
            <a:endParaRPr lang="en-US" i="1" dirty="0">
              <a:solidFill>
                <a:schemeClr val="bg1"/>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5" y="6053380"/>
            <a:ext cx="947882" cy="873987"/>
          </a:xfrm>
          <a:prstGeom prst="rect">
            <a:avLst/>
          </a:prstGeom>
          <a:ln>
            <a:noFill/>
          </a:ln>
          <a:effectLst>
            <a:softEdge rad="112500"/>
          </a:effectLst>
        </p:spPr>
      </p:pic>
      <p:sp>
        <p:nvSpPr>
          <p:cNvPr id="8" name="Rectangle 7"/>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D8307-3AAE-409F-A68F-25DBFE31C6C4}"/>
              </a:ext>
            </a:extLst>
          </p:cNvPr>
          <p:cNvSpPr>
            <a:spLocks noGrp="1"/>
          </p:cNvSpPr>
          <p:nvPr>
            <p:ph type="title"/>
          </p:nvPr>
        </p:nvSpPr>
        <p:spPr/>
        <p:txBody>
          <a:bodyPr/>
          <a:lstStyle/>
          <a:p>
            <a:r>
              <a:rPr lang="en-US" dirty="0"/>
              <a:t>Hazardous Waste (run time 3:26)</a:t>
            </a:r>
          </a:p>
        </p:txBody>
      </p:sp>
      <p:pic>
        <p:nvPicPr>
          <p:cNvPr id="4" name="Online Media 3">
            <a:hlinkClick r:id="" action="ppaction://media"/>
            <a:extLst>
              <a:ext uri="{FF2B5EF4-FFF2-40B4-BE49-F238E27FC236}">
                <a16:creationId xmlns:a16="http://schemas.microsoft.com/office/drawing/2014/main" id="{320C29AC-CCE9-4861-AFC8-D357F79EC859}"/>
              </a:ext>
            </a:extLst>
          </p:cNvPr>
          <p:cNvPicPr>
            <a:picLocks noGrp="1" noRot="1" noChangeAspect="1"/>
          </p:cNvPicPr>
          <p:nvPr>
            <p:ph idx="1"/>
            <a:videoFile r:link="rId1"/>
          </p:nvPr>
        </p:nvPicPr>
        <p:blipFill>
          <a:blip r:embed="rId4"/>
          <a:stretch>
            <a:fillRect/>
          </a:stretch>
        </p:blipFill>
        <p:spPr>
          <a:xfrm>
            <a:off x="1539874" y="1600200"/>
            <a:ext cx="6064251" cy="4548188"/>
          </a:xfrm>
          <a:prstGeom prst="rect">
            <a:avLst/>
          </a:prstGeom>
        </p:spPr>
      </p:pic>
    </p:spTree>
    <p:extLst>
      <p:ext uri="{BB962C8B-B14F-4D97-AF65-F5344CB8AC3E}">
        <p14:creationId xmlns:p14="http://schemas.microsoft.com/office/powerpoint/2010/main" val="259609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4F24-0A91-4883-9451-DD0D8A8D665F}"/>
              </a:ext>
            </a:extLst>
          </p:cNvPr>
          <p:cNvSpPr>
            <a:spLocks noGrp="1"/>
          </p:cNvSpPr>
          <p:nvPr>
            <p:ph type="title"/>
          </p:nvPr>
        </p:nvSpPr>
        <p:spPr/>
        <p:txBody>
          <a:bodyPr>
            <a:normAutofit/>
          </a:bodyPr>
          <a:lstStyle/>
          <a:p>
            <a:r>
              <a:rPr lang="en-US" dirty="0"/>
              <a:t>Hazardous Waste</a:t>
            </a:r>
          </a:p>
        </p:txBody>
      </p:sp>
      <p:sp>
        <p:nvSpPr>
          <p:cNvPr id="3" name="Content Placeholder 2">
            <a:extLst>
              <a:ext uri="{FF2B5EF4-FFF2-40B4-BE49-F238E27FC236}">
                <a16:creationId xmlns:a16="http://schemas.microsoft.com/office/drawing/2014/main" id="{868E597D-159B-40C0-9518-9386B2B21C45}"/>
              </a:ext>
            </a:extLst>
          </p:cNvPr>
          <p:cNvSpPr>
            <a:spLocks noGrp="1"/>
          </p:cNvSpPr>
          <p:nvPr>
            <p:ph idx="1"/>
          </p:nvPr>
        </p:nvSpPr>
        <p:spPr/>
        <p:txBody>
          <a:bodyPr/>
          <a:lstStyle/>
          <a:p>
            <a:r>
              <a:rPr lang="en-US" dirty="0"/>
              <a:t>Any waste or combination of wastes that poses a substantial danger, now or in the future, to human, plant, or animal life and that therefore must be handled and disposed of with special precautions.</a:t>
            </a:r>
          </a:p>
          <a:p>
            <a:endParaRPr lang="en-US" dirty="0"/>
          </a:p>
        </p:txBody>
      </p:sp>
      <p:pic>
        <p:nvPicPr>
          <p:cNvPr id="4" name="Picture 3">
            <a:extLst>
              <a:ext uri="{FF2B5EF4-FFF2-40B4-BE49-F238E27FC236}">
                <a16:creationId xmlns:a16="http://schemas.microsoft.com/office/drawing/2014/main" id="{C2BC1345-8176-445B-AEE5-A34C73A7B7FD}"/>
              </a:ext>
            </a:extLst>
          </p:cNvPr>
          <p:cNvPicPr>
            <a:picLocks noChangeAspect="1"/>
          </p:cNvPicPr>
          <p:nvPr/>
        </p:nvPicPr>
        <p:blipFill>
          <a:blip r:embed="rId3"/>
          <a:stretch>
            <a:fillRect/>
          </a:stretch>
        </p:blipFill>
        <p:spPr>
          <a:xfrm>
            <a:off x="6400800" y="3878421"/>
            <a:ext cx="2048434" cy="2054530"/>
          </a:xfrm>
          <a:prstGeom prst="rect">
            <a:avLst/>
          </a:prstGeom>
        </p:spPr>
      </p:pic>
    </p:spTree>
    <p:extLst>
      <p:ext uri="{BB962C8B-B14F-4D97-AF65-F5344CB8AC3E}">
        <p14:creationId xmlns:p14="http://schemas.microsoft.com/office/powerpoint/2010/main" val="16961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3113A-B1AE-423B-9AD3-1C9721AFCA60}"/>
              </a:ext>
            </a:extLst>
          </p:cNvPr>
          <p:cNvSpPr>
            <a:spLocks noGrp="1"/>
          </p:cNvSpPr>
          <p:nvPr>
            <p:ph type="title"/>
          </p:nvPr>
        </p:nvSpPr>
        <p:spPr/>
        <p:txBody>
          <a:bodyPr/>
          <a:lstStyle/>
          <a:p>
            <a:r>
              <a:rPr lang="en-US" dirty="0"/>
              <a:t>Generation &amp;Travel of Wastes</a:t>
            </a:r>
          </a:p>
        </p:txBody>
      </p:sp>
      <p:sp>
        <p:nvSpPr>
          <p:cNvPr id="3" name="Content Placeholder 2">
            <a:extLst>
              <a:ext uri="{FF2B5EF4-FFF2-40B4-BE49-F238E27FC236}">
                <a16:creationId xmlns:a16="http://schemas.microsoft.com/office/drawing/2014/main" id="{ECE1511B-4D1D-4466-BE29-10F69A0B71A9}"/>
              </a:ext>
            </a:extLst>
          </p:cNvPr>
          <p:cNvSpPr>
            <a:spLocks noGrp="1"/>
          </p:cNvSpPr>
          <p:nvPr>
            <p:ph idx="1"/>
          </p:nvPr>
        </p:nvSpPr>
        <p:spPr/>
        <p:txBody>
          <a:bodyPr/>
          <a:lstStyle/>
          <a:p>
            <a:r>
              <a:rPr lang="en-US" dirty="0"/>
              <a:t>Generator</a:t>
            </a:r>
          </a:p>
          <a:p>
            <a:r>
              <a:rPr lang="en-US" dirty="0"/>
              <a:t>Transporter</a:t>
            </a:r>
          </a:p>
          <a:p>
            <a:r>
              <a:rPr lang="en-US" dirty="0"/>
              <a:t>Treatment/Storage/Disposal </a:t>
            </a:r>
          </a:p>
        </p:txBody>
      </p:sp>
      <p:pic>
        <p:nvPicPr>
          <p:cNvPr id="4" name="Picture 3">
            <a:extLst>
              <a:ext uri="{FF2B5EF4-FFF2-40B4-BE49-F238E27FC236}">
                <a16:creationId xmlns:a16="http://schemas.microsoft.com/office/drawing/2014/main" id="{1DD6B2AC-3A86-44FC-B3F9-C3363F16B32B}"/>
              </a:ext>
            </a:extLst>
          </p:cNvPr>
          <p:cNvPicPr>
            <a:picLocks noChangeAspect="1"/>
          </p:cNvPicPr>
          <p:nvPr/>
        </p:nvPicPr>
        <p:blipFill>
          <a:blip r:embed="rId3"/>
          <a:stretch>
            <a:fillRect/>
          </a:stretch>
        </p:blipFill>
        <p:spPr>
          <a:xfrm>
            <a:off x="5410200" y="3627438"/>
            <a:ext cx="3453736" cy="2498725"/>
          </a:xfrm>
          <a:prstGeom prst="rect">
            <a:avLst/>
          </a:prstGeom>
        </p:spPr>
      </p:pic>
    </p:spTree>
    <p:extLst>
      <p:ext uri="{BB962C8B-B14F-4D97-AF65-F5344CB8AC3E}">
        <p14:creationId xmlns:p14="http://schemas.microsoft.com/office/powerpoint/2010/main" val="36936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F235-D357-4D59-B8E1-A1F50D7D300A}"/>
              </a:ext>
            </a:extLst>
          </p:cNvPr>
          <p:cNvSpPr>
            <a:spLocks noGrp="1"/>
          </p:cNvSpPr>
          <p:nvPr>
            <p:ph type="title"/>
          </p:nvPr>
        </p:nvSpPr>
        <p:spPr/>
        <p:txBody>
          <a:bodyPr/>
          <a:lstStyle/>
          <a:p>
            <a:r>
              <a:rPr lang="en-US" dirty="0"/>
              <a:t>Landmark Episodes</a:t>
            </a:r>
          </a:p>
        </p:txBody>
      </p:sp>
      <p:sp>
        <p:nvSpPr>
          <p:cNvPr id="3" name="Content Placeholder 2">
            <a:extLst>
              <a:ext uri="{FF2B5EF4-FFF2-40B4-BE49-F238E27FC236}">
                <a16:creationId xmlns:a16="http://schemas.microsoft.com/office/drawing/2014/main" id="{DBBDB062-6ADF-440C-B73D-12FF4D84D103}"/>
              </a:ext>
            </a:extLst>
          </p:cNvPr>
          <p:cNvSpPr>
            <a:spLocks noGrp="1"/>
          </p:cNvSpPr>
          <p:nvPr>
            <p:ph idx="1"/>
          </p:nvPr>
        </p:nvSpPr>
        <p:spPr/>
        <p:txBody>
          <a:bodyPr/>
          <a:lstStyle/>
          <a:p>
            <a:r>
              <a:rPr lang="en-US" dirty="0">
                <a:solidFill>
                  <a:srgbClr val="7030A0"/>
                </a:solidFill>
              </a:rPr>
              <a:t>DDT</a:t>
            </a:r>
            <a:r>
              <a:rPr lang="en-US" dirty="0"/>
              <a:t> – insecticide exposure was associated with an increased frequency of cancer (1960s)</a:t>
            </a:r>
          </a:p>
          <a:p>
            <a:endParaRPr lang="en-US" dirty="0"/>
          </a:p>
        </p:txBody>
      </p:sp>
      <p:pic>
        <p:nvPicPr>
          <p:cNvPr id="4" name="Picture 3">
            <a:extLst>
              <a:ext uri="{FF2B5EF4-FFF2-40B4-BE49-F238E27FC236}">
                <a16:creationId xmlns:a16="http://schemas.microsoft.com/office/drawing/2014/main" id="{F5EB00C9-7353-4259-9E60-A40A4C8C2F63}"/>
              </a:ext>
            </a:extLst>
          </p:cNvPr>
          <p:cNvPicPr>
            <a:picLocks noChangeAspect="1"/>
          </p:cNvPicPr>
          <p:nvPr/>
        </p:nvPicPr>
        <p:blipFill>
          <a:blip r:embed="rId3"/>
          <a:stretch>
            <a:fillRect/>
          </a:stretch>
        </p:blipFill>
        <p:spPr>
          <a:xfrm>
            <a:off x="831915" y="2971800"/>
            <a:ext cx="7480169" cy="2947050"/>
          </a:xfrm>
          <a:prstGeom prst="rect">
            <a:avLst/>
          </a:prstGeom>
        </p:spPr>
      </p:pic>
    </p:spTree>
    <p:extLst>
      <p:ext uri="{BB962C8B-B14F-4D97-AF65-F5344CB8AC3E}">
        <p14:creationId xmlns:p14="http://schemas.microsoft.com/office/powerpoint/2010/main" val="4270392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B155C-75CF-4A2A-9D8B-D73503877E02}"/>
              </a:ext>
            </a:extLst>
          </p:cNvPr>
          <p:cNvSpPr>
            <a:spLocks noGrp="1"/>
          </p:cNvSpPr>
          <p:nvPr>
            <p:ph type="title"/>
          </p:nvPr>
        </p:nvSpPr>
        <p:spPr/>
        <p:txBody>
          <a:bodyPr/>
          <a:lstStyle/>
          <a:p>
            <a:r>
              <a:rPr lang="en-US" dirty="0"/>
              <a:t>Landmark Episodes</a:t>
            </a:r>
          </a:p>
        </p:txBody>
      </p:sp>
      <p:sp>
        <p:nvSpPr>
          <p:cNvPr id="3" name="Content Placeholder 2">
            <a:extLst>
              <a:ext uri="{FF2B5EF4-FFF2-40B4-BE49-F238E27FC236}">
                <a16:creationId xmlns:a16="http://schemas.microsoft.com/office/drawing/2014/main" id="{1D49FEFC-8EB6-4891-B989-2C78909C23FB}"/>
              </a:ext>
            </a:extLst>
          </p:cNvPr>
          <p:cNvSpPr>
            <a:spLocks noGrp="1"/>
          </p:cNvSpPr>
          <p:nvPr>
            <p:ph idx="1"/>
          </p:nvPr>
        </p:nvSpPr>
        <p:spPr/>
        <p:txBody>
          <a:bodyPr/>
          <a:lstStyle/>
          <a:p>
            <a:r>
              <a:rPr lang="en-US" sz="2400" dirty="0"/>
              <a:t>Polychlorinated Biphenyl (PCB) – coolant, plasticizer, carbonless paper manufacturing – Suspected/Known cause of </a:t>
            </a:r>
          </a:p>
          <a:p>
            <a:pPr lvl="1"/>
            <a:r>
              <a:rPr lang="en-US" sz="2400" dirty="0"/>
              <a:t>Birth defects</a:t>
            </a:r>
          </a:p>
          <a:p>
            <a:pPr lvl="1"/>
            <a:r>
              <a:rPr lang="en-US" sz="2400" dirty="0"/>
              <a:t>Carcinogen</a:t>
            </a:r>
          </a:p>
          <a:p>
            <a:endParaRPr lang="en-US" dirty="0"/>
          </a:p>
        </p:txBody>
      </p:sp>
      <p:pic>
        <p:nvPicPr>
          <p:cNvPr id="4" name="Picture 3">
            <a:extLst>
              <a:ext uri="{FF2B5EF4-FFF2-40B4-BE49-F238E27FC236}">
                <a16:creationId xmlns:a16="http://schemas.microsoft.com/office/drawing/2014/main" id="{AF57EC49-1CF9-459B-980D-E176D858E26E}"/>
              </a:ext>
            </a:extLst>
          </p:cNvPr>
          <p:cNvPicPr>
            <a:picLocks noChangeAspect="1"/>
          </p:cNvPicPr>
          <p:nvPr/>
        </p:nvPicPr>
        <p:blipFill rotWithShape="1">
          <a:blip r:embed="rId3"/>
          <a:srcRect t="6321" r="9437" b="11509"/>
          <a:stretch/>
        </p:blipFill>
        <p:spPr>
          <a:xfrm>
            <a:off x="3161694" y="2716452"/>
            <a:ext cx="2820611" cy="3409711"/>
          </a:xfrm>
          <a:prstGeom prst="rect">
            <a:avLst/>
          </a:prstGeom>
        </p:spPr>
      </p:pic>
    </p:spTree>
    <p:extLst>
      <p:ext uri="{BB962C8B-B14F-4D97-AF65-F5344CB8AC3E}">
        <p14:creationId xmlns:p14="http://schemas.microsoft.com/office/powerpoint/2010/main" val="2525628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9660-1754-4BC1-BBC4-1D9572AE1EC7}"/>
              </a:ext>
            </a:extLst>
          </p:cNvPr>
          <p:cNvSpPr>
            <a:spLocks noGrp="1"/>
          </p:cNvSpPr>
          <p:nvPr>
            <p:ph type="title"/>
          </p:nvPr>
        </p:nvSpPr>
        <p:spPr/>
        <p:txBody>
          <a:bodyPr/>
          <a:lstStyle/>
          <a:p>
            <a:r>
              <a:rPr lang="en-US" dirty="0"/>
              <a:t>Landmark Episodes</a:t>
            </a:r>
          </a:p>
        </p:txBody>
      </p:sp>
      <p:sp>
        <p:nvSpPr>
          <p:cNvPr id="3" name="Content Placeholder 2">
            <a:extLst>
              <a:ext uri="{FF2B5EF4-FFF2-40B4-BE49-F238E27FC236}">
                <a16:creationId xmlns:a16="http://schemas.microsoft.com/office/drawing/2014/main" id="{14CAC773-3B31-42D9-9653-E4E2A925BCCD}"/>
              </a:ext>
            </a:extLst>
          </p:cNvPr>
          <p:cNvSpPr>
            <a:spLocks noGrp="1"/>
          </p:cNvSpPr>
          <p:nvPr>
            <p:ph idx="1"/>
          </p:nvPr>
        </p:nvSpPr>
        <p:spPr/>
        <p:txBody>
          <a:bodyPr/>
          <a:lstStyle/>
          <a:p>
            <a:pPr marL="285750" indent="-285750">
              <a:buFont typeface="Arial" panose="020B0604020202020204" pitchFamily="34" charset="0"/>
              <a:buChar char="•"/>
            </a:pPr>
            <a:r>
              <a:rPr lang="en-US" sz="2400" dirty="0">
                <a:solidFill>
                  <a:schemeClr val="tx1"/>
                </a:solidFill>
                <a:latin typeface="+mj-lt"/>
              </a:rPr>
              <a:t>Love Canal was an canal project led by Mr. Love – the plan was to use water flow through the canal to capture the flow and to generate hydro power.</a:t>
            </a:r>
          </a:p>
          <a:p>
            <a:pPr marL="285750" indent="-285750">
              <a:buFont typeface="Arial" panose="020B0604020202020204" pitchFamily="34" charset="0"/>
              <a:buChar char="•"/>
            </a:pPr>
            <a:r>
              <a:rPr lang="en-US" sz="2400" dirty="0">
                <a:solidFill>
                  <a:schemeClr val="tx1"/>
                </a:solidFill>
                <a:latin typeface="+mj-lt"/>
              </a:rPr>
              <a:t>Fifteen-acre, working-class neighborhood of around 800 single-family homes built directly adjacent to the canal.  </a:t>
            </a:r>
          </a:p>
          <a:p>
            <a:pPr marL="285750" indent="-285750">
              <a:buFont typeface="Arial" panose="020B0604020202020204" pitchFamily="34" charset="0"/>
              <a:buChar char="•"/>
            </a:pPr>
            <a:r>
              <a:rPr lang="en-US" sz="2400" dirty="0">
                <a:solidFill>
                  <a:schemeClr val="tx1"/>
                </a:solidFill>
                <a:latin typeface="+mj-lt"/>
              </a:rPr>
              <a:t>From 1942 to 1953, the Hooker Chemical Company, with government sanction, began using the partially dug canal as a chemical waste dump.  </a:t>
            </a:r>
          </a:p>
          <a:p>
            <a:pPr lvl="1">
              <a:buFont typeface="Arial" panose="020B0604020202020204" pitchFamily="34" charset="0"/>
              <a:buChar char="•"/>
            </a:pPr>
            <a:r>
              <a:rPr lang="en-US" sz="2400" dirty="0">
                <a:solidFill>
                  <a:schemeClr val="tx1"/>
                </a:solidFill>
                <a:latin typeface="+mj-lt"/>
              </a:rPr>
              <a:t>21,000 tons of toxic chemicals, including at least twelve that are known carcinogens (halogenated organics, chlorobenzenes, and dioxin among them).  </a:t>
            </a:r>
          </a:p>
          <a:p>
            <a:endParaRPr lang="en-US" dirty="0"/>
          </a:p>
        </p:txBody>
      </p:sp>
    </p:spTree>
    <p:extLst>
      <p:ext uri="{BB962C8B-B14F-4D97-AF65-F5344CB8AC3E}">
        <p14:creationId xmlns:p14="http://schemas.microsoft.com/office/powerpoint/2010/main" val="157605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B40E-BB5C-4750-A1D8-E0AB840574BD}"/>
              </a:ext>
            </a:extLst>
          </p:cNvPr>
          <p:cNvSpPr>
            <a:spLocks noGrp="1"/>
          </p:cNvSpPr>
          <p:nvPr>
            <p:ph type="title"/>
          </p:nvPr>
        </p:nvSpPr>
        <p:spPr/>
        <p:txBody>
          <a:bodyPr/>
          <a:lstStyle/>
          <a:p>
            <a:r>
              <a:rPr lang="en-US" dirty="0"/>
              <a:t>Landmark Episodes</a:t>
            </a:r>
          </a:p>
        </p:txBody>
      </p:sp>
      <p:sp>
        <p:nvSpPr>
          <p:cNvPr id="3" name="Content Placeholder 2">
            <a:extLst>
              <a:ext uri="{FF2B5EF4-FFF2-40B4-BE49-F238E27FC236}">
                <a16:creationId xmlns:a16="http://schemas.microsoft.com/office/drawing/2014/main" id="{0F2CA0B2-9B4F-430D-85A8-8F67DB58E953}"/>
              </a:ext>
            </a:extLst>
          </p:cNvPr>
          <p:cNvSpPr>
            <a:spLocks noGrp="1"/>
          </p:cNvSpPr>
          <p:nvPr>
            <p:ph idx="1"/>
          </p:nvPr>
        </p:nvSpPr>
        <p:spPr>
          <a:xfrm>
            <a:off x="481263" y="1407722"/>
            <a:ext cx="8229600" cy="4525963"/>
          </a:xfrm>
        </p:spPr>
        <p:txBody>
          <a:bodyPr/>
          <a:lstStyle/>
          <a:p>
            <a:r>
              <a:rPr lang="en-US" dirty="0"/>
              <a:t>Times Beach – Dioxin contamination</a:t>
            </a:r>
          </a:p>
          <a:p>
            <a:endParaRPr lang="en-US" dirty="0"/>
          </a:p>
        </p:txBody>
      </p:sp>
      <p:pic>
        <p:nvPicPr>
          <p:cNvPr id="4" name="Picture 3">
            <a:extLst>
              <a:ext uri="{FF2B5EF4-FFF2-40B4-BE49-F238E27FC236}">
                <a16:creationId xmlns:a16="http://schemas.microsoft.com/office/drawing/2014/main" id="{BCB9D0A2-1F6F-4622-ADB4-7ADBD1B926E7}"/>
              </a:ext>
            </a:extLst>
          </p:cNvPr>
          <p:cNvPicPr>
            <a:picLocks noChangeAspect="1"/>
          </p:cNvPicPr>
          <p:nvPr/>
        </p:nvPicPr>
        <p:blipFill>
          <a:blip r:embed="rId3"/>
          <a:stretch>
            <a:fillRect/>
          </a:stretch>
        </p:blipFill>
        <p:spPr>
          <a:xfrm>
            <a:off x="1776821" y="2209800"/>
            <a:ext cx="5590358" cy="3723885"/>
          </a:xfrm>
          <a:prstGeom prst="rect">
            <a:avLst/>
          </a:prstGeom>
        </p:spPr>
      </p:pic>
    </p:spTree>
    <p:extLst>
      <p:ext uri="{BB962C8B-B14F-4D97-AF65-F5344CB8AC3E}">
        <p14:creationId xmlns:p14="http://schemas.microsoft.com/office/powerpoint/2010/main" val="273486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C0B3-DFDF-41A4-AE36-4A0A10598908}"/>
              </a:ext>
            </a:extLst>
          </p:cNvPr>
          <p:cNvSpPr>
            <a:spLocks noGrp="1"/>
          </p:cNvSpPr>
          <p:nvPr>
            <p:ph type="title"/>
          </p:nvPr>
        </p:nvSpPr>
        <p:spPr>
          <a:xfrm>
            <a:off x="457200" y="381000"/>
            <a:ext cx="8229600" cy="1143000"/>
          </a:xfrm>
        </p:spPr>
        <p:txBody>
          <a:bodyPr>
            <a:normAutofit fontScale="90000"/>
          </a:bodyPr>
          <a:lstStyle/>
          <a:p>
            <a:r>
              <a:rPr lang="en-US" dirty="0"/>
              <a:t>Maine Episode - Orrington, ME</a:t>
            </a:r>
            <a:br>
              <a:rPr lang="en-US" dirty="0"/>
            </a:br>
            <a:r>
              <a:rPr lang="en-US" dirty="0"/>
              <a:t>Mallinckrodt</a:t>
            </a:r>
          </a:p>
        </p:txBody>
      </p:sp>
      <p:sp>
        <p:nvSpPr>
          <p:cNvPr id="3" name="Content Placeholder 2">
            <a:extLst>
              <a:ext uri="{FF2B5EF4-FFF2-40B4-BE49-F238E27FC236}">
                <a16:creationId xmlns:a16="http://schemas.microsoft.com/office/drawing/2014/main" id="{8555D04D-5060-442E-8FDC-B1E3034D125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B340B33-30D0-477D-80F1-9BC356242834}"/>
              </a:ext>
            </a:extLst>
          </p:cNvPr>
          <p:cNvPicPr>
            <a:picLocks noChangeAspect="1"/>
          </p:cNvPicPr>
          <p:nvPr/>
        </p:nvPicPr>
        <p:blipFill>
          <a:blip r:embed="rId3"/>
          <a:stretch>
            <a:fillRect/>
          </a:stretch>
        </p:blipFill>
        <p:spPr>
          <a:xfrm>
            <a:off x="4595958" y="2284927"/>
            <a:ext cx="4163630" cy="3114395"/>
          </a:xfrm>
          <a:prstGeom prst="rect">
            <a:avLst/>
          </a:prstGeom>
        </p:spPr>
      </p:pic>
      <p:pic>
        <p:nvPicPr>
          <p:cNvPr id="5" name="Picture 4">
            <a:extLst>
              <a:ext uri="{FF2B5EF4-FFF2-40B4-BE49-F238E27FC236}">
                <a16:creationId xmlns:a16="http://schemas.microsoft.com/office/drawing/2014/main" id="{DD38F76F-B1BF-463D-8A8C-CB63FE6C8A34}"/>
              </a:ext>
            </a:extLst>
          </p:cNvPr>
          <p:cNvPicPr>
            <a:picLocks noChangeAspect="1"/>
          </p:cNvPicPr>
          <p:nvPr/>
        </p:nvPicPr>
        <p:blipFill>
          <a:blip r:embed="rId4"/>
          <a:stretch>
            <a:fillRect/>
          </a:stretch>
        </p:blipFill>
        <p:spPr>
          <a:xfrm>
            <a:off x="381000" y="2286000"/>
            <a:ext cx="4163630" cy="3131050"/>
          </a:xfrm>
          <a:prstGeom prst="rect">
            <a:avLst/>
          </a:prstGeom>
        </p:spPr>
      </p:pic>
    </p:spTree>
    <p:extLst>
      <p:ext uri="{BB962C8B-B14F-4D97-AF65-F5344CB8AC3E}">
        <p14:creationId xmlns:p14="http://schemas.microsoft.com/office/powerpoint/2010/main" val="30612901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52&quot;&gt;&lt;object type=&quot;3&quot; unique_id=&quot;10053&quot;&gt;&lt;property id=&quot;20148&quot; value=&quot;5&quot;/&gt;&lt;property id=&quot;20300&quot; value=&quot;Slide 1&quot;/&gt;&lt;property id=&quot;20307&quot; value=&quot;256&quot;/&gt;&lt;/object&gt;&lt;object type=&quot;3&quot; unique_id=&quot;10054&quot;&gt;&lt;property id=&quot;20148&quot; value=&quot;5&quot;/&gt;&lt;property id=&quot;20300&quot; value=&quot;Slide 2&quot;/&gt;&lt;property id=&quot;20307&quot; value=&quot;264&quot;/&gt;&lt;/object&gt;&lt;object type=&quot;3&quot; unique_id=&quot;10055&quot;&gt;&lt;property id=&quot;20148&quot; value=&quot;5&quot;/&gt;&lt;property id=&quot;20300&quot; value=&quot;Slide 3&quot;/&gt;&lt;property id=&quot;20307&quot; value=&quot;265&quot;/&gt;&lt;/object&gt;&lt;object type=&quot;3&quot; unique_id=&quot;10058&quot;&gt;&lt;property id=&quot;20148&quot; value=&quot;5&quot;/&gt;&lt;property id=&quot;20300&quot; value=&quot;Slide 4 - &amp;quot;Add contact information www.maine.gov/dep&amp;quot;&quot;/&gt;&lt;property id=&quot;20307&quot; value=&quot;267&quot;/&gt;&lt;/object&gt;&lt;/object&gt;&lt;object type=&quot;8&quot; unique_id=&quot;10066&quot;&gt;&lt;/object&gt;&lt;/object&gt;&lt;/database&gt;"/>
  <p:tag name="MMPROD_NEXTUNIQUEID" val="10010"/>
  <p:tag name="SECTOMILLISECCONVERTED" val="1"/>
</p:tagLst>
</file>

<file path=ppt/theme/theme1.xml><?xml version="1.0" encoding="utf-8"?>
<a:theme xmlns:a="http://schemas.openxmlformats.org/drawingml/2006/main" name="ME DEP PPP-white background Sty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DEP power point template 2013</Template>
  <TotalTime>397</TotalTime>
  <Words>1369</Words>
  <Application>Microsoft Office PowerPoint</Application>
  <PresentationFormat>On-screen Show (4:3)</PresentationFormat>
  <Paragraphs>179</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Roboto</vt:lpstr>
      <vt:lpstr>Times New Roman</vt:lpstr>
      <vt:lpstr>ME DEP PPP-white background Style (2)</vt:lpstr>
      <vt:lpstr>Hazardous, Universal &amp; Electronic Wastes</vt:lpstr>
      <vt:lpstr>Hazardous Waste (run time 3:26)</vt:lpstr>
      <vt:lpstr>Hazardous Waste</vt:lpstr>
      <vt:lpstr>Generation &amp;Travel of Wastes</vt:lpstr>
      <vt:lpstr>Landmark Episodes</vt:lpstr>
      <vt:lpstr>Landmark Episodes</vt:lpstr>
      <vt:lpstr>Landmark Episodes</vt:lpstr>
      <vt:lpstr>Landmark Episodes</vt:lpstr>
      <vt:lpstr>Maine Episode - Orrington, ME Mallinckrodt</vt:lpstr>
      <vt:lpstr>Classification of Hazardous Waste</vt:lpstr>
      <vt:lpstr>Congressional Actions</vt:lpstr>
      <vt:lpstr>Cradle-to-Grave Concept</vt:lpstr>
      <vt:lpstr>Interstate Shipments</vt:lpstr>
      <vt:lpstr>Electronic Wastes</vt:lpstr>
      <vt:lpstr>Electronic Wastes</vt:lpstr>
      <vt:lpstr>What Do You Do With  Your Old e-waste?</vt:lpstr>
      <vt:lpstr>Life Cycle Stages of Electronics</vt:lpstr>
      <vt:lpstr> www.maine.gov/dep</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Flood</dc:creator>
  <cp:lastModifiedBy>Laurie Flood</cp:lastModifiedBy>
  <cp:revision>147</cp:revision>
  <dcterms:created xsi:type="dcterms:W3CDTF">2017-10-05T14:27:42Z</dcterms:created>
  <dcterms:modified xsi:type="dcterms:W3CDTF">2018-04-02T15:06:15Z</dcterms:modified>
</cp:coreProperties>
</file>