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64" r:id="rId3"/>
    <p:sldId id="265" r:id="rId4"/>
    <p:sldId id="270" r:id="rId5"/>
    <p:sldId id="268" r:id="rId6"/>
    <p:sldId id="273" r:id="rId7"/>
    <p:sldId id="271" r:id="rId8"/>
    <p:sldId id="272" r:id="rId9"/>
    <p:sldId id="269" r:id="rId10"/>
    <p:sldId id="294" r:id="rId11"/>
    <p:sldId id="274" r:id="rId12"/>
    <p:sldId id="275" r:id="rId13"/>
    <p:sldId id="276" r:id="rId14"/>
    <p:sldId id="279" r:id="rId15"/>
    <p:sldId id="277" r:id="rId16"/>
    <p:sldId id="278"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67" r:id="rId30"/>
  </p:sldIdLst>
  <p:sldSz cx="9144000" cy="6858000" type="screen4x3"/>
  <p:notesSz cx="6858000" cy="9144000"/>
  <p:custDataLst>
    <p:tags r:id="rId32"/>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C47C"/>
    <a:srgbClr val="66FF99"/>
    <a:srgbClr val="4EB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7120" autoAdjust="0"/>
  </p:normalViewPr>
  <p:slideViewPr>
    <p:cSldViewPr>
      <p:cViewPr varScale="1">
        <p:scale>
          <a:sx n="52" d="100"/>
          <a:sy n="52" d="100"/>
        </p:scale>
        <p:origin x="192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76EA87-491A-4ADF-9E42-4E887E9A6D6D}" type="datetimeFigureOut">
              <a:rPr lang="en-US" smtClean="0"/>
              <a:t>4/3/2018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286B44-9F3C-4703-8A16-77A994477D98}" type="slidenum">
              <a:rPr lang="en-US" smtClean="0"/>
              <a:t>‹#›</a:t>
            </a:fld>
            <a:endParaRPr lang="en-US"/>
          </a:p>
        </p:txBody>
      </p:sp>
    </p:spTree>
    <p:extLst>
      <p:ext uri="{BB962C8B-B14F-4D97-AF65-F5344CB8AC3E}">
        <p14:creationId xmlns:p14="http://schemas.microsoft.com/office/powerpoint/2010/main" val="2879154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en.wikipedia.org/wiki/1948_Donora_smo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goodlifer.com/wp-content/uploads/2011/04/GL_EarthDay11_solutionpollution.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altLang="en-US" sz="1200" dirty="0"/>
              <a:t>Source 1: Environmental Law and Policy</a:t>
            </a:r>
          </a:p>
          <a:p>
            <a:pPr algn="l" eaLnBrk="1" hangingPunct="1"/>
            <a:r>
              <a:rPr lang="en-US" altLang="en-US" sz="1200" dirty="0"/>
              <a:t>Source 2: Principles of Environmental Engineering and Science</a:t>
            </a:r>
          </a:p>
          <a:p>
            <a:pPr algn="l" eaLnBrk="1" hangingPunct="1"/>
            <a:r>
              <a:rPr lang="en-US" altLang="en-US" sz="1200" dirty="0"/>
              <a:t>Others as noted.</a:t>
            </a:r>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a:t>
            </a:fld>
            <a:endParaRPr lang="en-US"/>
          </a:p>
        </p:txBody>
      </p:sp>
    </p:spTree>
    <p:extLst>
      <p:ext uri="{BB962C8B-B14F-4D97-AF65-F5344CB8AC3E}">
        <p14:creationId xmlns:p14="http://schemas.microsoft.com/office/powerpoint/2010/main" val="480830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President Richard Nixon proposed the establishment of EPA. The agency conducts environmental assessment, research, and education. It has the responsibility of maintaining and enforcing national standards under a variety of environmental laws, in consultation with state, tribal, and local governments.</a:t>
            </a:r>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10</a:t>
            </a:fld>
            <a:endParaRPr lang="en-US"/>
          </a:p>
        </p:txBody>
      </p:sp>
    </p:spTree>
    <p:extLst>
      <p:ext uri="{BB962C8B-B14F-4D97-AF65-F5344CB8AC3E}">
        <p14:creationId xmlns:p14="http://schemas.microsoft.com/office/powerpoint/2010/main" val="1817347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discussed in more detail in the following slides. Photo: https://cumulis.epa.gov/supercpad/SiteProfiles/index.cfm?fuseaction=second.photovideoaudio&amp;id=0201290#Photo</a:t>
            </a:r>
          </a:p>
        </p:txBody>
      </p:sp>
      <p:sp>
        <p:nvSpPr>
          <p:cNvPr id="4" name="Slide Number Placeholder 3"/>
          <p:cNvSpPr>
            <a:spLocks noGrp="1"/>
          </p:cNvSpPr>
          <p:nvPr>
            <p:ph type="sldNum" sz="quarter" idx="10"/>
          </p:nvPr>
        </p:nvSpPr>
        <p:spPr/>
        <p:txBody>
          <a:bodyPr/>
          <a:lstStyle/>
          <a:p>
            <a:fld id="{B2286B44-9F3C-4703-8A16-77A994477D98}" type="slidenum">
              <a:rPr lang="en-US" smtClean="0"/>
              <a:t>11</a:t>
            </a:fld>
            <a:endParaRPr lang="en-US"/>
          </a:p>
        </p:txBody>
      </p:sp>
    </p:spTree>
    <p:extLst>
      <p:ext uri="{BB962C8B-B14F-4D97-AF65-F5344CB8AC3E}">
        <p14:creationId xmlns:p14="http://schemas.microsoft.com/office/powerpoint/2010/main" val="531571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http://www.aqmd.gov/news1/Archives/History/marchcov.html</a:t>
            </a:r>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12</a:t>
            </a:fld>
            <a:endParaRPr lang="en-US"/>
          </a:p>
        </p:txBody>
      </p:sp>
    </p:spTree>
    <p:extLst>
      <p:ext uri="{BB962C8B-B14F-4D97-AF65-F5344CB8AC3E}">
        <p14:creationId xmlns:p14="http://schemas.microsoft.com/office/powerpoint/2010/main" val="2492859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Love Canal</a:t>
            </a:r>
            <a:r>
              <a:rPr lang="en-US" sz="1200" b="0" i="0" kern="1200" dirty="0">
                <a:solidFill>
                  <a:schemeClr val="tx1"/>
                </a:solidFill>
                <a:effectLst/>
                <a:latin typeface="+mn-lt"/>
                <a:ea typeface="+mn-ea"/>
                <a:cs typeface="+mn-cs"/>
              </a:rPr>
              <a:t> is a neighborhood within Niagara Falls, New York. The neighborhood is infamously known as the host of a 70-acre landfill that served as the epicenter of a massive environmental pollution disaster that affected the health of hundreds of residents, culminating in an extensive Superfund cleanup operation.</a:t>
            </a:r>
          </a:p>
          <a:p>
            <a:r>
              <a:rPr lang="en-US" sz="1200" b="0" i="0" kern="1200" dirty="0">
                <a:solidFill>
                  <a:schemeClr val="tx1"/>
                </a:solidFill>
                <a:effectLst/>
                <a:latin typeface="+mn-lt"/>
                <a:ea typeface="+mn-ea"/>
                <a:cs typeface="+mn-cs"/>
              </a:rPr>
              <a:t>Originally intended as a model planned community, Love Canal served as a residential area before being purchased by Hooker Chemical Company. After its sale to the local school district. Love Canal attracted national attention for the public health problem originated from the massive dumping of toxic waste on the grounds. This event displaced numerous families, leaving them with long-standing health issues and symptoms of high white blood cell counts and leukemia. Consequently, the federal government passed the Superfund law. The resulting cleanup operation under the Superfund law demolished the neighborhood, wrapping up in 2004.</a:t>
            </a:r>
          </a:p>
          <a:p>
            <a:endParaRPr lang="en-US" altLang="en-US" sz="1200" dirty="0"/>
          </a:p>
          <a:p>
            <a:r>
              <a:rPr lang="en-US" altLang="en-US" sz="1200" dirty="0"/>
              <a:t>Source: www.wikipedia.com</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13</a:t>
            </a:fld>
            <a:endParaRPr lang="en-US"/>
          </a:p>
        </p:txBody>
      </p:sp>
    </p:spTree>
    <p:extLst>
      <p:ext uri="{BB962C8B-B14F-4D97-AF65-F5344CB8AC3E}">
        <p14:creationId xmlns:p14="http://schemas.microsoft.com/office/powerpoint/2010/main" val="3166091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fog started building up in Donora on October 27, 1948. By the following day it was causing coughing and other signs of respiratory distress for many residents of the community in the Monongahela River valley. Many of the illnesses and deaths were initially attributed to asthma. The smog continued until it rained on October 31, by which time 20 residents of Donora had died and approximately one third to one half of the town's population of 14,000 residents had been sickened. Another 50 residents died of respiratory causes within a month after the incident. Hydrogen fluoride and sulfur dioxide emissions from U.S. Steel's Donora Zinc Works and its American Steel &amp; Wire plant were frequent occurrences in Donora. What made the 1948 event more severe was a temperature inversion, a situation in which warmer air aloft traps pollution in a layer of colder air near the surface. The pollutants in the air mixed with fog to form a thick, yellowish, acrid smog that hung over Donora for five days. The sulfuric acid, nitrogen dioxide, fluorine, and other poisonous gases that usually dispersed into the atmosphere were caught in the inversion and accumulated until rain ended the weather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It was not until Sunday morning, the 31st of October, that a meeting occurred between the operators of the plants, and the town officials. Burgess </a:t>
            </a:r>
            <a:r>
              <a:rPr lang="en-US" sz="1200" b="0" i="0" kern="1200" dirty="0" err="1">
                <a:solidFill>
                  <a:schemeClr val="tx1"/>
                </a:solidFill>
                <a:effectLst/>
                <a:latin typeface="+mn-lt"/>
                <a:ea typeface="+mn-ea"/>
                <a:cs typeface="+mn-cs"/>
              </a:rPr>
              <a:t>Chambon</a:t>
            </a:r>
            <a:r>
              <a:rPr lang="en-US" sz="1200" b="0" i="0" kern="1200" dirty="0">
                <a:solidFill>
                  <a:schemeClr val="tx1"/>
                </a:solidFill>
                <a:effectLst/>
                <a:latin typeface="+mn-lt"/>
                <a:ea typeface="+mn-ea"/>
                <a:cs typeface="+mn-cs"/>
              </a:rPr>
              <a:t> requested the plants temporarily cease operations. The superintendent of the plants, L.J. </a:t>
            </a:r>
            <a:r>
              <a:rPr lang="en-US" sz="1200" b="0" i="0" kern="1200" dirty="0" err="1">
                <a:solidFill>
                  <a:schemeClr val="tx1"/>
                </a:solidFill>
                <a:effectLst/>
                <a:latin typeface="+mn-lt"/>
                <a:ea typeface="+mn-ea"/>
                <a:cs typeface="+mn-cs"/>
              </a:rPr>
              <a:t>Westhaver</a:t>
            </a:r>
            <a:r>
              <a:rPr lang="en-US" sz="1200" b="0" i="0" kern="1200" dirty="0">
                <a:solidFill>
                  <a:schemeClr val="tx1"/>
                </a:solidFill>
                <a:effectLst/>
                <a:latin typeface="+mn-lt"/>
                <a:ea typeface="+mn-ea"/>
                <a:cs typeface="+mn-cs"/>
              </a:rPr>
              <a:t>, said the plants had already begun shutting down operation at around 6 a.m. that morning. With the rain alleviating the smog, the plants resumed normal operation the following morning.</a:t>
            </a:r>
            <a:endParaRPr lang="en-US" altLang="en-US" sz="120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hlinkClick r:id="rId3"/>
              </a:rPr>
              <a:t>http://en.wikipedia.org/wiki/1948_Donora_smog</a:t>
            </a:r>
            <a:r>
              <a:rPr lang="en-US" altLang="en-US" sz="1200" dirty="0"/>
              <a:t> http://www.metrolic.com/biggest-industrial-disasters-from-the-united-states-of-america-144393</a:t>
            </a:r>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14</a:t>
            </a:fld>
            <a:endParaRPr lang="en-US"/>
          </a:p>
        </p:txBody>
      </p:sp>
    </p:spTree>
    <p:extLst>
      <p:ext uri="{BB962C8B-B14F-4D97-AF65-F5344CB8AC3E}">
        <p14:creationId xmlns:p14="http://schemas.microsoft.com/office/powerpoint/2010/main" val="3764598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In the US, </a:t>
            </a:r>
            <a:r>
              <a:rPr lang="en-US" sz="1200" b="0" i="0" kern="1200" dirty="0" err="1">
                <a:solidFill>
                  <a:schemeClr val="tx1"/>
                </a:solidFill>
                <a:effectLst/>
                <a:latin typeface="+mn-lt"/>
                <a:ea typeface="+mn-ea"/>
                <a:cs typeface="+mn-cs"/>
              </a:rPr>
              <a:t>kepone</a:t>
            </a:r>
            <a:r>
              <a:rPr lang="en-US" sz="1200" b="0" i="0" kern="1200" dirty="0">
                <a:solidFill>
                  <a:schemeClr val="tx1"/>
                </a:solidFill>
                <a:effectLst/>
                <a:latin typeface="+mn-lt"/>
                <a:ea typeface="+mn-ea"/>
                <a:cs typeface="+mn-cs"/>
              </a:rPr>
              <a:t> was produced by Allied Signal Company and </a:t>
            </a:r>
            <a:r>
              <a:rPr lang="en-US" sz="1200" b="0" i="0" kern="1200" dirty="0" err="1">
                <a:solidFill>
                  <a:schemeClr val="tx1"/>
                </a:solidFill>
                <a:effectLst/>
                <a:latin typeface="+mn-lt"/>
                <a:ea typeface="+mn-ea"/>
                <a:cs typeface="+mn-cs"/>
              </a:rPr>
              <a:t>LifeSciences</a:t>
            </a:r>
            <a:r>
              <a:rPr lang="en-US" sz="1200" b="0" i="0" kern="1200" dirty="0">
                <a:solidFill>
                  <a:schemeClr val="tx1"/>
                </a:solidFill>
                <a:effectLst/>
                <a:latin typeface="+mn-lt"/>
                <a:ea typeface="+mn-ea"/>
                <a:cs typeface="+mn-cs"/>
              </a:rPr>
              <a:t> Product Company in Hopewell, Virginia. The improper handling and dumping of the substance into the nearby  James River (U.S.) in the 1960s and 1970s drew national attention to its toxic effects on humans and wildlife. The product is similar to DDT.</a:t>
            </a:r>
            <a:endParaRPr lang="en-US" dirty="0"/>
          </a:p>
          <a:p>
            <a:r>
              <a:rPr lang="en-US" dirty="0"/>
              <a:t>Source: </a:t>
            </a:r>
          </a:p>
          <a:p>
            <a:r>
              <a:rPr lang="en-US" dirty="0"/>
              <a:t>https://en.wikipedia.org/wiki/Kepone</a:t>
            </a:r>
          </a:p>
          <a:p>
            <a:endParaRPr lang="en-US" dirty="0"/>
          </a:p>
          <a:p>
            <a:r>
              <a:rPr lang="en-US" dirty="0"/>
              <a:t>Photo: http://virginiahumanities.org/2016/12/the-legacy-of-kepone/</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15</a:t>
            </a:fld>
            <a:endParaRPr lang="en-US"/>
          </a:p>
        </p:txBody>
      </p:sp>
    </p:spTree>
    <p:extLst>
      <p:ext uri="{BB962C8B-B14F-4D97-AF65-F5344CB8AC3E}">
        <p14:creationId xmlns:p14="http://schemas.microsoft.com/office/powerpoint/2010/main" val="2753213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Statute: </a:t>
            </a:r>
            <a:r>
              <a:rPr lang="en-US" sz="1200" b="0" i="0" kern="1200" dirty="0">
                <a:solidFill>
                  <a:schemeClr val="tx1"/>
                </a:solidFill>
                <a:effectLst/>
                <a:latin typeface="+mn-lt"/>
                <a:ea typeface="+mn-ea"/>
                <a:cs typeface="+mn-cs"/>
              </a:rPr>
              <a:t>a written law passed by a legislative body. Source: Dictionary.com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Regulations are mandatory requirements that can apply to individuals, businesses, state or local governments, non-profit institutions, or others. Source: www.epa.gov</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Legal doctrine: A legal</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doctrine is a framework, set of rules, procedural steps, or test, often established through precedent in the common law, through which judgments can be determined in a given legal case. A doctrine comes about when a judge makes a ruling where a process is outlined and applied, and allows for it to be equally applied to like cases. When enough judges make use of the process, eventually it becomes established as the de facto method of deciding like situations. Source: https://en.wikipedia.org/wiki/Legal_doctrine</a:t>
            </a:r>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17</a:t>
            </a:fld>
            <a:endParaRPr lang="en-US"/>
          </a:p>
        </p:txBody>
      </p:sp>
    </p:spTree>
    <p:extLst>
      <p:ext uri="{BB962C8B-B14F-4D97-AF65-F5344CB8AC3E}">
        <p14:creationId xmlns:p14="http://schemas.microsoft.com/office/powerpoint/2010/main" val="2417177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Roseated</a:t>
            </a:r>
            <a:r>
              <a:rPr lang="en-US" dirty="0"/>
              <a:t> Tern photo: https://ecos.fws.gov/ecp0/profile/speciesProfile?spcode=B07O</a:t>
            </a:r>
          </a:p>
        </p:txBody>
      </p:sp>
      <p:sp>
        <p:nvSpPr>
          <p:cNvPr id="4" name="Slide Number Placeholder 3"/>
          <p:cNvSpPr>
            <a:spLocks noGrp="1"/>
          </p:cNvSpPr>
          <p:nvPr>
            <p:ph type="sldNum" sz="quarter" idx="10"/>
          </p:nvPr>
        </p:nvSpPr>
        <p:spPr/>
        <p:txBody>
          <a:bodyPr/>
          <a:lstStyle/>
          <a:p>
            <a:fld id="{B2286B44-9F3C-4703-8A16-77A994477D98}" type="slidenum">
              <a:rPr lang="en-US" smtClean="0"/>
              <a:t>21</a:t>
            </a:fld>
            <a:endParaRPr lang="en-US"/>
          </a:p>
        </p:txBody>
      </p:sp>
    </p:spTree>
    <p:extLst>
      <p:ext uri="{BB962C8B-B14F-4D97-AF65-F5344CB8AC3E}">
        <p14:creationId xmlns:p14="http://schemas.microsoft.com/office/powerpoint/2010/main" val="643284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Dense, visible smog in many of the nation's cities and industrial centers helped to prompt passage of the 1970 legislation at the height of the national environmental movement.  The subsequent revisions were designed to improve its effectiveness and to target newly recognized air pollution problems such as acid rain and damage to the stratospheric ozone layer.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https://www.epa.gov/clean-air-act-overview/clean-air-act-requirements-and-history, photo: </a:t>
            </a:r>
          </a:p>
          <a:p>
            <a:r>
              <a:rPr lang="en-US" dirty="0"/>
              <a:t>https://phys.org/news/2013-11-air-quality-chesapeake-bay-watershed.html</a:t>
            </a:r>
          </a:p>
        </p:txBody>
      </p:sp>
      <p:sp>
        <p:nvSpPr>
          <p:cNvPr id="4" name="Slide Number Placeholder 3"/>
          <p:cNvSpPr>
            <a:spLocks noGrp="1"/>
          </p:cNvSpPr>
          <p:nvPr>
            <p:ph type="sldNum" sz="quarter" idx="10"/>
          </p:nvPr>
        </p:nvSpPr>
        <p:spPr/>
        <p:txBody>
          <a:bodyPr/>
          <a:lstStyle/>
          <a:p>
            <a:fld id="{B2286B44-9F3C-4703-8A16-77A994477D98}" type="slidenum">
              <a:rPr lang="en-US" smtClean="0"/>
              <a:t>22</a:t>
            </a:fld>
            <a:endParaRPr lang="en-US"/>
          </a:p>
        </p:txBody>
      </p:sp>
    </p:spTree>
    <p:extLst>
      <p:ext uri="{BB962C8B-B14F-4D97-AF65-F5344CB8AC3E}">
        <p14:creationId xmlns:p14="http://schemas.microsoft.com/office/powerpoint/2010/main" val="2861219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Federal Water Pollution Control Act of 1948 was the first major U.S. law to address water pollution. Growing public awareness and concern for controlling water pollution led to sweeping amendments in 1972. As amended in 1972, the law became commonly known as the Clean Water Act (CWA).</a:t>
            </a:r>
          </a:p>
          <a:p>
            <a:endParaRPr lang="en-US" sz="1200" b="0" i="0" kern="1200" dirty="0">
              <a:solidFill>
                <a:schemeClr val="tx1"/>
              </a:solidFill>
              <a:effectLst/>
              <a:latin typeface="+mn-lt"/>
              <a:ea typeface="+mn-ea"/>
              <a:cs typeface="+mn-cs"/>
            </a:endParaRPr>
          </a:p>
          <a:p>
            <a:r>
              <a:rPr lang="en-US" dirty="0"/>
              <a:t>https://www.epa.gov/laws-regulations/history-clean-water-act</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23</a:t>
            </a:fld>
            <a:endParaRPr lang="en-US"/>
          </a:p>
        </p:txBody>
      </p:sp>
    </p:spTree>
    <p:extLst>
      <p:ext uri="{BB962C8B-B14F-4D97-AF65-F5344CB8AC3E}">
        <p14:creationId xmlns:p14="http://schemas.microsoft.com/office/powerpoint/2010/main" val="297299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https://www.northcountrypublicradio.org/news/images/IP_paper_mill_rumford.jpg – International Paper Mills, Rumford Falls, 1890s.</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2</a:t>
            </a:fld>
            <a:endParaRPr lang="en-US"/>
          </a:p>
        </p:txBody>
      </p:sp>
    </p:spTree>
    <p:extLst>
      <p:ext uri="{BB962C8B-B14F-4D97-AF65-F5344CB8AC3E}">
        <p14:creationId xmlns:p14="http://schemas.microsoft.com/office/powerpoint/2010/main" val="93111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https://www.epa.gov/laws-regulations/summary-endangered-species-act, photo: us fish and wildlife.org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24</a:t>
            </a:fld>
            <a:endParaRPr lang="en-US"/>
          </a:p>
        </p:txBody>
      </p:sp>
    </p:spTree>
    <p:extLst>
      <p:ext uri="{BB962C8B-B14F-4D97-AF65-F5344CB8AC3E}">
        <p14:creationId xmlns:p14="http://schemas.microsoft.com/office/powerpoint/2010/main" val="69623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https://www.epa.gov/sdwa,</a:t>
            </a:r>
          </a:p>
          <a:p>
            <a:r>
              <a:rPr lang="en-US" dirty="0"/>
              <a:t>Image: http://www.verified-pixel.com/wp-content/uploads/2017/01/9Drinking-water.jpg</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25</a:t>
            </a:fld>
            <a:endParaRPr lang="en-US"/>
          </a:p>
        </p:txBody>
      </p:sp>
    </p:spTree>
    <p:extLst>
      <p:ext uri="{BB962C8B-B14F-4D97-AF65-F5344CB8AC3E}">
        <p14:creationId xmlns:p14="http://schemas.microsoft.com/office/powerpoint/2010/main" val="3142134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Hazardous waste is regulated under a “cradle to grave” concept, meaning that the waste is tracked via written records from the time it becomes a waste, and that ownership remains with the generator forever. Source: www.mtu.edu/ehs/forms-procedures/hazardous-waste/</a:t>
            </a:r>
            <a:endParaRPr lang="en-US" b="0" dirty="0"/>
          </a:p>
          <a:p>
            <a:endParaRPr lang="en-US" dirty="0"/>
          </a:p>
          <a:p>
            <a:r>
              <a:rPr lang="en-US" dirty="0"/>
              <a:t>Source: https://www.epa.gov/laws-regulations/summary-resource-conservation-and-recovery-act</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26</a:t>
            </a:fld>
            <a:endParaRPr lang="en-US"/>
          </a:p>
        </p:txBody>
      </p:sp>
    </p:spTree>
    <p:extLst>
      <p:ext uri="{BB962C8B-B14F-4D97-AF65-F5344CB8AC3E}">
        <p14:creationId xmlns:p14="http://schemas.microsoft.com/office/powerpoint/2010/main" val="2030706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EPA is authorized to implement the Act in all 50 states and U.S. territories. Superfund site identification, monitoring, and response activities in states are coordinated through the state environmental protection or waste management agencies.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are approximately 14 Superfund sites in Maine currently.</a:t>
            </a:r>
          </a:p>
          <a:p>
            <a:endParaRPr lang="en-US" sz="1200" b="0" i="0" kern="1200" dirty="0">
              <a:solidFill>
                <a:schemeClr val="tx1"/>
              </a:solidFill>
              <a:effectLst/>
              <a:latin typeface="+mn-lt"/>
              <a:ea typeface="+mn-ea"/>
              <a:cs typeface="+mn-cs"/>
            </a:endParaRPr>
          </a:p>
          <a:p>
            <a:r>
              <a:rPr lang="en-US" dirty="0"/>
              <a:t>https://www.epa.gov/laws-regulations/summary-comprehensive-environmental-response-compensation-and-liability-act</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27</a:t>
            </a:fld>
            <a:endParaRPr lang="en-US"/>
          </a:p>
        </p:txBody>
      </p:sp>
    </p:spTree>
    <p:extLst>
      <p:ext uri="{BB962C8B-B14F-4D97-AF65-F5344CB8AC3E}">
        <p14:creationId xmlns:p14="http://schemas.microsoft.com/office/powerpoint/2010/main" val="630694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students about other areas of the environment that they are concerned with.</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28</a:t>
            </a:fld>
            <a:endParaRPr lang="en-US"/>
          </a:p>
        </p:txBody>
      </p:sp>
    </p:spTree>
    <p:extLst>
      <p:ext uri="{BB962C8B-B14F-4D97-AF65-F5344CB8AC3E}">
        <p14:creationId xmlns:p14="http://schemas.microsoft.com/office/powerpoint/2010/main" val="2467785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29</a:t>
            </a:fld>
            <a:endParaRPr lang="en-US"/>
          </a:p>
        </p:txBody>
      </p:sp>
    </p:spTree>
    <p:extLst>
      <p:ext uri="{BB962C8B-B14F-4D97-AF65-F5344CB8AC3E}">
        <p14:creationId xmlns:p14="http://schemas.microsoft.com/office/powerpoint/2010/main" val="3542949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altLang="en-US" sz="1200" dirty="0"/>
              <a:t>http://www.google.com/imgres?q=timber+cutting&amp;um=1&amp;hl=en&amp;sa=N&amp;biw=1366&amp;bih=673&amp;tbm=isch&amp;tbnid=IGJlvSaw5dOHvM:&amp;imgrefurl=http://www.jaha.org/edu/flood/why/img/lumber_gallery/pages/timber05.html&amp;imgurl=http://www.jaha.org/edu/flood/why/img/lumber_gallery/images/timber05.jpg&amp;w=700&amp;h=336&amp;ei=vVtHUNq2Iaj40gGX-4HICw&amp;zoom=1&amp;iact=hc&amp;vpx=999&amp;vpy=394&amp;dur=1787&amp;hovh=155&amp;hovw=324&amp;tx=197&amp;ty=80&amp;sig=114114391666442162333&amp;page=2&amp;tbnh=102&amp;tbnw=213&amp;start=17&amp;ndsp=21&amp;ved=1t:429,r:4,s:17,i:143</a:t>
            </a:r>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3</a:t>
            </a:fld>
            <a:endParaRPr lang="en-US"/>
          </a:p>
        </p:txBody>
      </p:sp>
    </p:spTree>
    <p:extLst>
      <p:ext uri="{BB962C8B-B14F-4D97-AF65-F5344CB8AC3E}">
        <p14:creationId xmlns:p14="http://schemas.microsoft.com/office/powerpoint/2010/main" val="2952710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endParaRPr lang="en-US" altLang="en-US" sz="1200" dirty="0"/>
          </a:p>
          <a:p>
            <a:r>
              <a:rPr lang="en-US" altLang="en-US" sz="1200" dirty="0"/>
              <a:t>https://www.countway.harvard.edu/menuNavigation/chom/fphp.html</a:t>
            </a:r>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4</a:t>
            </a:fld>
            <a:endParaRPr lang="en-US"/>
          </a:p>
        </p:txBody>
      </p:sp>
    </p:spTree>
    <p:extLst>
      <p:ext uri="{BB962C8B-B14F-4D97-AF65-F5344CB8AC3E}">
        <p14:creationId xmlns:p14="http://schemas.microsoft.com/office/powerpoint/2010/main" val="4169119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kern="1200" dirty="0">
                <a:solidFill>
                  <a:schemeClr val="tx1"/>
                </a:solidFill>
                <a:effectLst/>
                <a:latin typeface="+mn-lt"/>
                <a:ea typeface="+mn-ea"/>
                <a:cs typeface="+mn-cs"/>
              </a:rPr>
              <a:t>The Dust Bowl, also known as the Dirty Thirties, was a period of severe dust storms that greatly damaged the ecology and agriculture of the American and Canadian prairies during the 1930s; severe drought and a failure to apply dryland farming methods to prevent wind erosion caused the phenomenon. The drought came in three waves, 1934, 1936, and 1939–1940, but some regions of the high plains experienced drought conditions for as many as eight years. With insufficient understanding of the ecology of the plains, farmers had conducted extensive deep plowing of the virgin topsoil of the Great Plains during the previous decade; this had displaced the native, deep-rooted grasses that normally trapped soil and moisture even during periods of drought and high winds. </a:t>
            </a:r>
          </a:p>
          <a:p>
            <a:r>
              <a:rPr lang="en-US" sz="1200" b="0" i="0" u="none" kern="1200" dirty="0">
                <a:solidFill>
                  <a:schemeClr val="tx1"/>
                </a:solidFill>
                <a:effectLst/>
                <a:latin typeface="+mn-lt"/>
                <a:ea typeface="+mn-ea"/>
                <a:cs typeface="+mn-cs"/>
              </a:rPr>
              <a:t>Source: https://en.wikipedia.org/wiki/Dust_Bowl</a:t>
            </a:r>
            <a:endParaRPr lang="en-US" altLang="en-US" sz="1200" b="0" u="none" dirty="0">
              <a:solidFill>
                <a:schemeClr val="tx1"/>
              </a:solidFill>
            </a:endParaRPr>
          </a:p>
          <a:p>
            <a:endParaRPr lang="en-US" altLang="en-US" sz="1200" dirty="0"/>
          </a:p>
          <a:p>
            <a:r>
              <a:rPr lang="en-US" altLang="en-US" sz="1200" dirty="0"/>
              <a:t>Figure: http://en.wikipedia.org/wiki/Dust_Bowl</a:t>
            </a:r>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5</a:t>
            </a:fld>
            <a:endParaRPr lang="en-US"/>
          </a:p>
        </p:txBody>
      </p:sp>
    </p:spTree>
    <p:extLst>
      <p:ext uri="{BB962C8B-B14F-4D97-AF65-F5344CB8AC3E}">
        <p14:creationId xmlns:p14="http://schemas.microsoft.com/office/powerpoint/2010/main" val="355887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http://www.justice.gov/enrd/3304.htm</a:t>
            </a:r>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6</a:t>
            </a:fld>
            <a:endParaRPr lang="en-US"/>
          </a:p>
        </p:txBody>
      </p:sp>
    </p:spTree>
    <p:extLst>
      <p:ext uri="{BB962C8B-B14F-4D97-AF65-F5344CB8AC3E}">
        <p14:creationId xmlns:p14="http://schemas.microsoft.com/office/powerpoint/2010/main" val="2847764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Wilderness Act, signed into law in 1964, created the National Wilderness Preservation System and recognized wilderness as “an area where the earth and its community of life are untrammeled by man, where man himself is a visitor who does not remain.” The Act further defined wilderness as "an area of undeveloped Federal land retaining its primeval character and influence without permanent improvements or human habitation, which is protected and managed so as to preserve its natural conditions . . . ."  Source: https://wilderness.nps.gov/faqnew.cfm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Congress has now designated more than 106 million acres of federal public lands as wilderness: 44 million of these acres are in 47 parks and total 53 percent of National Park System lands. Additional national park areas are managed as “recommended” or "proposed" wilderness until Congress acts on their status.  Source: https://wilderness.nps.gov/faqnew.cfm</a:t>
            </a:r>
            <a:br>
              <a:rPr lang="en-US" dirty="0"/>
            </a:br>
            <a:endParaRPr lang="en-US" dirty="0"/>
          </a:p>
          <a:p>
            <a:r>
              <a:rPr lang="en-US" sz="1200" b="0" i="0" kern="1200" dirty="0">
                <a:solidFill>
                  <a:schemeClr val="tx1"/>
                </a:solidFill>
                <a:effectLst/>
                <a:latin typeface="+mn-lt"/>
                <a:ea typeface="+mn-ea"/>
                <a:cs typeface="+mn-cs"/>
              </a:rPr>
              <a:t>“Race to the Bottom” - a situation characterized by a progressive lowering or deterioration of standards, especially (in business contexts) as a result of the pressure of competition. Dictionary.com</a:t>
            </a:r>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7</a:t>
            </a:fld>
            <a:endParaRPr lang="en-US"/>
          </a:p>
        </p:txBody>
      </p:sp>
    </p:spTree>
    <p:extLst>
      <p:ext uri="{BB962C8B-B14F-4D97-AF65-F5344CB8AC3E}">
        <p14:creationId xmlns:p14="http://schemas.microsoft.com/office/powerpoint/2010/main" val="2368987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https://www.youtube.com/watch?v=nlHiaZFvcXA</a:t>
            </a:r>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8</a:t>
            </a:fld>
            <a:endParaRPr lang="en-US"/>
          </a:p>
        </p:txBody>
      </p:sp>
    </p:spTree>
    <p:extLst>
      <p:ext uri="{BB962C8B-B14F-4D97-AF65-F5344CB8AC3E}">
        <p14:creationId xmlns:p14="http://schemas.microsoft.com/office/powerpoint/2010/main" val="4097992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0" u="none" dirty="0"/>
              <a:t>Earth Day - </a:t>
            </a:r>
            <a:r>
              <a:rPr lang="en-US" sz="1200" b="0" i="0" kern="1200" dirty="0">
                <a:solidFill>
                  <a:schemeClr val="tx1"/>
                </a:solidFill>
                <a:effectLst/>
                <a:latin typeface="+mn-lt"/>
                <a:ea typeface="+mn-ea"/>
                <a:cs typeface="+mn-cs"/>
              </a:rPr>
              <a:t>The idea for a national day to focus on the environment came to Earth Day founder Gaylord Nelson, then a U.S. Senator from Wisconsin, after witnessing the ravages of the 1969 massive oil spill in Santa Barbara, California. Inspired by the student anti-war movement, he realized that if he could infuse that energy with an emerging public consciousness about air and water pollution, it would force environmental protection onto the national political agenda. Source: https://www.earthday.org/about/the-history-of-earth-day/</a:t>
            </a:r>
            <a:endParaRPr lang="en-US" altLang="en-US" sz="1200" b="0" u="sng" dirty="0">
              <a:hlinkClick r:id="rId3"/>
            </a:endParaRPr>
          </a:p>
          <a:p>
            <a:endParaRPr lang="en-US" altLang="en-US" sz="1200" dirty="0">
              <a:hlinkClick r:id="rId3"/>
            </a:endParaRPr>
          </a:p>
          <a:p>
            <a:r>
              <a:rPr lang="en-US" altLang="en-US" sz="1200" dirty="0">
                <a:hlinkClick r:id="rId3"/>
              </a:rPr>
              <a:t>http://www.goodlifer.com/wp-content/uploads/2011/04/GL_EarthDay11_solutionpollution.jpg</a:t>
            </a:r>
            <a:br>
              <a:rPr lang="en-US" altLang="en-US" sz="1200" dirty="0"/>
            </a:br>
            <a:r>
              <a:rPr lang="en-US" altLang="en-US" sz="1200" dirty="0"/>
              <a:t>http://planetforward.ca/blog/earth-day-2010-40th-anniversary-part-one-flashback-to-1970</a:t>
            </a:r>
            <a:endParaRPr lang="en-US" dirty="0"/>
          </a:p>
          <a:p>
            <a:endParaRPr lang="en-US" dirty="0"/>
          </a:p>
        </p:txBody>
      </p:sp>
      <p:sp>
        <p:nvSpPr>
          <p:cNvPr id="4" name="Slide Number Placeholder 3"/>
          <p:cNvSpPr>
            <a:spLocks noGrp="1"/>
          </p:cNvSpPr>
          <p:nvPr>
            <p:ph type="sldNum" sz="quarter" idx="10"/>
          </p:nvPr>
        </p:nvSpPr>
        <p:spPr/>
        <p:txBody>
          <a:bodyPr/>
          <a:lstStyle/>
          <a:p>
            <a:fld id="{B2286B44-9F3C-4703-8A16-77A994477D98}" type="slidenum">
              <a:rPr lang="en-US" smtClean="0"/>
              <a:t>9</a:t>
            </a:fld>
            <a:endParaRPr lang="en-US"/>
          </a:p>
        </p:txBody>
      </p:sp>
    </p:spTree>
    <p:extLst>
      <p:ext uri="{BB962C8B-B14F-4D97-AF65-F5344CB8AC3E}">
        <p14:creationId xmlns:p14="http://schemas.microsoft.com/office/powerpoint/2010/main" val="3546139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05200" y="1676400"/>
            <a:ext cx="4953000" cy="1927225"/>
          </a:xfrm>
        </p:spPr>
        <p:txBody>
          <a:bodyPr/>
          <a:lstStyle>
            <a:lvl1pPr algn="r">
              <a:defRPr b="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544084" y="3733800"/>
            <a:ext cx="4914115"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Staff Name, Title/Program </a:t>
            </a:r>
          </a:p>
        </p:txBody>
      </p:sp>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 y="1556084"/>
            <a:ext cx="2554287"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47" y="6019800"/>
            <a:ext cx="9169400"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670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effectLs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5124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fld id="{0B67714F-F0B0-42D2-A448-3D2ECD13E093}" type="datetimeFigureOut">
              <a:rPr lang="en-US"/>
              <a:pPr>
                <a:defRPr/>
              </a:pPr>
              <a:t>4/3/2018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988846-16C8-4724-BBFB-A864CC2D2AAE}" type="slidenum">
              <a:rPr lang="en-US"/>
              <a:pPr>
                <a:defRPr/>
              </a:pPr>
              <a:t>‹#›</a:t>
            </a:fld>
            <a:endParaRPr lang="en-US"/>
          </a:p>
        </p:txBody>
      </p:sp>
      <p:sp>
        <p:nvSpPr>
          <p:cNvPr id="8" name="Content Placeholder 2"/>
          <p:cNvSpPr>
            <a:spLocks noGrp="1"/>
          </p:cNvSpPr>
          <p:nvPr>
            <p:ph idx="1"/>
          </p:nvPr>
        </p:nvSpPr>
        <p:spPr>
          <a:xfrm>
            <a:off x="457200" y="1600200"/>
            <a:ext cx="8229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274638"/>
            <a:ext cx="8229600" cy="1143000"/>
          </a:xfrm>
        </p:spPr>
        <p:txBody>
          <a:bodyPr/>
          <a:lstStyle>
            <a:lvl1pPr>
              <a:defRPr sz="4000" b="1">
                <a:effectLst/>
              </a:defRPr>
            </a:lvl1pPr>
          </a:lstStyle>
          <a:p>
            <a:r>
              <a:rPr lang="en-US"/>
              <a:t>Click to edit Master title style</a:t>
            </a:r>
            <a:endParaRPr lang="en-US" dirty="0"/>
          </a:p>
        </p:txBody>
      </p:sp>
    </p:spTree>
    <p:extLst>
      <p:ext uri="{BB962C8B-B14F-4D97-AF65-F5344CB8AC3E}">
        <p14:creationId xmlns:p14="http://schemas.microsoft.com/office/powerpoint/2010/main" val="1468403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1828800" y="3886200"/>
            <a:ext cx="5486400" cy="9144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j-ea"/>
                <a:cs typeface="Arial" pitchFamily="34" charset="0"/>
              </a:rPr>
              <a:t>Add contact information</a:t>
            </a:r>
            <a:br>
              <a:rPr kumimoji="0" lang="en-US" sz="2000" b="0" i="0" u="none" strike="noStrike" kern="1200" cap="none" spc="0" normalizeH="0" baseline="0" noProof="0" dirty="0">
                <a:ln>
                  <a:noFill/>
                </a:ln>
                <a:solidFill>
                  <a:srgbClr val="4F81BD">
                    <a:lumMod val="50000"/>
                  </a:srgbClr>
                </a:solidFill>
                <a:effectLst/>
                <a:uLnTx/>
                <a:uFillTx/>
                <a:latin typeface="Arial" pitchFamily="34" charset="0"/>
                <a:ea typeface="+mj-ea"/>
                <a:cs typeface="Arial" pitchFamily="34" charset="0"/>
              </a:rPr>
            </a:br>
            <a:r>
              <a:rPr kumimoji="0" lang="en-US" sz="2000" b="1" i="1" u="none" strike="noStrike" kern="1200" cap="none" spc="0" normalizeH="0" baseline="0" noProof="0" dirty="0">
                <a:ln>
                  <a:noFill/>
                </a:ln>
                <a:solidFill>
                  <a:srgbClr val="4F81BD">
                    <a:lumMod val="50000"/>
                  </a:srgbClr>
                </a:solidFill>
                <a:effectLst/>
                <a:uLnTx/>
                <a:uFillTx/>
                <a:latin typeface="Arial" pitchFamily="34" charset="0"/>
                <a:ea typeface="+mj-ea"/>
                <a:cs typeface="Arial" pitchFamily="34" charset="0"/>
              </a:rPr>
              <a:t>www.maine.gov/dep</a:t>
            </a:r>
            <a:endParaRPr lang="en-US" dirty="0"/>
          </a:p>
        </p:txBody>
      </p:sp>
      <p:sp>
        <p:nvSpPr>
          <p:cNvPr id="5" name="Date Placeholder 3"/>
          <p:cNvSpPr>
            <a:spLocks noGrp="1"/>
          </p:cNvSpPr>
          <p:nvPr>
            <p:ph type="dt" sz="half" idx="10"/>
          </p:nvPr>
        </p:nvSpPr>
        <p:spPr/>
        <p:txBody>
          <a:bodyPr/>
          <a:lstStyle>
            <a:lvl1pPr>
              <a:defRPr/>
            </a:lvl1pPr>
          </a:lstStyle>
          <a:p>
            <a:pPr>
              <a:defRPr/>
            </a:pPr>
            <a:fld id="{F418152B-19C0-41DB-96D6-72658FF670DD}" type="datetimeFigureOut">
              <a:rPr lang="en-US"/>
              <a:pPr>
                <a:defRPr/>
              </a:pPr>
              <a:t>4/3/2018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93D7E75-82E5-4227-A723-7DC309C4A2C1}" type="slidenum">
              <a:rPr lang="en-US"/>
              <a:pPr>
                <a:defRPr/>
              </a:pPr>
              <a:t>‹#›</a:t>
            </a:fld>
            <a:endParaRPr lang="en-US"/>
          </a:p>
        </p:txBody>
      </p:sp>
      <p:pic>
        <p:nvPicPr>
          <p:cNvPr id="8" name="Picture Placeholder 1"/>
          <p:cNvPicPr>
            <a:picLocks noChangeAspect="1"/>
          </p:cNvPicPr>
          <p:nvPr userDrawn="1"/>
        </p:nvPicPr>
        <p:blipFill>
          <a:blip r:embed="rId2">
            <a:extLst>
              <a:ext uri="{28A0092B-C50C-407E-A947-70E740481C1C}">
                <a14:useLocalDpi xmlns:a14="http://schemas.microsoft.com/office/drawing/2010/main" val="0"/>
              </a:ext>
            </a:extLst>
          </a:blip>
          <a:srcRect l="-5875" t="-1201" r="-455" b="-697"/>
          <a:stretch>
            <a:fillRect/>
          </a:stretch>
        </p:blipFill>
        <p:spPr bwMode="auto">
          <a:xfrm>
            <a:off x="3159125" y="762000"/>
            <a:ext cx="282575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48290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778C9E1-E06B-475E-B4ED-72161A64C19E}" type="datetimeFigureOut">
              <a:rPr lang="en-US"/>
              <a:pPr>
                <a:defRPr/>
              </a:pPr>
              <a:t>4/3/2018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F502C29-6255-4BF1-8853-6D87703BED30}" type="slidenum">
              <a:rPr lang="en-US"/>
              <a:pPr>
                <a:defRPr/>
              </a:pPr>
              <a:t>‹#›</a:t>
            </a:fld>
            <a:endParaRPr lang="en-US"/>
          </a:p>
        </p:txBody>
      </p:sp>
      <p:pic>
        <p:nvPicPr>
          <p:cNvPr id="3"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700" y="-8021"/>
            <a:ext cx="91694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096000"/>
            <a:ext cx="9717088"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Lst>
  <p:txStyles>
    <p:titleStyle>
      <a:lvl1pPr algn="ctr" rtl="0" eaLnBrk="1" fontAlgn="base" hangingPunct="1">
        <a:spcBef>
          <a:spcPct val="0"/>
        </a:spcBef>
        <a:spcAft>
          <a:spcPct val="0"/>
        </a:spcAft>
        <a:defRPr sz="4000" b="1" i="0" u="none" kern="1200">
          <a:solidFill>
            <a:schemeClr val="tx2">
              <a:lumMod val="75000"/>
            </a:schemeClr>
          </a:solidFill>
          <a:effectLst/>
          <a:latin typeface="Arial" panose="020B0604020202020204" pitchFamily="34" charset="0"/>
          <a:ea typeface="+mj-ea"/>
          <a:cs typeface="Arial" panose="020B0604020202020204" pitchFamily="34" charset="0"/>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b="0" i="0" u="none" kern="1200">
          <a:solidFill>
            <a:schemeClr val="tx2">
              <a:lumMod val="75000"/>
            </a:schemeClr>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2">
              <a:lumMod val="75000"/>
            </a:schemeClr>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nlHiaZFvcXA"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2062163"/>
            <a:ext cx="4343400" cy="1628775"/>
          </a:xfrm>
        </p:spPr>
        <p:txBody>
          <a:bodyPr rtlCol="0">
            <a:normAutofit/>
          </a:bodyPr>
          <a:lstStyle/>
          <a:p>
            <a:pPr algn="r" eaLnBrk="1" fontAlgn="auto" hangingPunct="1">
              <a:spcAft>
                <a:spcPts val="0"/>
              </a:spcAft>
              <a:defRPr/>
            </a:pPr>
            <a:r>
              <a:rPr lang="en-US" dirty="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Environmental Regulations</a:t>
            </a:r>
          </a:p>
        </p:txBody>
      </p:sp>
      <p:sp>
        <p:nvSpPr>
          <p:cNvPr id="2051" name="Subtitle 2"/>
          <p:cNvSpPr>
            <a:spLocks noGrp="1"/>
          </p:cNvSpPr>
          <p:nvPr>
            <p:ph type="subTitle" idx="1"/>
          </p:nvPr>
        </p:nvSpPr>
        <p:spPr>
          <a:xfrm>
            <a:off x="3810000" y="3886200"/>
            <a:ext cx="4343400" cy="592138"/>
          </a:xfrm>
        </p:spPr>
        <p:txBody>
          <a:bodyPr/>
          <a:lstStyle/>
          <a:p>
            <a:pPr algn="r" eaLnBrk="1" hangingPunct="1"/>
            <a:r>
              <a:rPr lang="en-US" altLang="en-US" sz="2800" dirty="0">
                <a:solidFill>
                  <a:srgbClr val="7F7F7F"/>
                </a:solidFill>
              </a:rPr>
              <a:t>Education Curriculum</a:t>
            </a:r>
          </a:p>
          <a:p>
            <a:pPr algn="r" eaLnBrk="1" hangingPunct="1"/>
            <a:r>
              <a:rPr lang="en-US" altLang="en-US" sz="2800" dirty="0">
                <a:solidFill>
                  <a:srgbClr val="7F7F7F"/>
                </a:solidFill>
              </a:rPr>
              <a:t>High School Program</a:t>
            </a:r>
          </a:p>
        </p:txBody>
      </p:sp>
      <p:sp>
        <p:nvSpPr>
          <p:cNvPr id="4" name="Rectangle 3"/>
          <p:cNvSpPr/>
          <p:nvPr/>
        </p:nvSpPr>
        <p:spPr>
          <a:xfrm>
            <a:off x="0" y="5943600"/>
            <a:ext cx="9144000" cy="90328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6" name="TextBox 14"/>
          <p:cNvSpPr txBox="1">
            <a:spLocks noChangeArrowheads="1"/>
          </p:cNvSpPr>
          <p:nvPr/>
        </p:nvSpPr>
        <p:spPr bwMode="auto">
          <a:xfrm>
            <a:off x="11113" y="6059488"/>
            <a:ext cx="91408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dirty="0">
                <a:solidFill>
                  <a:schemeClr val="bg1"/>
                </a:solidFill>
                <a:latin typeface="Arial" charset="0"/>
              </a:rPr>
              <a:t>MAINE DEPARTMENT OF ENVIRONMENTAL PROTECTION</a:t>
            </a:r>
          </a:p>
          <a:p>
            <a:pPr algn="ctr" eaLnBrk="1" hangingPunct="1"/>
            <a:endParaRPr lang="en-US" altLang="en-US" sz="800" i="1" dirty="0">
              <a:solidFill>
                <a:schemeClr val="bg1"/>
              </a:solidFill>
              <a:latin typeface="Arial" charset="0"/>
            </a:endParaRPr>
          </a:p>
          <a:p>
            <a:pPr algn="ctr" eaLnBrk="1" hangingPunct="1"/>
            <a:r>
              <a:rPr lang="en-US" altLang="en-US" sz="1600" i="1" dirty="0">
                <a:solidFill>
                  <a:schemeClr val="bg1"/>
                </a:solidFill>
                <a:latin typeface="Arial" charset="0"/>
              </a:rPr>
              <a:t>Protecting Maine’s Air, Land and Water</a:t>
            </a:r>
          </a:p>
        </p:txBody>
      </p:sp>
      <p:cxnSp>
        <p:nvCxnSpPr>
          <p:cNvPr id="17" name="Straight Connector 16"/>
          <p:cNvCxnSpPr/>
          <p:nvPr/>
        </p:nvCxnSpPr>
        <p:spPr>
          <a:xfrm>
            <a:off x="1181100" y="6427788"/>
            <a:ext cx="6781800" cy="0"/>
          </a:xfrm>
          <a:prstGeom prst="line">
            <a:avLst/>
          </a:prstGeom>
          <a:ln>
            <a:solidFill>
              <a:schemeClr val="tx1">
                <a:lumMod val="50000"/>
                <a:lumOff val="50000"/>
              </a:schemeClr>
            </a:solidFill>
          </a:ln>
        </p:spPr>
        <p:style>
          <a:lnRef idx="2">
            <a:schemeClr val="accent3"/>
          </a:lnRef>
          <a:fillRef idx="0">
            <a:schemeClr val="accent3"/>
          </a:fillRef>
          <a:effectRef idx="1">
            <a:schemeClr val="accent3"/>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1EF25-F062-456B-8D73-AF6CAF8AACB3}"/>
              </a:ext>
            </a:extLst>
          </p:cNvPr>
          <p:cNvSpPr>
            <a:spLocks noGrp="1"/>
          </p:cNvSpPr>
          <p:nvPr>
            <p:ph type="title"/>
          </p:nvPr>
        </p:nvSpPr>
        <p:spPr>
          <a:xfrm>
            <a:off x="457200" y="381000"/>
            <a:ext cx="8229600" cy="1143000"/>
          </a:xfrm>
        </p:spPr>
        <p:txBody>
          <a:bodyPr>
            <a:normAutofit fontScale="90000"/>
          </a:bodyPr>
          <a:lstStyle/>
          <a:p>
            <a:r>
              <a:rPr lang="en-US" dirty="0"/>
              <a:t>Environmental Protection Agency (EPA)</a:t>
            </a:r>
          </a:p>
        </p:txBody>
      </p:sp>
      <p:sp>
        <p:nvSpPr>
          <p:cNvPr id="3" name="Content Placeholder 2">
            <a:extLst>
              <a:ext uri="{FF2B5EF4-FFF2-40B4-BE49-F238E27FC236}">
                <a16:creationId xmlns:a16="http://schemas.microsoft.com/office/drawing/2014/main" id="{D839C0D2-A290-4EEC-BA70-47E13D8CBF6A}"/>
              </a:ext>
            </a:extLst>
          </p:cNvPr>
          <p:cNvSpPr>
            <a:spLocks noGrp="1"/>
          </p:cNvSpPr>
          <p:nvPr>
            <p:ph idx="1"/>
          </p:nvPr>
        </p:nvSpPr>
        <p:spPr/>
        <p:txBody>
          <a:bodyPr/>
          <a:lstStyle/>
          <a:p>
            <a:r>
              <a:rPr lang="en-US" dirty="0"/>
              <a:t>The EPA was established on December 2, 1970 to consolidate in one agency a variety of federal research, monitoring, standard-setting and enforcement activities to ensure environmental protection.</a:t>
            </a:r>
          </a:p>
          <a:p>
            <a:r>
              <a:rPr lang="en-US" dirty="0"/>
              <a:t>Since its inception, EPA has been working for a cleaner, healthier environment for the American people.</a:t>
            </a:r>
          </a:p>
        </p:txBody>
      </p:sp>
      <p:pic>
        <p:nvPicPr>
          <p:cNvPr id="4" name="Picture 3">
            <a:extLst>
              <a:ext uri="{FF2B5EF4-FFF2-40B4-BE49-F238E27FC236}">
                <a16:creationId xmlns:a16="http://schemas.microsoft.com/office/drawing/2014/main" id="{18D503EC-B245-4D5C-8A47-EBAEAE7C807E}"/>
              </a:ext>
            </a:extLst>
          </p:cNvPr>
          <p:cNvPicPr>
            <a:picLocks noChangeAspect="1"/>
          </p:cNvPicPr>
          <p:nvPr/>
        </p:nvPicPr>
        <p:blipFill>
          <a:blip r:embed="rId3"/>
          <a:stretch>
            <a:fillRect/>
          </a:stretch>
        </p:blipFill>
        <p:spPr>
          <a:xfrm>
            <a:off x="7662863" y="5006976"/>
            <a:ext cx="1023937" cy="1119187"/>
          </a:xfrm>
          <a:prstGeom prst="rect">
            <a:avLst/>
          </a:prstGeom>
        </p:spPr>
      </p:pic>
    </p:spTree>
    <p:extLst>
      <p:ext uri="{BB962C8B-B14F-4D97-AF65-F5344CB8AC3E}">
        <p14:creationId xmlns:p14="http://schemas.microsoft.com/office/powerpoint/2010/main" val="3845420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9495A-322B-4DB6-B3E1-A2690618F64B}"/>
              </a:ext>
            </a:extLst>
          </p:cNvPr>
          <p:cNvSpPr>
            <a:spLocks noGrp="1"/>
          </p:cNvSpPr>
          <p:nvPr>
            <p:ph type="title"/>
          </p:nvPr>
        </p:nvSpPr>
        <p:spPr/>
        <p:txBody>
          <a:bodyPr>
            <a:normAutofit/>
          </a:bodyPr>
          <a:lstStyle/>
          <a:p>
            <a:r>
              <a:rPr lang="en-US" dirty="0"/>
              <a:t>Pollution Incidents and Control </a:t>
            </a:r>
          </a:p>
        </p:txBody>
      </p:sp>
      <p:sp>
        <p:nvSpPr>
          <p:cNvPr id="3" name="Content Placeholder 2">
            <a:extLst>
              <a:ext uri="{FF2B5EF4-FFF2-40B4-BE49-F238E27FC236}">
                <a16:creationId xmlns:a16="http://schemas.microsoft.com/office/drawing/2014/main" id="{307E1552-8CE1-424A-84AB-C6878BD71425}"/>
              </a:ext>
            </a:extLst>
          </p:cNvPr>
          <p:cNvSpPr>
            <a:spLocks noGrp="1"/>
          </p:cNvSpPr>
          <p:nvPr>
            <p:ph idx="1"/>
          </p:nvPr>
        </p:nvSpPr>
        <p:spPr>
          <a:xfrm>
            <a:off x="426098" y="1166018"/>
            <a:ext cx="8229600" cy="4525963"/>
          </a:xfrm>
        </p:spPr>
        <p:txBody>
          <a:bodyPr/>
          <a:lstStyle/>
          <a:p>
            <a:pPr lvl="1"/>
            <a:r>
              <a:rPr lang="en-US" altLang="en-US" sz="2200" dirty="0"/>
              <a:t>Notorious Pollution Incidents</a:t>
            </a:r>
          </a:p>
          <a:p>
            <a:pPr lvl="2"/>
            <a:r>
              <a:rPr lang="en-US" altLang="en-US" sz="2200" dirty="0"/>
              <a:t>Los Angeles Killer Smog</a:t>
            </a:r>
          </a:p>
          <a:p>
            <a:pPr lvl="2"/>
            <a:r>
              <a:rPr lang="en-US" altLang="en-US" sz="2200" dirty="0"/>
              <a:t>New York State’s Love Canal neighborhood (shown below)</a:t>
            </a:r>
          </a:p>
          <a:p>
            <a:pPr lvl="2"/>
            <a:r>
              <a:rPr lang="en-US" altLang="en-US" sz="2200" dirty="0"/>
              <a:t>PA’s Donora air pollution deaths</a:t>
            </a:r>
          </a:p>
          <a:p>
            <a:pPr lvl="2"/>
            <a:r>
              <a:rPr lang="en-US" altLang="en-US" sz="2200" dirty="0"/>
              <a:t>VA’s Allied Chemical </a:t>
            </a:r>
            <a:r>
              <a:rPr lang="en-US" altLang="en-US" sz="2200" dirty="0" err="1"/>
              <a:t>Kepone</a:t>
            </a:r>
            <a:r>
              <a:rPr lang="en-US" altLang="en-US" sz="2200" dirty="0"/>
              <a:t> contamination</a:t>
            </a:r>
          </a:p>
          <a:p>
            <a:pPr lvl="1"/>
            <a:r>
              <a:rPr lang="en-US" altLang="en-US" sz="2200" dirty="0"/>
              <a:t>Clean Air Act (CAA)</a:t>
            </a:r>
          </a:p>
          <a:p>
            <a:pPr lvl="1"/>
            <a:r>
              <a:rPr lang="en-US" altLang="en-US" sz="2200" dirty="0"/>
              <a:t>Clean Water Act (CWA)</a:t>
            </a:r>
          </a:p>
          <a:p>
            <a:pPr lvl="1"/>
            <a:r>
              <a:rPr lang="en-US" altLang="en-US" sz="2200" dirty="0"/>
              <a:t>Toxic control statutes</a:t>
            </a:r>
          </a:p>
          <a:p>
            <a:endParaRPr lang="en-US" dirty="0"/>
          </a:p>
        </p:txBody>
      </p:sp>
      <p:pic>
        <p:nvPicPr>
          <p:cNvPr id="4" name="Picture 3">
            <a:extLst>
              <a:ext uri="{FF2B5EF4-FFF2-40B4-BE49-F238E27FC236}">
                <a16:creationId xmlns:a16="http://schemas.microsoft.com/office/drawing/2014/main" id="{9D568981-2E64-4BBF-9F19-1BD579509F19}"/>
              </a:ext>
            </a:extLst>
          </p:cNvPr>
          <p:cNvPicPr>
            <a:picLocks noChangeAspect="1"/>
          </p:cNvPicPr>
          <p:nvPr/>
        </p:nvPicPr>
        <p:blipFill>
          <a:blip r:embed="rId3"/>
          <a:stretch>
            <a:fillRect/>
          </a:stretch>
        </p:blipFill>
        <p:spPr>
          <a:xfrm>
            <a:off x="2247754" y="4419600"/>
            <a:ext cx="4586287" cy="1698625"/>
          </a:xfrm>
          <a:prstGeom prst="rect">
            <a:avLst/>
          </a:prstGeom>
        </p:spPr>
      </p:pic>
    </p:spTree>
    <p:extLst>
      <p:ext uri="{BB962C8B-B14F-4D97-AF65-F5344CB8AC3E}">
        <p14:creationId xmlns:p14="http://schemas.microsoft.com/office/powerpoint/2010/main" val="168443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CC5D3-ADAF-4EDF-8B56-B0A22A18440F}"/>
              </a:ext>
            </a:extLst>
          </p:cNvPr>
          <p:cNvSpPr>
            <a:spLocks noGrp="1"/>
          </p:cNvSpPr>
          <p:nvPr>
            <p:ph type="title"/>
          </p:nvPr>
        </p:nvSpPr>
        <p:spPr/>
        <p:txBody>
          <a:bodyPr/>
          <a:lstStyle/>
          <a:p>
            <a:r>
              <a:rPr lang="en-US" altLang="en-US" dirty="0"/>
              <a:t>L.A. Killer Smog</a:t>
            </a:r>
            <a:endParaRPr lang="en-US" dirty="0"/>
          </a:p>
        </p:txBody>
      </p:sp>
      <p:sp>
        <p:nvSpPr>
          <p:cNvPr id="3" name="Content Placeholder 2">
            <a:extLst>
              <a:ext uri="{FF2B5EF4-FFF2-40B4-BE49-F238E27FC236}">
                <a16:creationId xmlns:a16="http://schemas.microsoft.com/office/drawing/2014/main" id="{2B192120-1B99-456A-B603-8622713CE845}"/>
              </a:ext>
            </a:extLst>
          </p:cNvPr>
          <p:cNvSpPr>
            <a:spLocks noGrp="1"/>
          </p:cNvSpPr>
          <p:nvPr>
            <p:ph idx="1"/>
          </p:nvPr>
        </p:nvSpPr>
        <p:spPr>
          <a:xfrm>
            <a:off x="457200" y="1600200"/>
            <a:ext cx="4114800" cy="4525963"/>
          </a:xfrm>
        </p:spPr>
        <p:txBody>
          <a:bodyPr/>
          <a:lstStyle/>
          <a:p>
            <a:r>
              <a:rPr lang="en-US" altLang="en-US" dirty="0"/>
              <a:t>1943</a:t>
            </a:r>
          </a:p>
          <a:p>
            <a:r>
              <a:rPr lang="en-US" altLang="en-US" dirty="0"/>
              <a:t>Visibility down to 3 blocks</a:t>
            </a:r>
          </a:p>
          <a:p>
            <a:r>
              <a:rPr lang="en-US" altLang="en-US" dirty="0"/>
              <a:t>Stinging eyes, throats burning</a:t>
            </a:r>
          </a:p>
          <a:p>
            <a:endParaRPr lang="en-US" dirty="0"/>
          </a:p>
        </p:txBody>
      </p:sp>
      <p:pic>
        <p:nvPicPr>
          <p:cNvPr id="4" name="Picture 3">
            <a:extLst>
              <a:ext uri="{FF2B5EF4-FFF2-40B4-BE49-F238E27FC236}">
                <a16:creationId xmlns:a16="http://schemas.microsoft.com/office/drawing/2014/main" id="{00741D74-446C-4338-BD50-EFEC50482135}"/>
              </a:ext>
            </a:extLst>
          </p:cNvPr>
          <p:cNvPicPr>
            <a:picLocks noChangeAspect="1"/>
          </p:cNvPicPr>
          <p:nvPr/>
        </p:nvPicPr>
        <p:blipFill>
          <a:blip r:embed="rId3"/>
          <a:stretch>
            <a:fillRect/>
          </a:stretch>
        </p:blipFill>
        <p:spPr>
          <a:xfrm>
            <a:off x="4648200" y="1524000"/>
            <a:ext cx="4249795" cy="4573588"/>
          </a:xfrm>
          <a:prstGeom prst="rect">
            <a:avLst/>
          </a:prstGeom>
        </p:spPr>
      </p:pic>
    </p:spTree>
    <p:extLst>
      <p:ext uri="{BB962C8B-B14F-4D97-AF65-F5344CB8AC3E}">
        <p14:creationId xmlns:p14="http://schemas.microsoft.com/office/powerpoint/2010/main" val="3189479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255D-A834-4F81-9572-C9DD7B7DBF6A}"/>
              </a:ext>
            </a:extLst>
          </p:cNvPr>
          <p:cNvSpPr>
            <a:spLocks noGrp="1"/>
          </p:cNvSpPr>
          <p:nvPr>
            <p:ph type="title"/>
          </p:nvPr>
        </p:nvSpPr>
        <p:spPr/>
        <p:txBody>
          <a:bodyPr/>
          <a:lstStyle/>
          <a:p>
            <a:r>
              <a:rPr lang="en-US" dirty="0"/>
              <a:t>Love Canal</a:t>
            </a:r>
          </a:p>
        </p:txBody>
      </p:sp>
      <p:sp>
        <p:nvSpPr>
          <p:cNvPr id="3" name="Content Placeholder 2">
            <a:extLst>
              <a:ext uri="{FF2B5EF4-FFF2-40B4-BE49-F238E27FC236}">
                <a16:creationId xmlns:a16="http://schemas.microsoft.com/office/drawing/2014/main" id="{9922C36B-E5A1-4397-8A53-34AB9CE9470E}"/>
              </a:ext>
            </a:extLst>
          </p:cNvPr>
          <p:cNvSpPr>
            <a:spLocks noGrp="1"/>
          </p:cNvSpPr>
          <p:nvPr>
            <p:ph idx="1"/>
          </p:nvPr>
        </p:nvSpPr>
        <p:spPr>
          <a:xfrm>
            <a:off x="457200" y="1219200"/>
            <a:ext cx="8229600" cy="4525963"/>
          </a:xfrm>
        </p:spPr>
        <p:txBody>
          <a:bodyPr/>
          <a:lstStyle/>
          <a:p>
            <a:r>
              <a:rPr lang="en-US" altLang="en-US" sz="2400" dirty="0"/>
              <a:t>The Love Canal came from the last name of William T. Love, who in the early 1890s envisioned a canal connecting the Niagara River to Lake Ontario</a:t>
            </a:r>
          </a:p>
          <a:p>
            <a:r>
              <a:rPr lang="en-US" altLang="en-US" sz="2400" dirty="0"/>
              <a:t>He hoped to serve the area's burgeoning industries with much needed hydro electricity</a:t>
            </a:r>
          </a:p>
          <a:p>
            <a:r>
              <a:rPr lang="en-US" altLang="en-US" sz="2400" dirty="0"/>
              <a:t>By the 1940s, Hooker Electrochemical Company began searching for a place to dump the large quantity of chemical waste it was producing</a:t>
            </a:r>
          </a:p>
          <a:p>
            <a:endParaRPr lang="en-US" dirty="0"/>
          </a:p>
        </p:txBody>
      </p:sp>
      <p:pic>
        <p:nvPicPr>
          <p:cNvPr id="4" name="Picture 3">
            <a:extLst>
              <a:ext uri="{FF2B5EF4-FFF2-40B4-BE49-F238E27FC236}">
                <a16:creationId xmlns:a16="http://schemas.microsoft.com/office/drawing/2014/main" id="{916F826A-BCA7-4144-9CF7-0A18B6552413}"/>
              </a:ext>
            </a:extLst>
          </p:cNvPr>
          <p:cNvPicPr>
            <a:picLocks noChangeAspect="1"/>
          </p:cNvPicPr>
          <p:nvPr/>
        </p:nvPicPr>
        <p:blipFill>
          <a:blip r:embed="rId3"/>
          <a:stretch>
            <a:fillRect/>
          </a:stretch>
        </p:blipFill>
        <p:spPr>
          <a:xfrm>
            <a:off x="3417547" y="4114800"/>
            <a:ext cx="2308905" cy="2152127"/>
          </a:xfrm>
          <a:prstGeom prst="rect">
            <a:avLst/>
          </a:prstGeom>
        </p:spPr>
      </p:pic>
    </p:spTree>
    <p:extLst>
      <p:ext uri="{BB962C8B-B14F-4D97-AF65-F5344CB8AC3E}">
        <p14:creationId xmlns:p14="http://schemas.microsoft.com/office/powerpoint/2010/main" val="1594341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F685-4567-411A-954B-9E1D30542B67}"/>
              </a:ext>
            </a:extLst>
          </p:cNvPr>
          <p:cNvSpPr>
            <a:spLocks noGrp="1"/>
          </p:cNvSpPr>
          <p:nvPr>
            <p:ph type="title"/>
          </p:nvPr>
        </p:nvSpPr>
        <p:spPr/>
        <p:txBody>
          <a:bodyPr/>
          <a:lstStyle/>
          <a:p>
            <a:r>
              <a:rPr lang="en-US" dirty="0"/>
              <a:t>Donora Air Pollution Incident</a:t>
            </a:r>
          </a:p>
        </p:txBody>
      </p:sp>
      <p:sp>
        <p:nvSpPr>
          <p:cNvPr id="3" name="Content Placeholder 2">
            <a:extLst>
              <a:ext uri="{FF2B5EF4-FFF2-40B4-BE49-F238E27FC236}">
                <a16:creationId xmlns:a16="http://schemas.microsoft.com/office/drawing/2014/main" id="{C66FB666-790B-4067-9FE8-7D8DF9EA7A56}"/>
              </a:ext>
            </a:extLst>
          </p:cNvPr>
          <p:cNvSpPr>
            <a:spLocks noGrp="1"/>
          </p:cNvSpPr>
          <p:nvPr>
            <p:ph idx="1"/>
          </p:nvPr>
        </p:nvSpPr>
        <p:spPr/>
        <p:txBody>
          <a:bodyPr/>
          <a:lstStyle/>
          <a:p>
            <a:r>
              <a:rPr lang="en-US" altLang="en-US" dirty="0">
                <a:solidFill>
                  <a:schemeClr val="tx1"/>
                </a:solidFill>
              </a:rPr>
              <a:t>The 1948 Donora smog was a historic air inversion resulting in a wall of smog that killed 20 people and sickened 7,000 more in Donora, Pennsylvania.</a:t>
            </a:r>
          </a:p>
          <a:p>
            <a:endParaRPr lang="en-US" dirty="0"/>
          </a:p>
        </p:txBody>
      </p:sp>
      <p:pic>
        <p:nvPicPr>
          <p:cNvPr id="4" name="Picture 3">
            <a:extLst>
              <a:ext uri="{FF2B5EF4-FFF2-40B4-BE49-F238E27FC236}">
                <a16:creationId xmlns:a16="http://schemas.microsoft.com/office/drawing/2014/main" id="{EDFD48B3-C87F-45EE-A209-E91330776C07}"/>
              </a:ext>
            </a:extLst>
          </p:cNvPr>
          <p:cNvPicPr>
            <a:picLocks noChangeAspect="1"/>
          </p:cNvPicPr>
          <p:nvPr/>
        </p:nvPicPr>
        <p:blipFill>
          <a:blip r:embed="rId3"/>
          <a:stretch>
            <a:fillRect/>
          </a:stretch>
        </p:blipFill>
        <p:spPr>
          <a:xfrm>
            <a:off x="432457" y="3863181"/>
            <a:ext cx="8279086" cy="2109399"/>
          </a:xfrm>
          <a:prstGeom prst="rect">
            <a:avLst/>
          </a:prstGeom>
        </p:spPr>
      </p:pic>
    </p:spTree>
    <p:extLst>
      <p:ext uri="{BB962C8B-B14F-4D97-AF65-F5344CB8AC3E}">
        <p14:creationId xmlns:p14="http://schemas.microsoft.com/office/powerpoint/2010/main" val="3062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6F4BE-7966-490F-A052-5079EFAA8903}"/>
              </a:ext>
            </a:extLst>
          </p:cNvPr>
          <p:cNvSpPr>
            <a:spLocks noGrp="1"/>
          </p:cNvSpPr>
          <p:nvPr>
            <p:ph type="title"/>
          </p:nvPr>
        </p:nvSpPr>
        <p:spPr>
          <a:xfrm>
            <a:off x="457200" y="381000"/>
            <a:ext cx="8229600" cy="1143000"/>
          </a:xfrm>
        </p:spPr>
        <p:txBody>
          <a:bodyPr>
            <a:normAutofit fontScale="90000"/>
          </a:bodyPr>
          <a:lstStyle/>
          <a:p>
            <a:r>
              <a:rPr lang="en-US" altLang="en-US" dirty="0"/>
              <a:t>Allied Chemical &amp; the Pesticide </a:t>
            </a:r>
            <a:r>
              <a:rPr lang="en-US" altLang="en-US" dirty="0" err="1"/>
              <a:t>Keypone</a:t>
            </a:r>
            <a:endParaRPr lang="en-US" dirty="0"/>
          </a:p>
        </p:txBody>
      </p:sp>
      <p:sp>
        <p:nvSpPr>
          <p:cNvPr id="3" name="Content Placeholder 2">
            <a:extLst>
              <a:ext uri="{FF2B5EF4-FFF2-40B4-BE49-F238E27FC236}">
                <a16:creationId xmlns:a16="http://schemas.microsoft.com/office/drawing/2014/main" id="{9C04E4CF-F252-4A48-8C30-F2F2B4693DF4}"/>
              </a:ext>
            </a:extLst>
          </p:cNvPr>
          <p:cNvSpPr>
            <a:spLocks noGrp="1"/>
          </p:cNvSpPr>
          <p:nvPr>
            <p:ph idx="1"/>
          </p:nvPr>
        </p:nvSpPr>
        <p:spPr>
          <a:xfrm>
            <a:off x="457200" y="1752600"/>
            <a:ext cx="4953000" cy="4038600"/>
          </a:xfrm>
        </p:spPr>
        <p:txBody>
          <a:bodyPr/>
          <a:lstStyle/>
          <a:p>
            <a:r>
              <a:rPr lang="en-US" altLang="en-US" sz="2800" dirty="0"/>
              <a:t>Toxic Waste sent through the Hopewell sewage treatment plant into the James River.</a:t>
            </a:r>
          </a:p>
          <a:p>
            <a:pPr lvl="1"/>
            <a:r>
              <a:rPr lang="en-US" altLang="en-US" dirty="0"/>
              <a:t>1961 FDA warned of the toxicity of the substance</a:t>
            </a:r>
          </a:p>
          <a:p>
            <a:pPr lvl="1"/>
            <a:r>
              <a:rPr lang="en-US" altLang="en-US" dirty="0"/>
              <a:t>Dust present at the site</a:t>
            </a:r>
          </a:p>
          <a:p>
            <a:pPr lvl="1"/>
            <a:r>
              <a:rPr lang="en-US" altLang="en-US" dirty="0"/>
              <a:t>Medical issues, brain/liver/memory/speech</a:t>
            </a:r>
          </a:p>
          <a:p>
            <a:endParaRPr lang="en-US" dirty="0"/>
          </a:p>
        </p:txBody>
      </p:sp>
      <p:pic>
        <p:nvPicPr>
          <p:cNvPr id="4" name="Picture 3">
            <a:extLst>
              <a:ext uri="{FF2B5EF4-FFF2-40B4-BE49-F238E27FC236}">
                <a16:creationId xmlns:a16="http://schemas.microsoft.com/office/drawing/2014/main" id="{1FD7AF80-5F10-445A-A1E3-4B81DFCF3CC6}"/>
              </a:ext>
            </a:extLst>
          </p:cNvPr>
          <p:cNvPicPr>
            <a:picLocks noChangeAspect="1"/>
          </p:cNvPicPr>
          <p:nvPr/>
        </p:nvPicPr>
        <p:blipFill>
          <a:blip r:embed="rId3"/>
          <a:stretch>
            <a:fillRect/>
          </a:stretch>
        </p:blipFill>
        <p:spPr>
          <a:xfrm>
            <a:off x="5757518" y="1600200"/>
            <a:ext cx="2909295" cy="4293615"/>
          </a:xfrm>
          <a:prstGeom prst="rect">
            <a:avLst/>
          </a:prstGeom>
        </p:spPr>
      </p:pic>
    </p:spTree>
    <p:extLst>
      <p:ext uri="{BB962C8B-B14F-4D97-AF65-F5344CB8AC3E}">
        <p14:creationId xmlns:p14="http://schemas.microsoft.com/office/powerpoint/2010/main" val="1088011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6C08-A9CC-4460-96B4-40C879D5C5DE}"/>
              </a:ext>
            </a:extLst>
          </p:cNvPr>
          <p:cNvSpPr>
            <a:spLocks noGrp="1"/>
          </p:cNvSpPr>
          <p:nvPr>
            <p:ph type="title"/>
          </p:nvPr>
        </p:nvSpPr>
        <p:spPr>
          <a:xfrm>
            <a:off x="426720" y="426720"/>
            <a:ext cx="8229600" cy="1143000"/>
          </a:xfrm>
        </p:spPr>
        <p:txBody>
          <a:bodyPr/>
          <a:lstStyle/>
          <a:p>
            <a:r>
              <a:rPr lang="en-US" altLang="en-US" dirty="0"/>
              <a:t>1994-2000</a:t>
            </a:r>
            <a:endParaRPr lang="en-US" dirty="0"/>
          </a:p>
        </p:txBody>
      </p:sp>
      <p:sp>
        <p:nvSpPr>
          <p:cNvPr id="3" name="Content Placeholder 2">
            <a:extLst>
              <a:ext uri="{FF2B5EF4-FFF2-40B4-BE49-F238E27FC236}">
                <a16:creationId xmlns:a16="http://schemas.microsoft.com/office/drawing/2014/main" id="{CF6ACC25-87C4-4F54-9AA1-5461127997FC}"/>
              </a:ext>
            </a:extLst>
          </p:cNvPr>
          <p:cNvSpPr>
            <a:spLocks noGrp="1"/>
          </p:cNvSpPr>
          <p:nvPr>
            <p:ph idx="1"/>
          </p:nvPr>
        </p:nvSpPr>
        <p:spPr/>
        <p:txBody>
          <a:bodyPr/>
          <a:lstStyle/>
          <a:p>
            <a:pPr marL="457200" lvl="1" indent="0">
              <a:buNone/>
            </a:pPr>
            <a:r>
              <a:rPr lang="en-US" altLang="en-US" dirty="0"/>
              <a:t>Environmental laws appear to be around to stay</a:t>
            </a:r>
          </a:p>
          <a:p>
            <a:pPr lvl="1"/>
            <a:r>
              <a:rPr lang="en-US" altLang="en-US" dirty="0"/>
              <a:t>Both the EPA and Department of Interior reach high levels of enforcement credibility</a:t>
            </a:r>
          </a:p>
          <a:p>
            <a:endParaRPr lang="en-US" dirty="0"/>
          </a:p>
        </p:txBody>
      </p:sp>
      <p:pic>
        <p:nvPicPr>
          <p:cNvPr id="5" name="Picture 4">
            <a:extLst>
              <a:ext uri="{FF2B5EF4-FFF2-40B4-BE49-F238E27FC236}">
                <a16:creationId xmlns:a16="http://schemas.microsoft.com/office/drawing/2014/main" id="{1D28C382-EE40-4ED5-BE63-E251C019E847}"/>
              </a:ext>
            </a:extLst>
          </p:cNvPr>
          <p:cNvPicPr>
            <a:picLocks noChangeAspect="1"/>
          </p:cNvPicPr>
          <p:nvPr/>
        </p:nvPicPr>
        <p:blipFill>
          <a:blip r:embed="rId2"/>
          <a:stretch>
            <a:fillRect/>
          </a:stretch>
        </p:blipFill>
        <p:spPr>
          <a:xfrm>
            <a:off x="685800" y="3246437"/>
            <a:ext cx="7301555" cy="2697163"/>
          </a:xfrm>
          <a:prstGeom prst="rect">
            <a:avLst/>
          </a:prstGeom>
        </p:spPr>
      </p:pic>
    </p:spTree>
    <p:extLst>
      <p:ext uri="{BB962C8B-B14F-4D97-AF65-F5344CB8AC3E}">
        <p14:creationId xmlns:p14="http://schemas.microsoft.com/office/powerpoint/2010/main" val="1689526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16836-4A9B-4C5B-98D4-259936A43E43}"/>
              </a:ext>
            </a:extLst>
          </p:cNvPr>
          <p:cNvSpPr>
            <a:spLocks noGrp="1"/>
          </p:cNvSpPr>
          <p:nvPr>
            <p:ph type="title"/>
          </p:nvPr>
        </p:nvSpPr>
        <p:spPr>
          <a:xfrm>
            <a:off x="457200" y="457200"/>
            <a:ext cx="8229600" cy="1143000"/>
          </a:xfrm>
        </p:spPr>
        <p:txBody>
          <a:bodyPr>
            <a:normAutofit/>
          </a:bodyPr>
          <a:lstStyle/>
          <a:p>
            <a:r>
              <a:rPr lang="en-US" altLang="en-US" sz="3200" dirty="0"/>
              <a:t>Changing Profile of Public Environmental Awareness and National Policy</a:t>
            </a:r>
            <a:endParaRPr lang="en-US" sz="3200" dirty="0"/>
          </a:p>
        </p:txBody>
      </p:sp>
      <p:sp>
        <p:nvSpPr>
          <p:cNvPr id="3" name="Content Placeholder 2">
            <a:extLst>
              <a:ext uri="{FF2B5EF4-FFF2-40B4-BE49-F238E27FC236}">
                <a16:creationId xmlns:a16="http://schemas.microsoft.com/office/drawing/2014/main" id="{2E7BB1BC-0A12-4173-8CF9-9CFBEF821034}"/>
              </a:ext>
            </a:extLst>
          </p:cNvPr>
          <p:cNvSpPr>
            <a:spLocks noGrp="1"/>
          </p:cNvSpPr>
          <p:nvPr>
            <p:ph idx="1"/>
          </p:nvPr>
        </p:nvSpPr>
        <p:spPr>
          <a:xfrm>
            <a:off x="457200" y="1905000"/>
            <a:ext cx="8229600" cy="4114800"/>
          </a:xfrm>
        </p:spPr>
        <p:txBody>
          <a:bodyPr/>
          <a:lstStyle/>
          <a:p>
            <a:pPr lvl="1">
              <a:lnSpc>
                <a:spcPct val="80000"/>
              </a:lnSpc>
            </a:pPr>
            <a:r>
              <a:rPr lang="en-US" altLang="en-US" dirty="0"/>
              <a:t>Increasing knowledge of science, etc.</a:t>
            </a:r>
          </a:p>
          <a:p>
            <a:pPr lvl="1">
              <a:lnSpc>
                <a:spcPct val="80000"/>
              </a:lnSpc>
            </a:pPr>
            <a:r>
              <a:rPr lang="en-US" altLang="en-US" dirty="0"/>
              <a:t>Shifting degree of industry influence on presidential policy, congressional affairs, and state governments</a:t>
            </a:r>
          </a:p>
          <a:p>
            <a:pPr lvl="1">
              <a:lnSpc>
                <a:spcPct val="80000"/>
              </a:lnSpc>
            </a:pPr>
            <a:r>
              <a:rPr lang="en-US" altLang="en-US" dirty="0"/>
              <a:t>Shifts in concepts of social responsibility and civil obligations of individuals and corporations</a:t>
            </a:r>
          </a:p>
          <a:p>
            <a:pPr lvl="1">
              <a:lnSpc>
                <a:spcPct val="80000"/>
              </a:lnSpc>
            </a:pPr>
            <a:r>
              <a:rPr lang="en-US" altLang="en-US" dirty="0"/>
              <a:t>Shift in ability of citizens to sue in court and intervene in agency proceedings.</a:t>
            </a:r>
          </a:p>
          <a:p>
            <a:pPr lvl="1">
              <a:lnSpc>
                <a:spcPct val="80000"/>
              </a:lnSpc>
            </a:pPr>
            <a:r>
              <a:rPr lang="en-US" altLang="en-US" dirty="0"/>
              <a:t>Accumulation of applicable legal doctrine, public law statues and regulations.</a:t>
            </a:r>
          </a:p>
          <a:p>
            <a:endParaRPr lang="en-US" dirty="0"/>
          </a:p>
        </p:txBody>
      </p:sp>
    </p:spTree>
    <p:extLst>
      <p:ext uri="{BB962C8B-B14F-4D97-AF65-F5344CB8AC3E}">
        <p14:creationId xmlns:p14="http://schemas.microsoft.com/office/powerpoint/2010/main" val="1757489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9DFB-7334-419E-A395-D96A1ACEB86D}"/>
              </a:ext>
            </a:extLst>
          </p:cNvPr>
          <p:cNvSpPr>
            <a:spLocks noGrp="1"/>
          </p:cNvSpPr>
          <p:nvPr>
            <p:ph type="title"/>
          </p:nvPr>
        </p:nvSpPr>
        <p:spPr/>
        <p:txBody>
          <a:bodyPr/>
          <a:lstStyle/>
          <a:p>
            <a:r>
              <a:rPr lang="en-US" dirty="0"/>
              <a:t>Regulatory Systems</a:t>
            </a:r>
          </a:p>
        </p:txBody>
      </p:sp>
      <p:sp>
        <p:nvSpPr>
          <p:cNvPr id="3" name="Content Placeholder 2">
            <a:extLst>
              <a:ext uri="{FF2B5EF4-FFF2-40B4-BE49-F238E27FC236}">
                <a16:creationId xmlns:a16="http://schemas.microsoft.com/office/drawing/2014/main" id="{6FC495F4-686E-4CD9-BBA2-9D78327EFE3E}"/>
              </a:ext>
            </a:extLst>
          </p:cNvPr>
          <p:cNvSpPr>
            <a:spLocks noGrp="1"/>
          </p:cNvSpPr>
          <p:nvPr>
            <p:ph idx="1"/>
          </p:nvPr>
        </p:nvSpPr>
        <p:spPr/>
        <p:txBody>
          <a:bodyPr/>
          <a:lstStyle/>
          <a:p>
            <a:pPr>
              <a:lnSpc>
                <a:spcPct val="90000"/>
              </a:lnSpc>
            </a:pPr>
            <a:r>
              <a:rPr lang="en-US" altLang="en-US" sz="2800" dirty="0"/>
              <a:t>All regulatory systems under environmental statutes have common elements</a:t>
            </a:r>
          </a:p>
          <a:p>
            <a:pPr lvl="1">
              <a:lnSpc>
                <a:spcPct val="90000"/>
              </a:lnSpc>
            </a:pPr>
            <a:r>
              <a:rPr lang="en-US" altLang="en-US" dirty="0"/>
              <a:t>Planning and priority setting</a:t>
            </a:r>
          </a:p>
          <a:p>
            <a:pPr lvl="1">
              <a:lnSpc>
                <a:spcPct val="90000"/>
              </a:lnSpc>
            </a:pPr>
            <a:r>
              <a:rPr lang="en-US" altLang="en-US" dirty="0"/>
              <a:t>Standard setting</a:t>
            </a:r>
          </a:p>
          <a:p>
            <a:pPr lvl="1">
              <a:lnSpc>
                <a:spcPct val="90000"/>
              </a:lnSpc>
            </a:pPr>
            <a:r>
              <a:rPr lang="en-US" altLang="en-US" dirty="0"/>
              <a:t>Permitting</a:t>
            </a:r>
          </a:p>
          <a:p>
            <a:pPr lvl="1">
              <a:lnSpc>
                <a:spcPct val="90000"/>
              </a:lnSpc>
            </a:pPr>
            <a:r>
              <a:rPr lang="en-US" altLang="en-US" dirty="0"/>
              <a:t>Monitoring and surveillance</a:t>
            </a:r>
          </a:p>
          <a:p>
            <a:pPr lvl="1">
              <a:lnSpc>
                <a:spcPct val="90000"/>
              </a:lnSpc>
            </a:pPr>
            <a:r>
              <a:rPr lang="en-US" altLang="en-US" dirty="0"/>
              <a:t>Enforcement</a:t>
            </a:r>
          </a:p>
          <a:p>
            <a:endParaRPr lang="en-US" dirty="0"/>
          </a:p>
        </p:txBody>
      </p:sp>
    </p:spTree>
    <p:extLst>
      <p:ext uri="{BB962C8B-B14F-4D97-AF65-F5344CB8AC3E}">
        <p14:creationId xmlns:p14="http://schemas.microsoft.com/office/powerpoint/2010/main" val="2899444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672D-A731-4F0C-8992-B0CC5C5CE5AE}"/>
              </a:ext>
            </a:extLst>
          </p:cNvPr>
          <p:cNvSpPr>
            <a:spLocks noGrp="1"/>
          </p:cNvSpPr>
          <p:nvPr>
            <p:ph type="title"/>
          </p:nvPr>
        </p:nvSpPr>
        <p:spPr>
          <a:xfrm>
            <a:off x="457200" y="457200"/>
            <a:ext cx="8229600" cy="1143000"/>
          </a:xfrm>
        </p:spPr>
        <p:txBody>
          <a:bodyPr>
            <a:normAutofit fontScale="90000"/>
          </a:bodyPr>
          <a:lstStyle/>
          <a:p>
            <a:r>
              <a:rPr lang="en-US" altLang="en-US" dirty="0"/>
              <a:t>Cooperative Federalism = Federal/State Partnership </a:t>
            </a:r>
            <a:endParaRPr lang="en-US" dirty="0"/>
          </a:p>
        </p:txBody>
      </p:sp>
      <p:sp>
        <p:nvSpPr>
          <p:cNvPr id="3" name="Content Placeholder 2">
            <a:extLst>
              <a:ext uri="{FF2B5EF4-FFF2-40B4-BE49-F238E27FC236}">
                <a16:creationId xmlns:a16="http://schemas.microsoft.com/office/drawing/2014/main" id="{F0AB5CEE-1063-4962-A0B7-D4148066344A}"/>
              </a:ext>
            </a:extLst>
          </p:cNvPr>
          <p:cNvSpPr>
            <a:spLocks noGrp="1"/>
          </p:cNvSpPr>
          <p:nvPr>
            <p:ph idx="1"/>
          </p:nvPr>
        </p:nvSpPr>
        <p:spPr>
          <a:xfrm>
            <a:off x="685800" y="1981200"/>
            <a:ext cx="8229600" cy="3429000"/>
          </a:xfrm>
        </p:spPr>
        <p:txBody>
          <a:bodyPr/>
          <a:lstStyle/>
          <a:p>
            <a:pPr>
              <a:lnSpc>
                <a:spcPct val="90000"/>
              </a:lnSpc>
            </a:pPr>
            <a:r>
              <a:rPr lang="en-US" altLang="en-US" sz="2400" dirty="0"/>
              <a:t>This entails</a:t>
            </a:r>
          </a:p>
          <a:p>
            <a:pPr lvl="1">
              <a:lnSpc>
                <a:spcPct val="90000"/>
              </a:lnSpc>
            </a:pPr>
            <a:r>
              <a:rPr lang="en-US" altLang="en-US" sz="2400" dirty="0"/>
              <a:t>Nationwide environmental planning</a:t>
            </a:r>
          </a:p>
          <a:p>
            <a:pPr lvl="1">
              <a:lnSpc>
                <a:spcPct val="90000"/>
              </a:lnSpc>
            </a:pPr>
            <a:r>
              <a:rPr lang="en-US" altLang="en-US" sz="2400" dirty="0"/>
              <a:t>Research and demonstration</a:t>
            </a:r>
          </a:p>
          <a:p>
            <a:pPr lvl="1">
              <a:lnSpc>
                <a:spcPct val="90000"/>
              </a:lnSpc>
            </a:pPr>
            <a:r>
              <a:rPr lang="en-US" altLang="en-US" sz="2400" dirty="0"/>
              <a:t>Standard setting at the federal level</a:t>
            </a:r>
          </a:p>
          <a:p>
            <a:pPr lvl="1">
              <a:lnSpc>
                <a:spcPct val="90000"/>
              </a:lnSpc>
            </a:pPr>
            <a:r>
              <a:rPr lang="en-US" altLang="en-US" sz="2400" dirty="0"/>
              <a:t>Delegation of legal authority to consenting states for</a:t>
            </a:r>
          </a:p>
          <a:p>
            <a:pPr lvl="2">
              <a:lnSpc>
                <a:spcPct val="90000"/>
              </a:lnSpc>
            </a:pPr>
            <a:r>
              <a:rPr lang="en-US" altLang="en-US" dirty="0"/>
              <a:t>Local environmental planning</a:t>
            </a:r>
          </a:p>
          <a:p>
            <a:pPr lvl="2">
              <a:lnSpc>
                <a:spcPct val="90000"/>
              </a:lnSpc>
            </a:pPr>
            <a:r>
              <a:rPr lang="en-US" altLang="en-US" dirty="0"/>
              <a:t>Set more stringent standards</a:t>
            </a:r>
          </a:p>
          <a:p>
            <a:pPr lvl="2">
              <a:lnSpc>
                <a:spcPct val="90000"/>
              </a:lnSpc>
            </a:pPr>
            <a:r>
              <a:rPr lang="en-US" altLang="en-US" dirty="0"/>
              <a:t>Administer permit systems</a:t>
            </a:r>
          </a:p>
          <a:p>
            <a:pPr lvl="2">
              <a:lnSpc>
                <a:spcPct val="90000"/>
              </a:lnSpc>
            </a:pPr>
            <a:r>
              <a:rPr lang="en-US" altLang="en-US" dirty="0"/>
              <a:t>Carry out monitoring, surveillance, and enforcement</a:t>
            </a:r>
          </a:p>
          <a:p>
            <a:endParaRPr lang="en-US" dirty="0"/>
          </a:p>
        </p:txBody>
      </p:sp>
    </p:spTree>
    <p:extLst>
      <p:ext uri="{BB962C8B-B14F-4D97-AF65-F5344CB8AC3E}">
        <p14:creationId xmlns:p14="http://schemas.microsoft.com/office/powerpoint/2010/main" val="4082294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62000" y="609600"/>
            <a:ext cx="7772400" cy="914400"/>
          </a:xfrm>
        </p:spPr>
        <p:txBody>
          <a:bodyPr rtlCol="0" anchor="ctr">
            <a:normAutofit fontScale="90000"/>
          </a:bodyPr>
          <a:lstStyle/>
          <a:p>
            <a:pPr fontAlgn="auto">
              <a:spcAft>
                <a:spcPts val="0"/>
              </a:spcAft>
              <a:defRPr/>
            </a:pPr>
            <a:r>
              <a:rPr lang="en-US" dirty="0"/>
              <a:t>A Short History of Environmental Law</a:t>
            </a:r>
            <a:endParaRPr lang="en-US" cap="none" dirty="0">
              <a:solidFill>
                <a:schemeClr val="accent1">
                  <a:lumMod val="50000"/>
                </a:schemeClr>
              </a:solidFill>
              <a:latin typeface="Arial" pitchFamily="34" charset="0"/>
              <a:cs typeface="Arial" pitchFamily="34" charset="0"/>
            </a:endParaRPr>
          </a:p>
        </p:txBody>
      </p:sp>
      <p:sp>
        <p:nvSpPr>
          <p:cNvPr id="9" name="Text Placeholder 8"/>
          <p:cNvSpPr>
            <a:spLocks noGrp="1"/>
          </p:cNvSpPr>
          <p:nvPr>
            <p:ph type="body" idx="4294967295"/>
          </p:nvPr>
        </p:nvSpPr>
        <p:spPr>
          <a:xfrm>
            <a:off x="722313" y="1752600"/>
            <a:ext cx="7772400" cy="4114800"/>
          </a:xfrm>
        </p:spPr>
        <p:txBody>
          <a:bodyPr numCol="1" rtlCol="0" anchor="t">
            <a:normAutofit/>
          </a:bodyPr>
          <a:lstStyle/>
          <a:p>
            <a:r>
              <a:rPr lang="en-US" altLang="en-US" sz="2000" b="1" dirty="0"/>
              <a:t>1600s-1890s</a:t>
            </a:r>
          </a:p>
          <a:p>
            <a:pPr lvl="1"/>
            <a:r>
              <a:rPr lang="en-US" altLang="en-US" sz="2000" dirty="0"/>
              <a:t>Discharges of all forms of pollution are an established disposal practice</a:t>
            </a:r>
          </a:p>
          <a:p>
            <a:pPr eaLnBrk="1" fontAlgn="auto" hangingPunct="1">
              <a:spcAft>
                <a:spcPts val="0"/>
              </a:spcAft>
              <a:buFont typeface="Arial" pitchFamily="34" charset="0"/>
              <a:buNone/>
              <a:defRPr/>
            </a:pPr>
            <a:endParaRPr lang="en-US" sz="3200" dirty="0">
              <a:solidFill>
                <a:schemeClr val="accent1">
                  <a:lumMod val="50000"/>
                </a:schemeClr>
              </a:solidFill>
              <a:latin typeface="Arial" pitchFamily="34" charset="0"/>
              <a:cs typeface="Arial" pitchFamily="34" charset="0"/>
            </a:endParaRPr>
          </a:p>
        </p:txBody>
      </p:sp>
      <p:sp>
        <p:nvSpPr>
          <p:cNvPr id="11" name="Rectangle 10"/>
          <p:cNvSpPr/>
          <p:nvPr/>
        </p:nvSpPr>
        <p:spPr>
          <a:xfrm>
            <a:off x="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15" y="6053380"/>
            <a:ext cx="947882" cy="873987"/>
          </a:xfrm>
          <a:prstGeom prst="rect">
            <a:avLst/>
          </a:prstGeom>
          <a:ln>
            <a:noFill/>
          </a:ln>
          <a:effectLst>
            <a:softEdge rad="112500"/>
          </a:effectLst>
        </p:spPr>
      </p:pic>
      <p:pic>
        <p:nvPicPr>
          <p:cNvPr id="2" name="Picture 1">
            <a:extLst>
              <a:ext uri="{FF2B5EF4-FFF2-40B4-BE49-F238E27FC236}">
                <a16:creationId xmlns:a16="http://schemas.microsoft.com/office/drawing/2014/main" id="{66AB84D1-0341-4481-ACD3-43455518B8A7}"/>
              </a:ext>
            </a:extLst>
          </p:cNvPr>
          <p:cNvPicPr>
            <a:picLocks noChangeAspect="1"/>
          </p:cNvPicPr>
          <p:nvPr/>
        </p:nvPicPr>
        <p:blipFill>
          <a:blip r:embed="rId4"/>
          <a:stretch>
            <a:fillRect/>
          </a:stretch>
        </p:blipFill>
        <p:spPr>
          <a:xfrm>
            <a:off x="737501" y="2851823"/>
            <a:ext cx="7821398" cy="331018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AB57F-5E6B-4836-B93C-24E151CFA0C6}"/>
              </a:ext>
            </a:extLst>
          </p:cNvPr>
          <p:cNvSpPr>
            <a:spLocks noGrp="1"/>
          </p:cNvSpPr>
          <p:nvPr>
            <p:ph type="title"/>
          </p:nvPr>
        </p:nvSpPr>
        <p:spPr/>
        <p:txBody>
          <a:bodyPr/>
          <a:lstStyle/>
          <a:p>
            <a:r>
              <a:rPr lang="en-US" altLang="en-US" dirty="0"/>
              <a:t>Who sets the standards?</a:t>
            </a:r>
            <a:endParaRPr lang="en-US" dirty="0"/>
          </a:p>
        </p:txBody>
      </p:sp>
      <p:sp>
        <p:nvSpPr>
          <p:cNvPr id="3" name="Content Placeholder 2">
            <a:extLst>
              <a:ext uri="{FF2B5EF4-FFF2-40B4-BE49-F238E27FC236}">
                <a16:creationId xmlns:a16="http://schemas.microsoft.com/office/drawing/2014/main" id="{82AFA590-C5C7-4D9E-A17F-8AA1D9895C93}"/>
              </a:ext>
            </a:extLst>
          </p:cNvPr>
          <p:cNvSpPr>
            <a:spLocks noGrp="1"/>
          </p:cNvSpPr>
          <p:nvPr>
            <p:ph idx="1"/>
          </p:nvPr>
        </p:nvSpPr>
        <p:spPr/>
        <p:txBody>
          <a:bodyPr/>
          <a:lstStyle/>
          <a:p>
            <a:pPr lvl="1">
              <a:lnSpc>
                <a:spcPct val="90000"/>
              </a:lnSpc>
            </a:pPr>
            <a:r>
              <a:rPr lang="en-US" altLang="en-US" dirty="0"/>
              <a:t>Tenth amendment states “The powers not delegated to the United States by the Constitution, nor prohibited by it to the States, are reserved to the States respectively, or to the people.”</a:t>
            </a:r>
          </a:p>
          <a:p>
            <a:pPr lvl="1">
              <a:lnSpc>
                <a:spcPct val="90000"/>
              </a:lnSpc>
            </a:pPr>
            <a:r>
              <a:rPr lang="en-US" altLang="en-US" dirty="0"/>
              <a:t>Typically minimum standards are set by the Federal government; States may have standards that are stricter than Federal, they may not have standards that are more lax than Federal.</a:t>
            </a:r>
          </a:p>
          <a:p>
            <a:endParaRPr lang="en-US" dirty="0"/>
          </a:p>
        </p:txBody>
      </p:sp>
    </p:spTree>
    <p:extLst>
      <p:ext uri="{BB962C8B-B14F-4D97-AF65-F5344CB8AC3E}">
        <p14:creationId xmlns:p14="http://schemas.microsoft.com/office/powerpoint/2010/main" val="448156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2AB1-6E1F-4639-BA1B-D7F2A556D468}"/>
              </a:ext>
            </a:extLst>
          </p:cNvPr>
          <p:cNvSpPr>
            <a:spLocks noGrp="1"/>
          </p:cNvSpPr>
          <p:nvPr>
            <p:ph type="title"/>
          </p:nvPr>
        </p:nvSpPr>
        <p:spPr/>
        <p:txBody>
          <a:bodyPr/>
          <a:lstStyle/>
          <a:p>
            <a:r>
              <a:rPr lang="en-US" dirty="0"/>
              <a:t>Several Significant Regulations</a:t>
            </a:r>
          </a:p>
        </p:txBody>
      </p:sp>
      <p:sp>
        <p:nvSpPr>
          <p:cNvPr id="3" name="Content Placeholder 2">
            <a:extLst>
              <a:ext uri="{FF2B5EF4-FFF2-40B4-BE49-F238E27FC236}">
                <a16:creationId xmlns:a16="http://schemas.microsoft.com/office/drawing/2014/main" id="{7A23D3C1-02DC-4271-8D58-31150D8A8282}"/>
              </a:ext>
            </a:extLst>
          </p:cNvPr>
          <p:cNvSpPr>
            <a:spLocks noGrp="1"/>
          </p:cNvSpPr>
          <p:nvPr>
            <p:ph idx="1"/>
          </p:nvPr>
        </p:nvSpPr>
        <p:spPr/>
        <p:txBody>
          <a:bodyPr/>
          <a:lstStyle/>
          <a:p>
            <a:r>
              <a:rPr lang="en-US" sz="2800" dirty="0"/>
              <a:t>Clean Air Act</a:t>
            </a:r>
          </a:p>
          <a:p>
            <a:r>
              <a:rPr lang="en-US" sz="2800" dirty="0"/>
              <a:t>Clean Water Act</a:t>
            </a:r>
          </a:p>
          <a:p>
            <a:r>
              <a:rPr lang="en-US" sz="2800" dirty="0"/>
              <a:t>Endangered Species Act</a:t>
            </a:r>
          </a:p>
          <a:p>
            <a:r>
              <a:rPr lang="en-US" sz="2800" dirty="0"/>
              <a:t>Safe Drinking Water Act</a:t>
            </a:r>
          </a:p>
          <a:p>
            <a:r>
              <a:rPr lang="en-US" sz="2800" dirty="0"/>
              <a:t>Resource Conservation and Recovery Act/Hazardous and Solid Waste Amendments</a:t>
            </a:r>
          </a:p>
          <a:p>
            <a:r>
              <a:rPr lang="en-US" sz="2800" dirty="0"/>
              <a:t>Comprehensive Environmental Response, Compensation, and Liability Act/Superfund Amendments and Reauthorization Act</a:t>
            </a:r>
          </a:p>
          <a:p>
            <a:endParaRPr lang="en-US" dirty="0"/>
          </a:p>
        </p:txBody>
      </p:sp>
      <p:pic>
        <p:nvPicPr>
          <p:cNvPr id="4" name="Picture 3">
            <a:extLst>
              <a:ext uri="{FF2B5EF4-FFF2-40B4-BE49-F238E27FC236}">
                <a16:creationId xmlns:a16="http://schemas.microsoft.com/office/drawing/2014/main" id="{A5E529EA-1E39-47D4-AE48-9EF87AEF532C}"/>
              </a:ext>
            </a:extLst>
          </p:cNvPr>
          <p:cNvPicPr>
            <a:picLocks noChangeAspect="1"/>
          </p:cNvPicPr>
          <p:nvPr/>
        </p:nvPicPr>
        <p:blipFill>
          <a:blip r:embed="rId3"/>
          <a:stretch>
            <a:fillRect/>
          </a:stretch>
        </p:blipFill>
        <p:spPr>
          <a:xfrm>
            <a:off x="5257800" y="1417638"/>
            <a:ext cx="2907506" cy="2182812"/>
          </a:xfrm>
          <a:prstGeom prst="rect">
            <a:avLst/>
          </a:prstGeom>
          <a:ln>
            <a:noFill/>
          </a:ln>
          <a:effectLst>
            <a:softEdge rad="112500"/>
          </a:effectLst>
        </p:spPr>
      </p:pic>
    </p:spTree>
    <p:extLst>
      <p:ext uri="{BB962C8B-B14F-4D97-AF65-F5344CB8AC3E}">
        <p14:creationId xmlns:p14="http://schemas.microsoft.com/office/powerpoint/2010/main" val="2460089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B2A8-6AF0-4A49-BAF7-7BA02AEF0D71}"/>
              </a:ext>
            </a:extLst>
          </p:cNvPr>
          <p:cNvSpPr>
            <a:spLocks noGrp="1"/>
          </p:cNvSpPr>
          <p:nvPr>
            <p:ph type="title"/>
          </p:nvPr>
        </p:nvSpPr>
        <p:spPr>
          <a:xfrm>
            <a:off x="457200" y="304800"/>
            <a:ext cx="8229600" cy="1143000"/>
          </a:xfrm>
        </p:spPr>
        <p:txBody>
          <a:bodyPr/>
          <a:lstStyle/>
          <a:p>
            <a:r>
              <a:rPr lang="en-US" dirty="0"/>
              <a:t>Clean Air Act (CAA)</a:t>
            </a:r>
          </a:p>
        </p:txBody>
      </p:sp>
      <p:sp>
        <p:nvSpPr>
          <p:cNvPr id="3" name="Content Placeholder 2">
            <a:extLst>
              <a:ext uri="{FF2B5EF4-FFF2-40B4-BE49-F238E27FC236}">
                <a16:creationId xmlns:a16="http://schemas.microsoft.com/office/drawing/2014/main" id="{560BC3B4-D782-4E87-854D-C01AAD812371}"/>
              </a:ext>
            </a:extLst>
          </p:cNvPr>
          <p:cNvSpPr>
            <a:spLocks noGrp="1"/>
          </p:cNvSpPr>
          <p:nvPr>
            <p:ph idx="1"/>
          </p:nvPr>
        </p:nvSpPr>
        <p:spPr>
          <a:xfrm>
            <a:off x="457200" y="1447800"/>
            <a:ext cx="8229600" cy="4525963"/>
          </a:xfrm>
        </p:spPr>
        <p:txBody>
          <a:bodyPr/>
          <a:lstStyle/>
          <a:p>
            <a:r>
              <a:rPr lang="en-US" sz="2000" dirty="0"/>
              <a:t>Congress established much of the basic structure of the Clean Air Act in 1970, and made major revisions in 1977 and 1990. </a:t>
            </a:r>
          </a:p>
          <a:p>
            <a:r>
              <a:rPr lang="en-US" sz="2000" dirty="0"/>
              <a:t>To protect public health and welfare nationwide, the Clean Air Act requires EPA to establish national ambient air quality standards for certain common and widespread pollutants based on the latest science. </a:t>
            </a:r>
          </a:p>
          <a:p>
            <a:r>
              <a:rPr lang="en-US" sz="2000" dirty="0"/>
              <a:t>EPA has set air quality standards for six common “criteria pollutants": </a:t>
            </a:r>
          </a:p>
          <a:p>
            <a:pPr lvl="1"/>
            <a:r>
              <a:rPr lang="en-US" sz="2000" dirty="0"/>
              <a:t>particulate matter (also known as particle pollution), </a:t>
            </a:r>
          </a:p>
          <a:p>
            <a:pPr lvl="1"/>
            <a:r>
              <a:rPr lang="en-US" sz="2000" dirty="0"/>
              <a:t>ozone, </a:t>
            </a:r>
          </a:p>
          <a:p>
            <a:pPr lvl="1"/>
            <a:r>
              <a:rPr lang="en-US" sz="2000" dirty="0"/>
              <a:t>sulfur dioxide, </a:t>
            </a:r>
          </a:p>
          <a:p>
            <a:pPr lvl="1"/>
            <a:r>
              <a:rPr lang="en-US" sz="2000" dirty="0"/>
              <a:t>nitrogen dioxide, </a:t>
            </a:r>
          </a:p>
          <a:p>
            <a:pPr lvl="1"/>
            <a:r>
              <a:rPr lang="en-US" sz="2000" dirty="0"/>
              <a:t>carbon monoxide, </a:t>
            </a:r>
          </a:p>
          <a:p>
            <a:pPr lvl="1"/>
            <a:r>
              <a:rPr lang="en-US" sz="2000" dirty="0"/>
              <a:t>and lead.</a:t>
            </a:r>
            <a:endParaRPr lang="en-US" dirty="0"/>
          </a:p>
        </p:txBody>
      </p:sp>
      <p:pic>
        <p:nvPicPr>
          <p:cNvPr id="4" name="Picture 3">
            <a:extLst>
              <a:ext uri="{FF2B5EF4-FFF2-40B4-BE49-F238E27FC236}">
                <a16:creationId xmlns:a16="http://schemas.microsoft.com/office/drawing/2014/main" id="{E02AC1DD-42DA-408E-B762-BFD5B40F9CFE}"/>
              </a:ext>
            </a:extLst>
          </p:cNvPr>
          <p:cNvPicPr>
            <a:picLocks noChangeAspect="1"/>
          </p:cNvPicPr>
          <p:nvPr/>
        </p:nvPicPr>
        <p:blipFill>
          <a:blip r:embed="rId3"/>
          <a:stretch>
            <a:fillRect/>
          </a:stretch>
        </p:blipFill>
        <p:spPr>
          <a:xfrm>
            <a:off x="5314950" y="4038600"/>
            <a:ext cx="3371850" cy="1975904"/>
          </a:xfrm>
          <a:prstGeom prst="rect">
            <a:avLst/>
          </a:prstGeom>
        </p:spPr>
      </p:pic>
    </p:spTree>
    <p:extLst>
      <p:ext uri="{BB962C8B-B14F-4D97-AF65-F5344CB8AC3E}">
        <p14:creationId xmlns:p14="http://schemas.microsoft.com/office/powerpoint/2010/main" val="1574218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47EF5-2503-46F4-8A8C-05FFF28328F9}"/>
              </a:ext>
            </a:extLst>
          </p:cNvPr>
          <p:cNvSpPr>
            <a:spLocks noGrp="1"/>
          </p:cNvSpPr>
          <p:nvPr>
            <p:ph type="title"/>
          </p:nvPr>
        </p:nvSpPr>
        <p:spPr/>
        <p:txBody>
          <a:bodyPr/>
          <a:lstStyle/>
          <a:p>
            <a:r>
              <a:rPr lang="en-US" dirty="0"/>
              <a:t>Clean Water Act (CWA)</a:t>
            </a:r>
          </a:p>
        </p:txBody>
      </p:sp>
      <p:sp>
        <p:nvSpPr>
          <p:cNvPr id="3" name="Content Placeholder 2">
            <a:extLst>
              <a:ext uri="{FF2B5EF4-FFF2-40B4-BE49-F238E27FC236}">
                <a16:creationId xmlns:a16="http://schemas.microsoft.com/office/drawing/2014/main" id="{790E341C-6DE6-450E-A7D1-5173C11A1350}"/>
              </a:ext>
            </a:extLst>
          </p:cNvPr>
          <p:cNvSpPr>
            <a:spLocks noGrp="1"/>
          </p:cNvSpPr>
          <p:nvPr>
            <p:ph idx="1"/>
          </p:nvPr>
        </p:nvSpPr>
        <p:spPr>
          <a:xfrm>
            <a:off x="447261" y="1295400"/>
            <a:ext cx="8229600" cy="4525963"/>
          </a:xfrm>
        </p:spPr>
        <p:txBody>
          <a:bodyPr/>
          <a:lstStyle/>
          <a:p>
            <a:r>
              <a:rPr lang="en-US" sz="2000" dirty="0"/>
              <a:t>The 1972 amendments:</a:t>
            </a:r>
          </a:p>
          <a:p>
            <a:pPr lvl="1"/>
            <a:r>
              <a:rPr lang="en-US" sz="2000" dirty="0"/>
              <a:t>Established the basic structure for regulating pollutant discharges into the waters of the United States.</a:t>
            </a:r>
          </a:p>
          <a:p>
            <a:pPr lvl="1"/>
            <a:r>
              <a:rPr lang="en-US" sz="2000" dirty="0"/>
              <a:t>Gave EPA the authority to implement pollution control programs such as setting wastewater standards for industry.</a:t>
            </a:r>
          </a:p>
          <a:p>
            <a:pPr lvl="1"/>
            <a:r>
              <a:rPr lang="en-US" sz="2000" dirty="0"/>
              <a:t>Maintained existing requirements to set water quality standards for all contaminants in surface waters.</a:t>
            </a:r>
          </a:p>
          <a:p>
            <a:pPr lvl="1"/>
            <a:r>
              <a:rPr lang="en-US" sz="2000" dirty="0"/>
              <a:t>Made it unlawful for any person to discharge any pollutant from a point source into navigable waters, unless a permit was obtained under its provisions.</a:t>
            </a:r>
          </a:p>
          <a:p>
            <a:pPr lvl="1"/>
            <a:r>
              <a:rPr lang="en-US" sz="2000" dirty="0"/>
              <a:t>Funded the construction of sewage treatment plants under the construction grants program.</a:t>
            </a:r>
          </a:p>
          <a:p>
            <a:pPr lvl="1"/>
            <a:r>
              <a:rPr lang="en-US" sz="2000" dirty="0"/>
              <a:t>Recognized the need for planning to address the critical problems posed by nonpoint source pollution.</a:t>
            </a:r>
          </a:p>
          <a:p>
            <a:endParaRPr lang="en-US" dirty="0"/>
          </a:p>
        </p:txBody>
      </p:sp>
    </p:spTree>
    <p:extLst>
      <p:ext uri="{BB962C8B-B14F-4D97-AF65-F5344CB8AC3E}">
        <p14:creationId xmlns:p14="http://schemas.microsoft.com/office/powerpoint/2010/main" val="1614530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0CF1-547D-4B1C-856E-EF315F435C69}"/>
              </a:ext>
            </a:extLst>
          </p:cNvPr>
          <p:cNvSpPr>
            <a:spLocks noGrp="1"/>
          </p:cNvSpPr>
          <p:nvPr>
            <p:ph type="title"/>
          </p:nvPr>
        </p:nvSpPr>
        <p:spPr/>
        <p:txBody>
          <a:bodyPr/>
          <a:lstStyle/>
          <a:p>
            <a:r>
              <a:rPr lang="en-US" dirty="0"/>
              <a:t>Endangered Species Act (ESA)</a:t>
            </a:r>
          </a:p>
        </p:txBody>
      </p:sp>
      <p:sp>
        <p:nvSpPr>
          <p:cNvPr id="3" name="Content Placeholder 2">
            <a:extLst>
              <a:ext uri="{FF2B5EF4-FFF2-40B4-BE49-F238E27FC236}">
                <a16:creationId xmlns:a16="http://schemas.microsoft.com/office/drawing/2014/main" id="{AE8BFB07-C6EB-422F-AC53-EC9DBB1D82BD}"/>
              </a:ext>
            </a:extLst>
          </p:cNvPr>
          <p:cNvSpPr>
            <a:spLocks noGrp="1"/>
          </p:cNvSpPr>
          <p:nvPr>
            <p:ph idx="1"/>
          </p:nvPr>
        </p:nvSpPr>
        <p:spPr>
          <a:xfrm>
            <a:off x="458755" y="1417638"/>
            <a:ext cx="8229600" cy="4525963"/>
          </a:xfrm>
        </p:spPr>
        <p:txBody>
          <a:bodyPr/>
          <a:lstStyle/>
          <a:p>
            <a:r>
              <a:rPr lang="en-US" sz="2000" dirty="0"/>
              <a:t>The Endangered Species Act provides a program for the conservation of threatened and endangered plants and animals and the habitats in which they are found.</a:t>
            </a:r>
          </a:p>
          <a:p>
            <a:r>
              <a:rPr lang="en-US" sz="2000" dirty="0"/>
              <a:t>The law requires federal agencies, in consultation with the U.S. Fish and Wildlife Service and/or the NOAA Fisheries Service, to ensure that actions they authorize, fund, or carry out are not likely to jeopardize the continued existence of any listed species or result in the destruction or adverse modification of designated critical habitat of such species. </a:t>
            </a:r>
          </a:p>
          <a:p>
            <a:r>
              <a:rPr lang="en-US" sz="2000" dirty="0"/>
              <a:t>The law also prohibits any action that causes a "taking" of any listed species of endangered fish or wildlife. </a:t>
            </a:r>
          </a:p>
          <a:p>
            <a:r>
              <a:rPr lang="en-US" sz="2000" dirty="0"/>
              <a:t>Likewise, import, export, interstate, and foreign commerce of listed species are all generally prohibited.</a:t>
            </a:r>
          </a:p>
          <a:p>
            <a:endParaRPr lang="en-US" dirty="0"/>
          </a:p>
        </p:txBody>
      </p:sp>
      <p:pic>
        <p:nvPicPr>
          <p:cNvPr id="4" name="Picture 3">
            <a:extLst>
              <a:ext uri="{FF2B5EF4-FFF2-40B4-BE49-F238E27FC236}">
                <a16:creationId xmlns:a16="http://schemas.microsoft.com/office/drawing/2014/main" id="{94EC0077-9C0D-4B3F-A321-A8BF853640BE}"/>
              </a:ext>
            </a:extLst>
          </p:cNvPr>
          <p:cNvPicPr>
            <a:picLocks noChangeAspect="1"/>
          </p:cNvPicPr>
          <p:nvPr/>
        </p:nvPicPr>
        <p:blipFill>
          <a:blip r:embed="rId3"/>
          <a:stretch>
            <a:fillRect/>
          </a:stretch>
        </p:blipFill>
        <p:spPr>
          <a:xfrm>
            <a:off x="3532546" y="5334000"/>
            <a:ext cx="2106254" cy="857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6950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016F-9D42-47F0-9635-32D8B1D11DD8}"/>
              </a:ext>
            </a:extLst>
          </p:cNvPr>
          <p:cNvSpPr>
            <a:spLocks noGrp="1"/>
          </p:cNvSpPr>
          <p:nvPr>
            <p:ph type="title"/>
          </p:nvPr>
        </p:nvSpPr>
        <p:spPr/>
        <p:txBody>
          <a:bodyPr/>
          <a:lstStyle/>
          <a:p>
            <a:r>
              <a:rPr lang="en-US" dirty="0"/>
              <a:t>Safe Drinking Water Act (SDWA)</a:t>
            </a:r>
          </a:p>
        </p:txBody>
      </p:sp>
      <p:sp>
        <p:nvSpPr>
          <p:cNvPr id="3" name="Content Placeholder 2">
            <a:extLst>
              <a:ext uri="{FF2B5EF4-FFF2-40B4-BE49-F238E27FC236}">
                <a16:creationId xmlns:a16="http://schemas.microsoft.com/office/drawing/2014/main" id="{9D38EF2F-5568-4440-ADD4-45788EE01493}"/>
              </a:ext>
            </a:extLst>
          </p:cNvPr>
          <p:cNvSpPr>
            <a:spLocks noGrp="1"/>
          </p:cNvSpPr>
          <p:nvPr>
            <p:ph idx="1"/>
          </p:nvPr>
        </p:nvSpPr>
        <p:spPr/>
        <p:txBody>
          <a:bodyPr/>
          <a:lstStyle/>
          <a:p>
            <a:r>
              <a:rPr lang="en-US" sz="2800" dirty="0"/>
              <a:t>The Safe Drinking Water Act (SDWA) is the federal law that protects public drinking water supplies throughout the nation. </a:t>
            </a:r>
          </a:p>
          <a:p>
            <a:r>
              <a:rPr lang="en-US" sz="2800" dirty="0"/>
              <a:t>Under the SDWA, EPA sets standards for drinking water quality and with its partners implements various technical and financial programs to ensure drinking water safety.</a:t>
            </a:r>
          </a:p>
          <a:p>
            <a:endParaRPr lang="en-US" dirty="0"/>
          </a:p>
        </p:txBody>
      </p:sp>
      <p:pic>
        <p:nvPicPr>
          <p:cNvPr id="4" name="Picture 3">
            <a:extLst>
              <a:ext uri="{FF2B5EF4-FFF2-40B4-BE49-F238E27FC236}">
                <a16:creationId xmlns:a16="http://schemas.microsoft.com/office/drawing/2014/main" id="{234134C6-AF0C-4190-BCF4-8B07CDA15E36}"/>
              </a:ext>
            </a:extLst>
          </p:cNvPr>
          <p:cNvPicPr>
            <a:picLocks noChangeAspect="1"/>
          </p:cNvPicPr>
          <p:nvPr/>
        </p:nvPicPr>
        <p:blipFill>
          <a:blip r:embed="rId3"/>
          <a:stretch>
            <a:fillRect/>
          </a:stretch>
        </p:blipFill>
        <p:spPr>
          <a:xfrm>
            <a:off x="3232158" y="4800600"/>
            <a:ext cx="2679684" cy="1444857"/>
          </a:xfrm>
          <a:prstGeom prst="rect">
            <a:avLst/>
          </a:prstGeom>
        </p:spPr>
      </p:pic>
    </p:spTree>
    <p:extLst>
      <p:ext uri="{BB962C8B-B14F-4D97-AF65-F5344CB8AC3E}">
        <p14:creationId xmlns:p14="http://schemas.microsoft.com/office/powerpoint/2010/main" val="1478793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AA3A6-1B86-4867-869D-65176D8B4955}"/>
              </a:ext>
            </a:extLst>
          </p:cNvPr>
          <p:cNvSpPr>
            <a:spLocks noGrp="1"/>
          </p:cNvSpPr>
          <p:nvPr>
            <p:ph type="title"/>
          </p:nvPr>
        </p:nvSpPr>
        <p:spPr>
          <a:xfrm>
            <a:off x="457200" y="457200"/>
            <a:ext cx="8229600" cy="1143000"/>
          </a:xfrm>
        </p:spPr>
        <p:txBody>
          <a:bodyPr>
            <a:noAutofit/>
          </a:bodyPr>
          <a:lstStyle/>
          <a:p>
            <a:r>
              <a:rPr lang="en-US" sz="2400" dirty="0"/>
              <a:t>Resource Conservation and Recovery Act (RCRA)/Hazardous and Solid Waste Amendments (HSWA)</a:t>
            </a:r>
          </a:p>
        </p:txBody>
      </p:sp>
      <p:sp>
        <p:nvSpPr>
          <p:cNvPr id="3" name="Content Placeholder 2">
            <a:extLst>
              <a:ext uri="{FF2B5EF4-FFF2-40B4-BE49-F238E27FC236}">
                <a16:creationId xmlns:a16="http://schemas.microsoft.com/office/drawing/2014/main" id="{D72E7F66-47BD-4FA0-8B8D-AB837792FA90}"/>
              </a:ext>
            </a:extLst>
          </p:cNvPr>
          <p:cNvSpPr>
            <a:spLocks noGrp="1"/>
          </p:cNvSpPr>
          <p:nvPr>
            <p:ph idx="1"/>
          </p:nvPr>
        </p:nvSpPr>
        <p:spPr/>
        <p:txBody>
          <a:bodyPr/>
          <a:lstStyle/>
          <a:p>
            <a:r>
              <a:rPr lang="en-US" sz="2400" dirty="0"/>
              <a:t>RCRA gives EPA the authority to control hazardous waste from the "cradle-to-grave." This includes the generation, transportation, treatment, storage, and disposal of hazardous waste. </a:t>
            </a:r>
          </a:p>
          <a:p>
            <a:r>
              <a:rPr lang="en-US" sz="2400" dirty="0"/>
              <a:t>HSWA are the 1984 amendments to RCRA that focused on waste minimization and phasing out land disposal of hazardous waste as well as corrective action for releases. Some of the other mandates of this law include </a:t>
            </a:r>
          </a:p>
          <a:p>
            <a:pPr lvl="1"/>
            <a:r>
              <a:rPr lang="en-US" sz="2000" dirty="0"/>
              <a:t>increased enforcement authority for EPA, </a:t>
            </a:r>
          </a:p>
          <a:p>
            <a:pPr lvl="1"/>
            <a:r>
              <a:rPr lang="en-US" sz="2000" dirty="0"/>
              <a:t>more stringent hazardous waste management standards, and  </a:t>
            </a:r>
          </a:p>
          <a:p>
            <a:pPr lvl="1"/>
            <a:r>
              <a:rPr lang="en-US" sz="2000" dirty="0"/>
              <a:t>comprehensive underground storage tank program.</a:t>
            </a:r>
          </a:p>
          <a:p>
            <a:endParaRPr lang="en-US" dirty="0"/>
          </a:p>
        </p:txBody>
      </p:sp>
    </p:spTree>
    <p:extLst>
      <p:ext uri="{BB962C8B-B14F-4D97-AF65-F5344CB8AC3E}">
        <p14:creationId xmlns:p14="http://schemas.microsoft.com/office/powerpoint/2010/main" val="35217348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C0C1-502E-4A9C-87E5-834319099D5B}"/>
              </a:ext>
            </a:extLst>
          </p:cNvPr>
          <p:cNvSpPr>
            <a:spLocks noGrp="1"/>
          </p:cNvSpPr>
          <p:nvPr>
            <p:ph type="title"/>
          </p:nvPr>
        </p:nvSpPr>
        <p:spPr>
          <a:xfrm>
            <a:off x="457200" y="533400"/>
            <a:ext cx="8229600" cy="1143000"/>
          </a:xfrm>
        </p:spPr>
        <p:txBody>
          <a:bodyPr>
            <a:noAutofit/>
          </a:bodyPr>
          <a:lstStyle/>
          <a:p>
            <a:r>
              <a:rPr lang="en-US" sz="2400" dirty="0"/>
              <a:t>Comprehensive Environmental Response, Compensation, and Liability Act (CERCLA)/Superfund Amendments and Reauthorization Act</a:t>
            </a:r>
          </a:p>
        </p:txBody>
      </p:sp>
      <p:sp>
        <p:nvSpPr>
          <p:cNvPr id="3" name="Content Placeholder 2">
            <a:extLst>
              <a:ext uri="{FF2B5EF4-FFF2-40B4-BE49-F238E27FC236}">
                <a16:creationId xmlns:a16="http://schemas.microsoft.com/office/drawing/2014/main" id="{6D1FB11E-5ECA-4768-9C4E-5AC483337402}"/>
              </a:ext>
            </a:extLst>
          </p:cNvPr>
          <p:cNvSpPr>
            <a:spLocks noGrp="1"/>
          </p:cNvSpPr>
          <p:nvPr>
            <p:ph idx="1"/>
          </p:nvPr>
        </p:nvSpPr>
        <p:spPr>
          <a:xfrm>
            <a:off x="457200" y="1905000"/>
            <a:ext cx="8229600" cy="4343400"/>
          </a:xfrm>
        </p:spPr>
        <p:txBody>
          <a:bodyPr/>
          <a:lstStyle/>
          <a:p>
            <a:r>
              <a:rPr lang="en-US" sz="2000" dirty="0"/>
              <a:t>-- otherwise known as Superfund -- provides a Federal "Superfund" to clean up uncontrolled or abandoned hazardous-waste sites as well as accidents, spills, and other emergency releases of pollutants and contaminants into the environment. </a:t>
            </a:r>
          </a:p>
          <a:p>
            <a:r>
              <a:rPr lang="en-US" sz="2000" dirty="0"/>
              <a:t>Through CERCLA, EPA was given power to seek out those parties responsible for any release and assure their cooperation in the cleanup.</a:t>
            </a:r>
          </a:p>
          <a:p>
            <a:r>
              <a:rPr lang="en-US" sz="2000" dirty="0"/>
              <a:t>EPA cleans up orphan sites when potentially responsible parties cannot be identified or located, or when they fail to act. </a:t>
            </a:r>
          </a:p>
          <a:p>
            <a:r>
              <a:rPr lang="en-US" sz="2000" dirty="0"/>
              <a:t>Through various enforcement tools, EPA obtains private party cleanup through orders, consent decrees, and other small party settlements. </a:t>
            </a:r>
          </a:p>
          <a:p>
            <a:r>
              <a:rPr lang="en-US" sz="2000" dirty="0"/>
              <a:t>EPA also recovers costs from financially viable individuals and companies once a response action has been completed.</a:t>
            </a:r>
          </a:p>
          <a:p>
            <a:endParaRPr lang="en-US" dirty="0"/>
          </a:p>
        </p:txBody>
      </p:sp>
    </p:spTree>
    <p:extLst>
      <p:ext uri="{BB962C8B-B14F-4D97-AF65-F5344CB8AC3E}">
        <p14:creationId xmlns:p14="http://schemas.microsoft.com/office/powerpoint/2010/main" val="2141256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A347-8589-4145-B1B3-6637ECFDAFA2}"/>
              </a:ext>
            </a:extLst>
          </p:cNvPr>
          <p:cNvSpPr>
            <a:spLocks noGrp="1"/>
          </p:cNvSpPr>
          <p:nvPr>
            <p:ph type="title"/>
          </p:nvPr>
        </p:nvSpPr>
        <p:spPr/>
        <p:txBody>
          <a:bodyPr>
            <a:normAutofit fontScale="90000"/>
          </a:bodyPr>
          <a:lstStyle/>
          <a:p>
            <a:r>
              <a:rPr lang="en-US" dirty="0"/>
              <a:t>What are some current concerns?</a:t>
            </a:r>
          </a:p>
        </p:txBody>
      </p:sp>
      <p:sp>
        <p:nvSpPr>
          <p:cNvPr id="3" name="Content Placeholder 2">
            <a:extLst>
              <a:ext uri="{FF2B5EF4-FFF2-40B4-BE49-F238E27FC236}">
                <a16:creationId xmlns:a16="http://schemas.microsoft.com/office/drawing/2014/main" id="{2EDF07A1-C6F1-4F95-A8AE-F16CBC5DF220}"/>
              </a:ext>
            </a:extLst>
          </p:cNvPr>
          <p:cNvSpPr>
            <a:spLocks noGrp="1"/>
          </p:cNvSpPr>
          <p:nvPr>
            <p:ph idx="1"/>
          </p:nvPr>
        </p:nvSpPr>
        <p:spPr>
          <a:xfrm>
            <a:off x="457200" y="1295400"/>
            <a:ext cx="8229600" cy="4525963"/>
          </a:xfrm>
        </p:spPr>
        <p:txBody>
          <a:bodyPr/>
          <a:lstStyle/>
          <a:p>
            <a:r>
              <a:rPr lang="en-US" sz="2000" dirty="0"/>
              <a:t>Pollution</a:t>
            </a:r>
          </a:p>
          <a:p>
            <a:r>
              <a:rPr lang="en-US" sz="2000" dirty="0"/>
              <a:t>Global Climate Change</a:t>
            </a:r>
          </a:p>
          <a:p>
            <a:r>
              <a:rPr lang="en-US" sz="2000" dirty="0"/>
              <a:t>Overpopulation</a:t>
            </a:r>
          </a:p>
          <a:p>
            <a:r>
              <a:rPr lang="en-US" sz="2000" dirty="0"/>
              <a:t>Natural Resource Depletion</a:t>
            </a:r>
          </a:p>
          <a:p>
            <a:r>
              <a:rPr lang="en-US" sz="2000" dirty="0"/>
              <a:t>Waste Disposal</a:t>
            </a:r>
          </a:p>
          <a:p>
            <a:r>
              <a:rPr lang="en-US" sz="2000" dirty="0"/>
              <a:t>Loss of Biodiversity</a:t>
            </a:r>
          </a:p>
          <a:p>
            <a:r>
              <a:rPr lang="en-US" sz="2000" dirty="0"/>
              <a:t>De-forestation</a:t>
            </a:r>
          </a:p>
          <a:p>
            <a:r>
              <a:rPr lang="en-US" sz="2000" dirty="0"/>
              <a:t>Ocean Acidification</a:t>
            </a:r>
          </a:p>
          <a:p>
            <a:r>
              <a:rPr lang="en-US" sz="2000" dirty="0"/>
              <a:t>Ozone Layer Depletion</a:t>
            </a:r>
          </a:p>
          <a:p>
            <a:r>
              <a:rPr lang="en-US" sz="2000" dirty="0"/>
              <a:t>Acid Rain</a:t>
            </a:r>
          </a:p>
          <a:p>
            <a:r>
              <a:rPr lang="en-US" sz="2000" dirty="0"/>
              <a:t>Water Pollution</a:t>
            </a:r>
          </a:p>
          <a:p>
            <a:r>
              <a:rPr lang="en-US" sz="2000" dirty="0"/>
              <a:t>Urban Sprawl</a:t>
            </a:r>
          </a:p>
          <a:p>
            <a:r>
              <a:rPr lang="en-US" sz="2000" dirty="0"/>
              <a:t>Public Health</a:t>
            </a:r>
          </a:p>
          <a:p>
            <a:pPr marL="0" indent="0">
              <a:buNone/>
            </a:pPr>
            <a:endParaRPr lang="en-US" dirty="0"/>
          </a:p>
        </p:txBody>
      </p:sp>
      <p:pic>
        <p:nvPicPr>
          <p:cNvPr id="5" name="Picture 4">
            <a:extLst>
              <a:ext uri="{FF2B5EF4-FFF2-40B4-BE49-F238E27FC236}">
                <a16:creationId xmlns:a16="http://schemas.microsoft.com/office/drawing/2014/main" id="{40BC5BCE-AE7A-42AC-964F-509BE4F70FE0}"/>
              </a:ext>
            </a:extLst>
          </p:cNvPr>
          <p:cNvPicPr>
            <a:picLocks noChangeAspect="1"/>
          </p:cNvPicPr>
          <p:nvPr/>
        </p:nvPicPr>
        <p:blipFill>
          <a:blip r:embed="rId3"/>
          <a:stretch>
            <a:fillRect/>
          </a:stretch>
        </p:blipFill>
        <p:spPr>
          <a:xfrm>
            <a:off x="4724400" y="2286000"/>
            <a:ext cx="3182388" cy="3164098"/>
          </a:xfrm>
          <a:prstGeom prst="rect">
            <a:avLst/>
          </a:prstGeom>
        </p:spPr>
      </p:pic>
    </p:spTree>
    <p:extLst>
      <p:ext uri="{BB962C8B-B14F-4D97-AF65-F5344CB8AC3E}">
        <p14:creationId xmlns:p14="http://schemas.microsoft.com/office/powerpoint/2010/main" val="299792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1828800" y="3505200"/>
            <a:ext cx="5486400" cy="1954819"/>
          </a:xfrm>
        </p:spPr>
        <p:txBody>
          <a:bodyPr anchor="ctr">
            <a:noAutofit/>
          </a:bodyPr>
          <a:lstStyle/>
          <a:p>
            <a:pPr algn="ctr" eaLnBrk="1" hangingPunct="1">
              <a:defRPr/>
            </a:pPr>
            <a:r>
              <a:rPr lang="en-US" sz="2000" i="1" dirty="0">
                <a:solidFill>
                  <a:schemeClr val="accent1">
                    <a:lumMod val="50000"/>
                  </a:schemeClr>
                </a:solidFill>
                <a:latin typeface="Arial" pitchFamily="34" charset="0"/>
                <a:cs typeface="Arial" pitchFamily="34" charset="0"/>
              </a:rPr>
              <a:t>www.maine.gov/dep</a:t>
            </a:r>
            <a:endParaRPr lang="en-US" sz="2000" b="0" dirty="0">
              <a:solidFill>
                <a:schemeClr val="accent1">
                  <a:lumMod val="50000"/>
                </a:schemeClr>
              </a:solidFill>
              <a:latin typeface="Arial" pitchFamily="34" charset="0"/>
              <a:cs typeface="Arial" pitchFamily="34" charset="0"/>
            </a:endParaRPr>
          </a:p>
        </p:txBody>
      </p:sp>
      <p:sp>
        <p:nvSpPr>
          <p:cNvPr id="11" name="Rectangle 10"/>
          <p:cNvSpPr/>
          <p:nvPr/>
        </p:nvSpPr>
        <p:spPr>
          <a:xfrm>
            <a:off x="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i="1" dirty="0">
                <a:latin typeface="Arial" pitchFamily="34" charset="0"/>
                <a:cs typeface="Arial" pitchFamily="34" charset="0"/>
              </a:rPr>
              <a:t>                  			</a:t>
            </a:r>
            <a:endParaRPr lang="en-US" i="1" dirty="0">
              <a:solidFill>
                <a:schemeClr val="bg1"/>
              </a:solidFill>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15" y="6053380"/>
            <a:ext cx="947882" cy="873987"/>
          </a:xfrm>
          <a:prstGeom prst="rect">
            <a:avLst/>
          </a:prstGeom>
          <a:ln>
            <a:noFill/>
          </a:ln>
          <a:effectLst>
            <a:softEdge rad="112500"/>
          </a:effectLst>
        </p:spPr>
      </p:pic>
      <p:sp>
        <p:nvSpPr>
          <p:cNvPr id="8" name="Rectangle 7"/>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a:defRPr/>
            </a:pPr>
            <a:r>
              <a:rPr lang="en-US" altLang="en-US" dirty="0"/>
              <a:t>Late 1800s-1914</a:t>
            </a:r>
            <a:endParaRPr lang="en-US" sz="4000" b="1" dirty="0">
              <a:solidFill>
                <a:schemeClr val="accent1">
                  <a:lumMod val="50000"/>
                </a:schemeClr>
              </a:solidFill>
              <a:latin typeface="Arial" pitchFamily="34" charset="0"/>
              <a:cs typeface="Arial" pitchFamily="34" charset="0"/>
            </a:endParaRPr>
          </a:p>
        </p:txBody>
      </p:sp>
      <p:sp>
        <p:nvSpPr>
          <p:cNvPr id="4099" name="Content Placeholder 6"/>
          <p:cNvSpPr>
            <a:spLocks noGrp="1"/>
          </p:cNvSpPr>
          <p:nvPr>
            <p:ph idx="1"/>
          </p:nvPr>
        </p:nvSpPr>
        <p:spPr>
          <a:xfrm>
            <a:off x="441960" y="1448118"/>
            <a:ext cx="8229600" cy="4525963"/>
          </a:xfrm>
        </p:spPr>
        <p:txBody>
          <a:bodyPr/>
          <a:lstStyle/>
          <a:p>
            <a:pPr lvl="1"/>
            <a:r>
              <a:rPr lang="en-US" altLang="en-US" sz="2000" dirty="0"/>
              <a:t>Similar to prior practices</a:t>
            </a:r>
          </a:p>
          <a:p>
            <a:pPr lvl="1"/>
            <a:r>
              <a:rPr lang="en-US" altLang="en-US" sz="2000" dirty="0"/>
              <a:t>Some authority to local health departments and U.S. Forest Service Rules on grazing and timber-cutting</a:t>
            </a:r>
          </a:p>
          <a:p>
            <a:pPr eaLnBrk="1" hangingPunct="1">
              <a:defRPr/>
            </a:pPr>
            <a:endParaRPr lang="en-US" dirty="0">
              <a:solidFill>
                <a:schemeClr val="accent1">
                  <a:lumMod val="50000"/>
                </a:schemeClr>
              </a:solidFill>
              <a:latin typeface="Arial" pitchFamily="34" charset="0"/>
              <a:cs typeface="Arial" pitchFamily="34" charset="0"/>
            </a:endParaRPr>
          </a:p>
        </p:txBody>
      </p:sp>
      <p:sp>
        <p:nvSpPr>
          <p:cNvPr id="11" name="Rectangle 10"/>
          <p:cNvSpPr/>
          <p:nvPr/>
        </p:nvSpPr>
        <p:spPr>
          <a:xfrm>
            <a:off x="0" y="627062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latin typeface="Arial" pitchFamily="34" charset="0"/>
                <a:cs typeface="Arial" pitchFamily="34" charset="0"/>
              </a:rPr>
              <a:t>                  MAINE DEPARTMENT OF ENVIRONMENTAL PROTECTION                              </a:t>
            </a:r>
            <a:r>
              <a:rPr lang="en-US" sz="1400" dirty="0">
                <a:solidFill>
                  <a:schemeClr val="bg1"/>
                </a:solidFill>
                <a:latin typeface="Arial" pitchFamily="34" charset="0"/>
                <a:cs typeface="Arial" pitchFamily="34" charset="0"/>
              </a:rPr>
              <a:t>www.maine.gov/dep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15" y="6053380"/>
            <a:ext cx="947882" cy="873987"/>
          </a:xfrm>
          <a:prstGeom prst="rect">
            <a:avLst/>
          </a:prstGeom>
          <a:ln>
            <a:noFill/>
          </a:ln>
          <a:effectLst>
            <a:softEdge rad="112500"/>
          </a:effectLst>
        </p:spPr>
      </p:pic>
      <p:sp>
        <p:nvSpPr>
          <p:cNvPr id="8" name="Rectangle 7"/>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 name="Picture 1">
            <a:extLst>
              <a:ext uri="{FF2B5EF4-FFF2-40B4-BE49-F238E27FC236}">
                <a16:creationId xmlns:a16="http://schemas.microsoft.com/office/drawing/2014/main" id="{E32314F4-2629-452A-B43A-CC0246C6BC9D}"/>
              </a:ext>
            </a:extLst>
          </p:cNvPr>
          <p:cNvPicPr>
            <a:picLocks noChangeAspect="1"/>
          </p:cNvPicPr>
          <p:nvPr/>
        </p:nvPicPr>
        <p:blipFill>
          <a:blip r:embed="rId4"/>
          <a:stretch>
            <a:fillRect/>
          </a:stretch>
        </p:blipFill>
        <p:spPr>
          <a:xfrm>
            <a:off x="739248" y="2522779"/>
            <a:ext cx="7665503" cy="36756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A5AD-A404-441C-82E1-C0D6EF2A4B1D}"/>
              </a:ext>
            </a:extLst>
          </p:cNvPr>
          <p:cNvSpPr>
            <a:spLocks noGrp="1"/>
          </p:cNvSpPr>
          <p:nvPr>
            <p:ph type="title"/>
          </p:nvPr>
        </p:nvSpPr>
        <p:spPr/>
        <p:txBody>
          <a:bodyPr>
            <a:normAutofit/>
          </a:bodyPr>
          <a:lstStyle/>
          <a:p>
            <a:r>
              <a:rPr lang="en-US" altLang="en-US" dirty="0"/>
              <a:t>1914-1960s</a:t>
            </a:r>
            <a:endParaRPr lang="en-US" dirty="0"/>
          </a:p>
        </p:txBody>
      </p:sp>
      <p:sp>
        <p:nvSpPr>
          <p:cNvPr id="3" name="Content Placeholder 2">
            <a:extLst>
              <a:ext uri="{FF2B5EF4-FFF2-40B4-BE49-F238E27FC236}">
                <a16:creationId xmlns:a16="http://schemas.microsoft.com/office/drawing/2014/main" id="{FD0439BF-7D78-4BEB-9A04-503A7746C825}"/>
              </a:ext>
            </a:extLst>
          </p:cNvPr>
          <p:cNvSpPr>
            <a:spLocks noGrp="1"/>
          </p:cNvSpPr>
          <p:nvPr>
            <p:ph idx="1"/>
          </p:nvPr>
        </p:nvSpPr>
        <p:spPr>
          <a:xfrm>
            <a:off x="457200" y="1417638"/>
            <a:ext cx="8229600" cy="4525963"/>
          </a:xfrm>
        </p:spPr>
        <p:txBody>
          <a:bodyPr/>
          <a:lstStyle/>
          <a:p>
            <a:pPr lvl="1"/>
            <a:r>
              <a:rPr lang="en-US" altLang="en-US" sz="2000" dirty="0"/>
              <a:t>The Public Health movement gets underway with limited success</a:t>
            </a:r>
          </a:p>
          <a:p>
            <a:endParaRPr lang="en-US" dirty="0"/>
          </a:p>
        </p:txBody>
      </p:sp>
      <p:pic>
        <p:nvPicPr>
          <p:cNvPr id="4" name="Picture 3">
            <a:extLst>
              <a:ext uri="{FF2B5EF4-FFF2-40B4-BE49-F238E27FC236}">
                <a16:creationId xmlns:a16="http://schemas.microsoft.com/office/drawing/2014/main" id="{C70E068D-B017-4904-B582-5D52241FC25D}"/>
              </a:ext>
            </a:extLst>
          </p:cNvPr>
          <p:cNvPicPr>
            <a:picLocks noChangeAspect="1"/>
          </p:cNvPicPr>
          <p:nvPr/>
        </p:nvPicPr>
        <p:blipFill>
          <a:blip r:embed="rId3"/>
          <a:stretch>
            <a:fillRect/>
          </a:stretch>
        </p:blipFill>
        <p:spPr>
          <a:xfrm>
            <a:off x="2560244" y="1955540"/>
            <a:ext cx="4023511" cy="4185863"/>
          </a:xfrm>
          <a:prstGeom prst="rect">
            <a:avLst/>
          </a:prstGeom>
        </p:spPr>
      </p:pic>
    </p:spTree>
    <p:extLst>
      <p:ext uri="{BB962C8B-B14F-4D97-AF65-F5344CB8AC3E}">
        <p14:creationId xmlns:p14="http://schemas.microsoft.com/office/powerpoint/2010/main" val="3053206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6F41-55D5-40D8-98C7-4CF80AD79585}"/>
              </a:ext>
            </a:extLst>
          </p:cNvPr>
          <p:cNvSpPr>
            <a:spLocks noGrp="1"/>
          </p:cNvSpPr>
          <p:nvPr>
            <p:ph type="title"/>
          </p:nvPr>
        </p:nvSpPr>
        <p:spPr/>
        <p:txBody>
          <a:bodyPr/>
          <a:lstStyle/>
          <a:p>
            <a:r>
              <a:rPr lang="en-US" altLang="en-US" dirty="0"/>
              <a:t>Dust Bowl in the 1930s</a:t>
            </a:r>
            <a:endParaRPr lang="en-US" dirty="0"/>
          </a:p>
        </p:txBody>
      </p:sp>
      <p:sp>
        <p:nvSpPr>
          <p:cNvPr id="3" name="Content Placeholder 2">
            <a:extLst>
              <a:ext uri="{FF2B5EF4-FFF2-40B4-BE49-F238E27FC236}">
                <a16:creationId xmlns:a16="http://schemas.microsoft.com/office/drawing/2014/main" id="{166C9FB0-D2E0-436C-A9DD-E9F282195D1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2584F6C-E9CA-4E7B-8D05-4969F00CF3E4}"/>
              </a:ext>
            </a:extLst>
          </p:cNvPr>
          <p:cNvPicPr>
            <a:picLocks noChangeAspect="1"/>
          </p:cNvPicPr>
          <p:nvPr/>
        </p:nvPicPr>
        <p:blipFill>
          <a:blip r:embed="rId3"/>
          <a:stretch>
            <a:fillRect/>
          </a:stretch>
        </p:blipFill>
        <p:spPr>
          <a:xfrm>
            <a:off x="704768" y="1417638"/>
            <a:ext cx="7734463" cy="4708525"/>
          </a:xfrm>
          <a:prstGeom prst="rect">
            <a:avLst/>
          </a:prstGeom>
        </p:spPr>
      </p:pic>
    </p:spTree>
    <p:extLst>
      <p:ext uri="{BB962C8B-B14F-4D97-AF65-F5344CB8AC3E}">
        <p14:creationId xmlns:p14="http://schemas.microsoft.com/office/powerpoint/2010/main" val="228520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45BC-343A-4A07-A8E2-DFDF94633160}"/>
              </a:ext>
            </a:extLst>
          </p:cNvPr>
          <p:cNvSpPr>
            <a:spLocks noGrp="1"/>
          </p:cNvSpPr>
          <p:nvPr>
            <p:ph type="title"/>
          </p:nvPr>
        </p:nvSpPr>
        <p:spPr/>
        <p:txBody>
          <a:bodyPr/>
          <a:lstStyle/>
          <a:p>
            <a:r>
              <a:rPr lang="en-US" dirty="0"/>
              <a:t>1950s</a:t>
            </a:r>
          </a:p>
        </p:txBody>
      </p:sp>
      <p:sp>
        <p:nvSpPr>
          <p:cNvPr id="3" name="Content Placeholder 2">
            <a:extLst>
              <a:ext uri="{FF2B5EF4-FFF2-40B4-BE49-F238E27FC236}">
                <a16:creationId xmlns:a16="http://schemas.microsoft.com/office/drawing/2014/main" id="{AFAB4B01-8CB4-42AF-9099-305D42FBE5BB}"/>
              </a:ext>
            </a:extLst>
          </p:cNvPr>
          <p:cNvSpPr>
            <a:spLocks noGrp="1"/>
          </p:cNvSpPr>
          <p:nvPr>
            <p:ph idx="1"/>
          </p:nvPr>
        </p:nvSpPr>
        <p:spPr/>
        <p:txBody>
          <a:bodyPr/>
          <a:lstStyle/>
          <a:p>
            <a:pPr marL="0" indent="0" algn="ctr">
              <a:buNone/>
            </a:pPr>
            <a:r>
              <a:rPr lang="en-US" altLang="en-US" dirty="0"/>
              <a:t>The first federal efforts to address air and water pollution came about in the 1950s</a:t>
            </a:r>
          </a:p>
          <a:p>
            <a:endParaRPr lang="en-US" dirty="0"/>
          </a:p>
        </p:txBody>
      </p:sp>
      <p:pic>
        <p:nvPicPr>
          <p:cNvPr id="4" name="Picture 3">
            <a:extLst>
              <a:ext uri="{FF2B5EF4-FFF2-40B4-BE49-F238E27FC236}">
                <a16:creationId xmlns:a16="http://schemas.microsoft.com/office/drawing/2014/main" id="{5F793702-2ED4-4FB5-98D3-E33F83EB1FEF}"/>
              </a:ext>
            </a:extLst>
          </p:cNvPr>
          <p:cNvPicPr>
            <a:picLocks noChangeAspect="1"/>
          </p:cNvPicPr>
          <p:nvPr/>
        </p:nvPicPr>
        <p:blipFill>
          <a:blip r:embed="rId3"/>
          <a:stretch>
            <a:fillRect/>
          </a:stretch>
        </p:blipFill>
        <p:spPr>
          <a:xfrm>
            <a:off x="54329" y="2877968"/>
            <a:ext cx="9089671" cy="2950036"/>
          </a:xfrm>
          <a:prstGeom prst="rect">
            <a:avLst/>
          </a:prstGeom>
        </p:spPr>
      </p:pic>
    </p:spTree>
    <p:extLst>
      <p:ext uri="{BB962C8B-B14F-4D97-AF65-F5344CB8AC3E}">
        <p14:creationId xmlns:p14="http://schemas.microsoft.com/office/powerpoint/2010/main" val="556826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974C5-FFFC-48EF-8BE5-9472351A0F0C}"/>
              </a:ext>
            </a:extLst>
          </p:cNvPr>
          <p:cNvSpPr>
            <a:spLocks noGrp="1"/>
          </p:cNvSpPr>
          <p:nvPr>
            <p:ph type="title"/>
          </p:nvPr>
        </p:nvSpPr>
        <p:spPr/>
        <p:txBody>
          <a:bodyPr/>
          <a:lstStyle/>
          <a:p>
            <a:r>
              <a:rPr lang="en-US" dirty="0"/>
              <a:t>1960s-1970s</a:t>
            </a:r>
          </a:p>
        </p:txBody>
      </p:sp>
      <p:sp>
        <p:nvSpPr>
          <p:cNvPr id="3" name="Content Placeholder 2">
            <a:extLst>
              <a:ext uri="{FF2B5EF4-FFF2-40B4-BE49-F238E27FC236}">
                <a16:creationId xmlns:a16="http://schemas.microsoft.com/office/drawing/2014/main" id="{87E66749-9113-4BC3-A04D-2F1E12DC8FB2}"/>
              </a:ext>
            </a:extLst>
          </p:cNvPr>
          <p:cNvSpPr>
            <a:spLocks noGrp="1"/>
          </p:cNvSpPr>
          <p:nvPr>
            <p:ph idx="1"/>
          </p:nvPr>
        </p:nvSpPr>
        <p:spPr>
          <a:xfrm>
            <a:off x="457200" y="1493837"/>
            <a:ext cx="8229600" cy="4525963"/>
          </a:xfrm>
        </p:spPr>
        <p:txBody>
          <a:bodyPr/>
          <a:lstStyle/>
          <a:p>
            <a:r>
              <a:rPr lang="en-US" altLang="en-US" sz="2200" dirty="0"/>
              <a:t>Johnson administration support substantive federal environmental regulations</a:t>
            </a:r>
          </a:p>
          <a:p>
            <a:pPr lvl="2"/>
            <a:r>
              <a:rPr lang="en-US" altLang="en-US" sz="2000" dirty="0"/>
              <a:t>The Wilderness Act of 1964 </a:t>
            </a:r>
          </a:p>
          <a:p>
            <a:pPr lvl="3"/>
            <a:r>
              <a:rPr lang="en-US" altLang="en-US" dirty="0"/>
              <a:t>created the legal definition of wilderness in the United States, and protected some 9 million acres (36,000 km²) of federal land</a:t>
            </a:r>
          </a:p>
          <a:p>
            <a:endParaRPr lang="en-US" dirty="0"/>
          </a:p>
        </p:txBody>
      </p:sp>
      <p:pic>
        <p:nvPicPr>
          <p:cNvPr id="4" name="Picture 3">
            <a:extLst>
              <a:ext uri="{FF2B5EF4-FFF2-40B4-BE49-F238E27FC236}">
                <a16:creationId xmlns:a16="http://schemas.microsoft.com/office/drawing/2014/main" id="{91615FEB-5446-4C8A-916D-3FBE98AC86A4}"/>
              </a:ext>
            </a:extLst>
          </p:cNvPr>
          <p:cNvPicPr>
            <a:picLocks noChangeAspect="1"/>
          </p:cNvPicPr>
          <p:nvPr/>
        </p:nvPicPr>
        <p:blipFill>
          <a:blip r:embed="rId3"/>
          <a:stretch>
            <a:fillRect/>
          </a:stretch>
        </p:blipFill>
        <p:spPr>
          <a:xfrm>
            <a:off x="2704698" y="3581400"/>
            <a:ext cx="3734604" cy="2438400"/>
          </a:xfrm>
          <a:prstGeom prst="rect">
            <a:avLst/>
          </a:prstGeom>
        </p:spPr>
      </p:pic>
    </p:spTree>
    <p:extLst>
      <p:ext uri="{BB962C8B-B14F-4D97-AF65-F5344CB8AC3E}">
        <p14:creationId xmlns:p14="http://schemas.microsoft.com/office/powerpoint/2010/main" val="10597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9489-52FD-4AD2-B574-803A1B91EEA2}"/>
              </a:ext>
            </a:extLst>
          </p:cNvPr>
          <p:cNvSpPr>
            <a:spLocks noGrp="1"/>
          </p:cNvSpPr>
          <p:nvPr>
            <p:ph type="title"/>
          </p:nvPr>
        </p:nvSpPr>
        <p:spPr>
          <a:xfrm>
            <a:off x="457199" y="838200"/>
            <a:ext cx="8229600" cy="1143000"/>
          </a:xfrm>
        </p:spPr>
        <p:txBody>
          <a:bodyPr>
            <a:normAutofit fontScale="90000"/>
          </a:bodyPr>
          <a:lstStyle/>
          <a:p>
            <a:r>
              <a:rPr lang="en-US" dirty="0"/>
              <a:t>Cuyahoga River 1969</a:t>
            </a:r>
            <a:br>
              <a:rPr lang="en-US" dirty="0"/>
            </a:br>
            <a:r>
              <a:rPr lang="en-US" dirty="0"/>
              <a:t>Don’t Fall in The River  </a:t>
            </a:r>
            <a:br>
              <a:rPr lang="en-US" dirty="0"/>
            </a:br>
            <a:r>
              <a:rPr lang="en-US" b="0" dirty="0"/>
              <a:t>Run Time ~1:24</a:t>
            </a:r>
          </a:p>
        </p:txBody>
      </p:sp>
      <p:pic>
        <p:nvPicPr>
          <p:cNvPr id="4" name="Online Media 3">
            <a:hlinkClick r:id="" action="ppaction://media"/>
            <a:extLst>
              <a:ext uri="{FF2B5EF4-FFF2-40B4-BE49-F238E27FC236}">
                <a16:creationId xmlns:a16="http://schemas.microsoft.com/office/drawing/2014/main" id="{DBB923FF-744A-47E5-B539-31139396ED53}"/>
              </a:ext>
            </a:extLst>
          </p:cNvPr>
          <p:cNvPicPr>
            <a:picLocks noGrp="1" noRot="1" noChangeAspect="1"/>
          </p:cNvPicPr>
          <p:nvPr>
            <p:ph idx="1"/>
            <a:videoFile r:link="rId1"/>
          </p:nvPr>
        </p:nvPicPr>
        <p:blipFill>
          <a:blip r:embed="rId4"/>
          <a:stretch>
            <a:fillRect/>
          </a:stretch>
        </p:blipFill>
        <p:spPr>
          <a:xfrm>
            <a:off x="2184400" y="2438400"/>
            <a:ext cx="4775200" cy="3581400"/>
          </a:xfrm>
          <a:prstGeom prst="rect">
            <a:avLst/>
          </a:prstGeom>
        </p:spPr>
      </p:pic>
    </p:spTree>
    <p:extLst>
      <p:ext uri="{BB962C8B-B14F-4D97-AF65-F5344CB8AC3E}">
        <p14:creationId xmlns:p14="http://schemas.microsoft.com/office/powerpoint/2010/main" val="2110845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0618D-182F-4CEF-9A61-CD1F03A7F087}"/>
              </a:ext>
            </a:extLst>
          </p:cNvPr>
          <p:cNvSpPr>
            <a:spLocks noGrp="1"/>
          </p:cNvSpPr>
          <p:nvPr>
            <p:ph type="title"/>
          </p:nvPr>
        </p:nvSpPr>
        <p:spPr/>
        <p:txBody>
          <a:bodyPr/>
          <a:lstStyle/>
          <a:p>
            <a:r>
              <a:rPr lang="en-US" altLang="en-US" dirty="0"/>
              <a:t>First Earth Day 1970</a:t>
            </a:r>
            <a:endParaRPr lang="en-US" dirty="0"/>
          </a:p>
        </p:txBody>
      </p:sp>
      <p:sp>
        <p:nvSpPr>
          <p:cNvPr id="3" name="Content Placeholder 2">
            <a:extLst>
              <a:ext uri="{FF2B5EF4-FFF2-40B4-BE49-F238E27FC236}">
                <a16:creationId xmlns:a16="http://schemas.microsoft.com/office/drawing/2014/main" id="{CA1ACF27-B8C4-49D6-8E17-D68DDE5D247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EB4A37C-8E36-4602-BAF0-CCA89A0A4F0F}"/>
              </a:ext>
            </a:extLst>
          </p:cNvPr>
          <p:cNvPicPr>
            <a:picLocks noChangeAspect="1"/>
          </p:cNvPicPr>
          <p:nvPr/>
        </p:nvPicPr>
        <p:blipFill>
          <a:blip r:embed="rId3"/>
          <a:stretch>
            <a:fillRect/>
          </a:stretch>
        </p:blipFill>
        <p:spPr>
          <a:xfrm>
            <a:off x="1145751" y="1600200"/>
            <a:ext cx="6852498" cy="4340728"/>
          </a:xfrm>
          <a:prstGeom prst="rect">
            <a:avLst/>
          </a:prstGeom>
        </p:spPr>
      </p:pic>
    </p:spTree>
    <p:extLst>
      <p:ext uri="{BB962C8B-B14F-4D97-AF65-F5344CB8AC3E}">
        <p14:creationId xmlns:p14="http://schemas.microsoft.com/office/powerpoint/2010/main" val="12381373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9.0&quot;&gt;&lt;object type=&quot;1&quot; unique_id=&quot;10001&quot;&gt;&lt;object type=&quot;2&quot; unique_id=&quot;10052&quot;&gt;&lt;object type=&quot;3&quot; unique_id=&quot;10053&quot;&gt;&lt;property id=&quot;20148&quot; value=&quot;5&quot;/&gt;&lt;property id=&quot;20300&quot; value=&quot;Slide 1&quot;/&gt;&lt;property id=&quot;20307&quot; value=&quot;256&quot;/&gt;&lt;/object&gt;&lt;object type=&quot;3&quot; unique_id=&quot;10054&quot;&gt;&lt;property id=&quot;20148&quot; value=&quot;5&quot;/&gt;&lt;property id=&quot;20300&quot; value=&quot;Slide 2&quot;/&gt;&lt;property id=&quot;20307&quot; value=&quot;264&quot;/&gt;&lt;/object&gt;&lt;object type=&quot;3&quot; unique_id=&quot;10055&quot;&gt;&lt;property id=&quot;20148&quot; value=&quot;5&quot;/&gt;&lt;property id=&quot;20300&quot; value=&quot;Slide 3&quot;/&gt;&lt;property id=&quot;20307&quot; value=&quot;265&quot;/&gt;&lt;/object&gt;&lt;object type=&quot;3&quot; unique_id=&quot;10058&quot;&gt;&lt;property id=&quot;20148&quot; value=&quot;5&quot;/&gt;&lt;property id=&quot;20300&quot; value=&quot;Slide 4 - &amp;quot;Add contact information www.maine.gov/dep&amp;quot;&quot;/&gt;&lt;property id=&quot;20307&quot; value=&quot;267&quot;/&gt;&lt;/object&gt;&lt;/object&gt;&lt;object type=&quot;8&quot; unique_id=&quot;10066&quot;&gt;&lt;/object&gt;&lt;/object&gt;&lt;/database&gt;"/>
  <p:tag name="MMPROD_NEXTUNIQUEID" val="10010"/>
  <p:tag name="SECTOMILLISECCONVERTED" val="1"/>
</p:tagLst>
</file>

<file path=ppt/theme/theme1.xml><?xml version="1.0" encoding="utf-8"?>
<a:theme xmlns:a="http://schemas.openxmlformats.org/drawingml/2006/main" name="ME DEP PPP-white background Styl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DEP power point template 2013</Template>
  <TotalTime>110</TotalTime>
  <Words>2178</Words>
  <Application>Microsoft Office PowerPoint</Application>
  <PresentationFormat>On-screen Show (4:3)</PresentationFormat>
  <Paragraphs>228</Paragraphs>
  <Slides>29</Slides>
  <Notes>25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ME DEP PPP-white background Style (2)</vt:lpstr>
      <vt:lpstr>Environmental Regulations</vt:lpstr>
      <vt:lpstr>A Short History of Environmental Law</vt:lpstr>
      <vt:lpstr>Late 1800s-1914</vt:lpstr>
      <vt:lpstr>1914-1960s</vt:lpstr>
      <vt:lpstr>Dust Bowl in the 1930s</vt:lpstr>
      <vt:lpstr>1950s</vt:lpstr>
      <vt:lpstr>1960s-1970s</vt:lpstr>
      <vt:lpstr>Cuyahoga River 1969 Don’t Fall in The River   Run Time ~1:24</vt:lpstr>
      <vt:lpstr>First Earth Day 1970</vt:lpstr>
      <vt:lpstr>Environmental Protection Agency (EPA)</vt:lpstr>
      <vt:lpstr>Pollution Incidents and Control </vt:lpstr>
      <vt:lpstr>L.A. Killer Smog</vt:lpstr>
      <vt:lpstr>Love Canal</vt:lpstr>
      <vt:lpstr>Donora Air Pollution Incident</vt:lpstr>
      <vt:lpstr>Allied Chemical &amp; the Pesticide Keypone</vt:lpstr>
      <vt:lpstr>1994-2000</vt:lpstr>
      <vt:lpstr>Changing Profile of Public Environmental Awareness and National Policy</vt:lpstr>
      <vt:lpstr>Regulatory Systems</vt:lpstr>
      <vt:lpstr>Cooperative Federalism = Federal/State Partnership </vt:lpstr>
      <vt:lpstr>Who sets the standards?</vt:lpstr>
      <vt:lpstr>Several Significant Regulations</vt:lpstr>
      <vt:lpstr>Clean Air Act (CAA)</vt:lpstr>
      <vt:lpstr>Clean Water Act (CWA)</vt:lpstr>
      <vt:lpstr>Endangered Species Act (ESA)</vt:lpstr>
      <vt:lpstr>Safe Drinking Water Act (SDWA)</vt:lpstr>
      <vt:lpstr>Resource Conservation and Recovery Act (RCRA)/Hazardous and Solid Waste Amendments (HSWA)</vt:lpstr>
      <vt:lpstr>Comprehensive Environmental Response, Compensation, and Liability Act (CERCLA)/Superfund Amendments and Reauthorization Act</vt:lpstr>
      <vt:lpstr>What are some current concerns?</vt:lpstr>
      <vt:lpstr>www.maine.gov/dep</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Flood</dc:creator>
  <cp:lastModifiedBy>Laurie Flood</cp:lastModifiedBy>
  <cp:revision>80</cp:revision>
  <dcterms:created xsi:type="dcterms:W3CDTF">2017-10-05T14:27:42Z</dcterms:created>
  <dcterms:modified xsi:type="dcterms:W3CDTF">2018-04-03T10:50:43Z</dcterms:modified>
</cp:coreProperties>
</file>