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65" r:id="rId3"/>
    <p:sldId id="263" r:id="rId4"/>
    <p:sldId id="308" r:id="rId5"/>
    <p:sldId id="267" r:id="rId6"/>
    <p:sldId id="266" r:id="rId7"/>
    <p:sldId id="268" r:id="rId8"/>
    <p:sldId id="273" r:id="rId9"/>
    <p:sldId id="271" r:id="rId10"/>
    <p:sldId id="287" r:id="rId11"/>
    <p:sldId id="289" r:id="rId12"/>
    <p:sldId id="282" r:id="rId13"/>
    <p:sldId id="281" r:id="rId14"/>
    <p:sldId id="290" r:id="rId15"/>
    <p:sldId id="294" r:id="rId16"/>
    <p:sldId id="269" r:id="rId17"/>
    <p:sldId id="284" r:id="rId18"/>
    <p:sldId id="298" r:id="rId19"/>
    <p:sldId id="285" r:id="rId20"/>
    <p:sldId id="325" r:id="rId21"/>
    <p:sldId id="283" r:id="rId22"/>
    <p:sldId id="305" r:id="rId23"/>
    <p:sldId id="272" r:id="rId24"/>
    <p:sldId id="306" r:id="rId25"/>
    <p:sldId id="297" r:id="rId26"/>
    <p:sldId id="292" r:id="rId27"/>
    <p:sldId id="311" r:id="rId28"/>
    <p:sldId id="326" r:id="rId29"/>
    <p:sldId id="301" r:id="rId30"/>
    <p:sldId id="310" r:id="rId31"/>
    <p:sldId id="295" r:id="rId32"/>
    <p:sldId id="296" r:id="rId33"/>
    <p:sldId id="280" r:id="rId34"/>
    <p:sldId id="304" r:id="rId35"/>
    <p:sldId id="302" r:id="rId36"/>
    <p:sldId id="303" r:id="rId37"/>
    <p:sldId id="279" r:id="rId38"/>
    <p:sldId id="278" r:id="rId39"/>
    <p:sldId id="276" r:id="rId40"/>
    <p:sldId id="277" r:id="rId41"/>
    <p:sldId id="309" r:id="rId42"/>
    <p:sldId id="293" r:id="rId43"/>
    <p:sldId id="312" r:id="rId44"/>
    <p:sldId id="314" r:id="rId45"/>
    <p:sldId id="315" r:id="rId46"/>
    <p:sldId id="316" r:id="rId47"/>
    <p:sldId id="317" r:id="rId48"/>
    <p:sldId id="318" r:id="rId49"/>
    <p:sldId id="320" r:id="rId50"/>
    <p:sldId id="264" r:id="rId51"/>
    <p:sldId id="257" r:id="rId52"/>
    <p:sldId id="258" r:id="rId53"/>
    <p:sldId id="260" r:id="rId54"/>
    <p:sldId id="261" r:id="rId55"/>
    <p:sldId id="262" r:id="rId56"/>
    <p:sldId id="322" r:id="rId57"/>
    <p:sldId id="259" r:id="rId58"/>
    <p:sldId id="324"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97903A-5C8E-A1B0-52DD-A4BF8042BFC7}" name="Woodruff, Rosanna" initials="RW" userId="S::Rosanna.Woodruff@maine.gov::28cf8541-2ab2-4879-a7ad-6f76ebd4272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9E5E4"/>
    <a:srgbClr val="E7F1E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E026F7-4B73-461A-B4B4-9E6C6FF44F25}" v="37" dt="2024-10-18T18:49:47.2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84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8/10/relationships/authors" Target="authors.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16:44:24.055"/>
    </inkml:context>
    <inkml:brush xml:id="br0">
      <inkml:brushProperty name="width" value="0.35" units="cm"/>
      <inkml:brushProperty name="height" value="0.35" units="cm"/>
    </inkml:brush>
  </inkml:definitions>
  <inkml:trace contextRef="#ctx0" brushRef="#br0">1383 1 24575,'-8'26'0,"0"-6"0,-25 112 0,17-78 0,3 1 0,2 0 0,-7 105 0,19-98 0,0-22 0,-5 40 0,3-67 0,-1 0 0,-1 0 0,0 0 0,-1-1 0,0 1 0,-1-1 0,-6 12 0,-87 177 0,63-128 0,14-32 0,-45 61 0,-9 16 0,58-86 0,-79 130 0,86-147 0,-1-1 0,0-1 0,-1 0 0,0 0 0,-1-1 0,-1-1 0,0 0 0,-22 13 0,23-19 0,1 0 0,-1 0 0,0-1 0,0-1 0,-1 0 0,1-1 0,0-1 0,-17 1 0,-108-9 0,125 5 0,1-1 0,-1 0 0,1-1 0,0 0 0,1 0 0,-1-2 0,1 1 0,0-2 0,0 1 0,-12-11 0,-14-13 0,-45-46 0,65 59 0,-6-6 0,2-1 0,0-1 0,2-1 0,-31-54 0,47 76 0,1-1 0,0 0 0,0 1 0,0-1 0,1 0 0,-1 0 0,1-1 0,0 1 0,1 0 0,-1 0 0,1 0 0,0-1 0,1 1 0,-1 0 0,1 0 0,1-7 0,1 6 0,-1 1 0,1-1 0,0 1 0,0 0 0,0 0 0,1 0 0,0 0 0,0 0 0,0 1 0,1-1 0,0 1 0,-1 1 0,9-6 0,19-9 0,1 1 0,1 3 0,0 0 0,0 2 0,44-9 0,-44 12 0,-2 1 0,0 1 0,1 2 0,40-1 0,100 7 0,-72 0 0,-81-1 0,-1 1 0,1 1 0,-1 1 0,0 0 0,0 1 0,0 1 0,0 1 0,-1 1 0,0 0 0,0 2 0,19 12 0,9 10 0,-3 2 0,0 2 0,-3 2 0,-1 1 0,-1 2 0,-3 2 0,-1 1 0,44 75 0,-47-63 0,-2 1 0,-3 2 0,31 96 0,-50-134 0,0-1 0,2 0 0,15 25 0,-16-31 0,0 1 0,-1 0 0,-1 0 0,0 0 0,0 1 0,-2 0 0,4 20 0,46 637 0,-56 18 0,0-639 0,-2 0 0,-20 97 0,-41 97 0,34-141 0,-24 148 0,45-201 0,-2-2 0,-3 1 0,-27 61 0,12-32 0,-23 50 0,-10 31 0,39-97 0,-1 0 0,-35 59 0,49-98 0,1 0 0,1 1 0,-9 46 0,-5 14 0,11-45-273,2 0 0,2 0 0,2 1 0,-1 76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5T13:17:25.116"/>
    </inkml:context>
    <inkml:brush xml:id="br0">
      <inkml:brushProperty name="width" value="0.17639" units="cm"/>
      <inkml:brushProperty name="height" value="0.17639" units="cm"/>
      <inkml:brushProperty name="color" value="#BFBFBF"/>
    </inkml:brush>
  </inkml:definitions>
  <inkml:trace contextRef="#ctx0" brushRef="#br0">472 2917 24575,'-5'12'0,"1"0"0,0 0 0,1 1 0,0 0 0,1-1 0,-1 20 0,-2 11 0,-107 933 0,85 378 0,26-1308 0,-2 1 0,-17 80 0,-35 87 0,-2 8 0,14 25 0,-11 279 0,34 250 0,23-461 0,-5 308 0,-23-261 0,1-30 0,22-233 0,13 134 0,2-140 0,47 175 0,54 81 0,-108-330 0,47 140 0,58 297 0,-99-371 0,1 111 0,-16 89 0,0-92 0,1 134 0,4 529 0,10-576 0,-6 312 0,-46-244 0,11-121 0,21-109 0,16 231 0,82 272 0,-56-431 0,-25-130 0,-6-36 0,0-1 0,1 1 0,2-1 0,0-1 0,2 1 0,0-1 0,17 32 0,-18-43 0,-1 0 0,0 0 0,2 0 0,-1-1 0,12 12 0,-17-20 0,1 1 0,0-1 0,0 0 0,0 0 0,0 0 0,0 0 0,0 0 0,1 0 0,-1-1 0,0 0 0,1 0 0,-1 0 0,1 0 0,0 0 0,-1-1 0,1 1 0,0-1 0,-1 0 0,8-1 0,129-30 0,-43 7 0,444-54-728,11 51-831,957 86-609,-396 52 1019,-448-41 540,-573-61 1099,705 78 3955,-11 52-3167,-440-67-1278,2-14 0,359 11 0,-27-63-255,0-37-169,-231 7 299,276-17 199,-27 1-446,-478 30-451,1445-88 158,-1653 97 665,856-68 0,180 27-28,-1034 42 19,235-12-126,-188 5 178,-1-2-1,66-19 0,143-52 570,36-10-615,640-122-1312,13 48 719,120-5-60,-1040 164 1422,0-2-1,-1-1 1,1-2-1,-2-2 1,60-27-1,-58 21-765,1 2 0,0 1 0,1 3 0,0 1 0,47-7 0,211-11 0,387 24 0,-446 7 0,-81 3 0,260 42 0,146 74 0,-365-60 0,-194-62 0,-8-7 0,-11-10 0,-58-71-37,4-3 0,4-3-1,-66-131 1,-121-326-1071,-132-487-438,253 499 1602,106 389-218,-7-250 0,40-266 3233,19 304-3071,2-92 0,-30 335 0,-9-318 0,2 361 0,-2-1 0,-5 2 0,-36-122 0,-46-55 0,51 143 0,-48-183 0,28 37 0,-19-90 0,-54-315 0,123 582 0,4-1 0,0-86 0,12-162 0,2 152 0,-3 174 0,1-45 0,-1 1 0,-3-1 0,-2 0 0,-15-68 0,-145-628-1160,90-69 870,54-7 348,6 47-583,-34 6 330,37 379 2328,12 284-2154,-2 79 21,-1 0 0,-2 0 0,0 0 0,-1 0 0,-2 1 0,-19-43 0,0 0 0,24 57 0,-1 1 0,1-1 0,-2 1 0,1 0 0,-1 0 0,-1 1 0,1 0 0,-12-12 0,-5-6 0,17 20 0,-249-306 0,187 222 0,-88-159 0,102 140 0,4-3 0,4-2 0,6-2 0,5-1 0,-21-134 0,45 199 0,-19-123 0,25 150 0,-2 0 0,0 0 0,-1 0 0,-17-35 0,23 59 0,1-1 0,0 1 0,0-1 0,0 1 0,-1-1 0,1 1 0,0-1 0,-1 1 0,1-1 0,0 1 0,-1 0 0,1-1 0,-1 1 0,1 0 0,-1-1 0,1 1 0,-1 0 0,1-1 0,-1 1 0,1 0 0,-1 0 0,1 0 0,-1 0 0,1-1 0,-1 1 0,1 0 0,-1 0 0,1 0 0,-1 0 0,1 0 0,-1 0 0,0 0 0,1 1 0,-1-1 0,1 0 0,-1 0 0,1 0 0,-1 0 0,1 1 0,-1-1 0,1 0 0,-1 1 0,1-1 0,-1 1 0,-24 20 0,19-15 0,-71 68 0,-131 114 0,116-118 0,-126 70 0,160-107 0,-2-3 0,-1-3 0,-104 32 0,87-42 0,0-4 0,-125 7 0,39-6 0,-97 20 0,-311 82 0,352-62-64,-438 47-1,-804-28-579,349-79 644,352-6 0,114 58 0,6 70 0,233-30-863,-4-19 1,-2-18-1,-582-5 1,-38-82 555,0-32-719,856 56 1135,-311-20 3698,440 33-3533,1 1-1,-1 3 0,1 2 1,0 2-1,-79 22 0,-325 105-355,121-34-958,13-11 864,-516 164-218,563-150 2086,198-73-1692,-15 6 0,-161 20 0,91-25 0,61-8 0,-1-4 0,0-4 0,-126 2 0,163-17 0,-1 3 0,1 2 0,0 3 0,-70 18 0,-3 11 0,-196 45 0,300-78 0,1 2 0,0 1 0,0 1 0,1 2 0,0 0 0,0 2 0,1 2 0,1 0 0,0 1 0,-26 22 0,27-17 0,-1-2 0,0-1 0,-1 0 0,-36 14 0,-119 36 0,64-19 0,94-36 0,-1-1 0,0-1 0,-1-2 0,0 0 0,-46 7 0,-14-9 0,-165-9 0,236 1 0,0 0 0,0-1 0,0-1 0,1 0 0,-1-1 0,1-1 0,0 0 0,-15-9 0,19 9 0,-1 1 0,0 0 0,0 1 0,0 0 0,0 0 0,-20-3 0,28 7 0,1 0 0,0-1 0,-1 1 0,1 0 0,-1 0 0,1 0 0,-1 1 0,1-1 0,-1 0 0,1 1 0,-1 0 0,1 0 0,0-1 0,-1 1 0,1 1 0,0-1 0,0 0 0,0 0 0,0 1 0,0-1 0,0 1 0,0 0 0,0 0 0,1-1 0,-1 1 0,1 0 0,-1 1 0,1-1 0,0 0 0,0 0 0,0 0 0,0 1 0,0-1 0,0 0 0,1 1 0,-1-1 0,0 4 0,-3 48 0,4-43 0,-1-1 0,0 1 0,0-1 0,-6 18 0,6-24 0,-1 0 0,0 0 0,0 0 0,0-1 0,0 1 0,-1 0 0,0-1 0,0 0 0,0 1 0,0-1 0,0-1 0,0 1 0,-1 0 0,1-1 0,-6 3 0,-13 5-1365,1-3-5461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6T18:30:24.190"/>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3813 1,'-5'0,"-1"4,-5 8,-5 9,-10 8,-5 7,-11 3,-4 0,-3 2,1-5,5-5,-1-2,3-1,4-1,3 0,-3 0,6 0,3-4,-4-6,0-1,-1-4,7 2,1-3,2-2,-2-3,5 2,-4 0,-3 8,-2 1,-1-2,1 2,-1-3,1-4,6 2,-4-1,3 2,0-2,1-1,-2 1,0-1,-2-2,-1 2,-4 5,-8-1,-1 2,-3 4,1-2,-2 1,2 1,3-2,5-4,2 0,3 3,1 3,-4-2,-1 11,1 4,0 3,2-6,6 2,2 0,0 5,-5 0,2-1,1-6,4-4,1-2,4 0,0 1,-7 1,-4 6,-3 1,0 1,-6-5,-1-4,2-5,5-2,4-4,7 1,-4-2,-3-4,4 7,0 0,-1-2,-1 1,-1-2,4 1,-10 4,-4-2,0-3,0-5,1 3,3-2,-4-2,-1-2,1 3,2 0,2-2,1-1,5 3,-1 0,2 4,6 4,1-1,4 3,-1-3,-3-3,1 6,4 4,-2-1,3 1,-2-4,0 0,4 1,3 4,2 1,-8-3,-1 5,1 2,-2 2,1 5,3 1,3 0,-2-2,0-2,3-1,1-1,2-2,1 1,2-2,0 1,0 0,1 0,-1 0,0 5,0 2,1-1,-6-1,-1-1,0-2,1 4,1 2,2-2,-4 4,-1-1,1-1,2 3,-4 5,-1 3,-2 0,-1-4,3-5,-8-3,-5 6,-8 11,0 6,1 7,1 8,-1 0,1-2,5-4,1-3,-5-9,3-7,4 1,7-2,0 0,2 1,3-1,-2-5,1-5,2-3,2-4,2-1,1-1,2-1,0 1,0-1,0 1,1 0,-1 0,0 0,1 0,-1 5,0 2,0-1,0-1,0-1,0-2,0 4,0 2,0-2,0-1,0-2,0-1,0-1,0 5,0 0,0 0,0-1,0-2,0 0,0 3,0 1,0-1,0-1,4-2,3 0,-1-2,-1-1,-2 0,9 0,2 0,-1 0,-3 0,-3 0,-3 5,-2 2,-1-1,3-1,2-1,0-2,3 5,0 0,-1-1,-2-1,2-6,1-4,-2 0,-2 1,-2 1,-1 1,-2 0,1 2,-2 0,1 5,0 2,-1-1,1-1,0-1,0-1,0-2,0 0,5 4,1 6,0 2,4-2,0-3,-2 8,-1 0,-3-2,-2-4,4-8,0-4,0 3,-1 1,-2 0,-2 1,0-2,-1 1,10-1,2-1,0 1,-2-1,1-5,0-1,-3 0,-2 1,-3 2,-1 1,3-4,1 4,0 3,-2 0,4 1,1 0,-2 0,-2 3,-1 3,-2 3,-1 1,-1-3,0-2,0 3,-1-1,1 3,0 5,0-1,0 2,-1-3,1-3,0-4,1-3,-1-2,0 3,0 0,0 0,0-2,0-1,0-1,0 4,0 1,0-1,4-6,3-3,3-6,2-1,-3 1,3-3,-1 6,-2 4,-3 2,2-4,0-1,4-4,-1-1,-2 1,2-2,0 1,-2 6,-3 5,2 1,5 1,0 0,-2 0,-3 4,2 0,-1 0,3-7,0-2,-3-2,-3 0,-2 6,-2 2,-1 1,-1 0,0-2,-1 0,1-2,-1 5,1 1,0-1,0-1,5-7,1-2,0-1,4-4,5-6,0 6,2-2,3-3,-2 1,1-2,1 1,8-1,4 1,0-1,1-3,-1-4,-6 3,-3-1,5-1,-3 3,0-1,-1-1,2-2,0-3,6-1,2-1,0-1,-1 0,-1 0,3-1,1 1,4 0,0-1,2 1,0 0,1 0,-1 0,2 0,2 0,-1 0,-4 0,2 0,-3 0,-3 0,2 0,-1 0,-2 0,2 0,4-5,1-6,1-2,-1 2,2 3,-3 2,2 3,-2-4,1 0,8 2,0-5,1 1,6-3,12-10,5-5,-2-4,1 0,8-1,-6 6,-6 8,-5 1,-9-1,-5 2,-5 0,-12-3,-1 2,-2-1,4-2,1 3,-2-1,4 2,0 5,-2 3,-2 4,2-3,1 0,-2 1,-1 2,2 1,0 1,-1 2,-2-5,-1-1,-2 0,4 1,0-3,1 0,-3 1,0-8,-2-1,-1-3,4 2,2 4,-6-1,-2-2,-2 0,0 4,1-1,0-3,1-4,1 2,0-1,0-2,-5-2,-1 2,1 0,-5 0,1 2,1 1,2-3,2 4,-3-1,0 2,-3 0,-1 2,-3-1,-3-3,0-8,9 1,15 4,6 6,1 6,-2 3,3 4,2 2,-1 1,-3 0,-4 0,-3 0,-3-1,-2 1,-1-1,0 0,-1 0,1 0,-1 0,1 0,0 0,0 0,0 0,1 0,-1 0,0 0,1 0,-1 0,0 0,0 0,0 0,1 5,-1 1,0 0,0-1,10-2,3 0,-1-2,-2-1,-2 5,-4 1,4 0,-1-2,-1 4,4 1,4-2,5-2,9 3,0 1,-5-2,-2-2,1-2,1-1,-3-1,0-1,-4-1,-9 6,0 1,-3 0,-1-2,-1 0,-1-2,0 4,-1 1,-1-1,1-1,1-2,-6 4,-1 0,0 0,1-2,1 3,7 0,-2 3,-1 1,-1 2,0 4,0-2,5 7,7 4,11 3,2 0,1 0,7 0,3-5,4 7,5 4,1-1,-3 0,1-7,-2-3,-3-1,-3 0,-3-4,-6 0,-4-5,-5 6,0-1,-4 1,-3-3,1-5,-1 1,2 2,5 3,3 4,9 2,-1-3,-1-5,-4 4,-2 4,6-4,2 1,-2-4,-3-1,6 3,-3-3,-1-4,-1-4,-3-4,-7-3,-4 4,-6 0,-2-1,-3-1,-5 4,-3 0,2-2,0 0,12 2,4 0,1-1,-1-2,2 3,-1 0,2-1,5-2,-2-2,2-1,3-1,2-1,2 0,-2-1,-6 1,-1 0,-8-5,-5-2,-3 1,-2-3,5-1,-3-3,3 0,1 4,0 1,0 4,-2 2,0 1,-1 1,-1 0,1 1,-1-1,0 1,0-1,-5-4,-1-3,0 1,1 1,2 2,1-4,1-1,1 1,0 2,-4-3,-2 0,5-9,3-1,1 3,0 3,-5 0,2-4,11-3,9-4,5-2,9-3,-2 5,3 6,6-5,0-2,-7 2,6 1,1 3,-3 0,8 4,1-2,1-2,3 2,-3-1,-5 2,-9 4,-6-1,2 1,-4-7,-6 0,-7-2,-5 2,-5 5,-2-1,4-3,0-2,0 0,4 0,10-2,6-7,0-3,0 3,0 2,1 5,1 1,1 5,-4 4,7 4,4-1,-4 0,-2-3,-6 1,-8 1,0 3,-4-2,-3-1,-3 2,-2-3,-2 1,-1 1,-1 3,1 1,0 2,-5-3,-2-2,-4-4,0 0,-3-3,0 1,4 2,7 4,5 3,7-4,7-4,0 0,3-3,-3 1,-3-2,-4 1,-3 4,-3 4,2 2,2 3,-2 2,4-10,1-2,7 1,7 2,3 2,-2 3,-6 2,-1 1,-4 1,-4 1,-4-1,3 1,3-1,1 0,-7 5,0 2,-1-1,0 4,-3-1,5-1,5-2,6-2,-6 3,1 1,7 3,1 1,-3-3,-6 2,2 0,-3-3,-3 3,-2-1,-3 2,-7 10,-1 0,-1-3,0-4,-2-1,-6 2,1-1,1-4,-1 1,1 4,3-1,3-3,-2 1,-5 8,1 0,1 2,-2 2,2-4,-3-1,2-3,3 0,-3 2,2-2,3-4,-4 5,2 0,-4 1,2-2,1 0,-1 3,1-3,6 1,5 3,2-3,-4 0,-3-2,-4 0,-2 2,2-1,-3 1,5-3,4-4,-3 1,0 4,6-2,-3 3,0-3,-1-3,6 1,2 4,1-2,-6 3,-3-3,-1-3,-4 2,-1-2,6-3,3-2,2-3,1-1,-1-2,0 0,5 0,0-1,0 1,-7-1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6T18:30:32.518"/>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1 4320,'5'-5,"6"-6,11-11,7-12,17-9,11-2,5-3,1 2,-4 3,1 5,0 4,-4 8,-8 8,-7 2,-6 5,1 3,-1-6,-2-1,-1 3,-2 2,-5-1,-3 1,-5-3,5-3,3 0,-3-1,-1-3,2-8,1-4,-3-1,0 5,0-2,3-1,0 5,2 2,-3 0,-1 4,-5 1,-4-1,4-2,5-2,3 3,7 0,3-1,0 3,-1 0,-2-6,-1 1,-1 0,-1 4,0 0,-6 0,-1 2,-1 4,2 1,-3-3,-5-4,4-2,9-4,4-1,2 4,-5 1,-3-1,-1 4,1 0,4-1,3-8,0-2,0-3,-2 6,-5 2,-3 1,0-1,0 4,2-9,1-4,0-1,-3 1,-6 1,-1 6,-3 3,0-4,-1-2,2-1,-2 1,-3-1,-2 2,-3 0,-2-5,8-1,3 1,-1 1,2 6,-1 3,-3 1,1 4,0-4,-3-8,2 2,0 0,3 1,3 5,0 2,-3-1,-4-2,-3 0,2 3,-1 0,4 4,0 1,-2-3,2 2,-1-1,3 3,4 4,-1-1,2-8,2-1,3 4,-2-1,9-1,4 1,2 0,-1 3,-2 4,-1-2,-6-2,6 1,4 3,-6-2,-2-8,-1-1,-1 0,0 2,1 0,0-1,1 3,0 5,-5-1,-1 3,0 2,-3-1,-1 1,-2-4,0 2,2 1,3-1,2 0,3-2,2 1,0 3,-4-3,8 2,3 2,6 2,0 3,-2-4,-2 0,-4 1,-1 2,2-4,1 0,-1 1,-1 2,3 2,0 1,4 1,4 1,0-5,2-1,3 0,2 1,-2 2,-5 1,-5 1,-5 0,-2 1,-3 0,-1 1,-1-1,0 0,5-5,7-1,1 0,-1 1,-2 2,1 1,0 1,3 0,-1 1,-2 0,-3 1,2-1,-1 0,0 0,2 0,4 0,0 0,3 0,-2 0,-3 0,-4 0,-3 0,7 0,1 0,9 0,20 0,16 0,9 0,12-4,7-3,8 1,-2 1,-8 2,-8 1,-7 1,-15-9,-8-3,-11 1,-11 3,-11 2,-2 3,-3 2,-2 1,-3 1,-2-4,4-2,1-5,5 0,5 2,-1 2,3 2,-7-2,0-1,-2-3,2 0,4 2,0-2,2 0,-2 3,6-3,4 1,-1 2,-1-2,6 0,2-2,2-1,-1-1,-1 1,-5 2,-8 4,-6-2,-5 1,-5 1,9 2,5-3,11 0,10 2,-1 1,-1 2,-8 1,-8 1,3 1,-3 0,-4 1,0-1,2-5,-1-1,-4 0,-4 2,-3 0,-2 2,-2 1,-6-4,-2-2,1-3,0-2,2 3,2 2,-4-7,0-2,-5-2,0 2,2 3,-2 0,0 1,7-1,5-4,7 1,1-2,5 3,0-1,-3 2,2 3,-1-5,2-1,8 3,1 4,0 3,-2 4,-1 1,11 2,0 0,0 1,-1-5,0-2,-1 0,-5 2,-2 1,-4 1,-6 0,0 2,4 0,-2 0,-3 0,6 1,1-1,-4 0,2 0,-3 0,7 0,5 0,-3 0,1 0,-4 0,4 10,-1 2,-5 0,-5-2,-4-3,-4-3,7-6,2-4,-2 0,-2 1,-2 1,1 1,20 2,14 0,19 1,0 0,3-5,6-1,-5 1,-13 0,-10 1,-8 2,-10 1,-8 1,-8 0,-4 0,-4 0,-1 1,0-1,-1 0,1 0,0 0,1 0,0 0,0 0,0 0,5 0,6-5,2-2,-2 1,-2 1,-3 1,7-3,6 0,1 0,0 2,8 2,-2-3,0-2,1 2,5 1,-3 2,-6 1,-8 1,-5 1,-5 0,-3 1,-2 4,-1 1,0 1,0-2,0-2,5-1,12-1,3 5,-2 0,1 0,8 3,-2 1,-3-2,-2 8,1 1,-2-3,-5-3,1-4,-3 2,-3-1,-2 3,2 0,0-2,-1-3,-3-2,0 3,-2 0,3 4,2 0,-6 4,-3-2,0-3,-1-3,1 7,0 1,1 3,1-2,0-3,0 0,0-2,1 3,-1-2,0 3,0-2,1 2,-1 2,0 5,0-3,1 1,-1 1,5-2,2 0,-1 2,-1-3,-6 0,-3-2,-1 0,1-2,5 5,4 6,0-3,-6 1,-2-5,-5 1,-2-4,-3 0,0-1,-3 0,2-1,4 2,2 2,-1 5,1-3,-3 1,0-4,-3 1,-3 3,0-4,0-3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6T18:30:34.476"/>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1 1,'4'0,"3"4,3 3,6-1,5-1,3-2,-1 4,-1 1,0-2,3 4,5-1,3-1,1-2,-1-2,-1-2,-1-2,3 10,1 3,5 4,-1-1,-2 1,8-1,1-5,-4-3,-7 1,-7 5,-1-1,-2 2,5 4,-3 3,-1 3,0 2,0 1,1 0,0 1,1-5,0-1,-5 0,-1 5,0-2,-3 0,-1 0,2-4,-2-2,-5 1,1 2,-3 2,2 1,-1 1,2 1,-2 0,3-4,-2-7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FB1EA3-6CFA-4128-BE81-46E6AA43F7C4}"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3AA111-F5DE-4F24-B61F-035939F3F72B}" type="slidenum">
              <a:rPr lang="en-US" smtClean="0"/>
              <a:t>‹#›</a:t>
            </a:fld>
            <a:endParaRPr lang="en-US"/>
          </a:p>
        </p:txBody>
      </p:sp>
    </p:spTree>
    <p:extLst>
      <p:ext uri="{BB962C8B-B14F-4D97-AF65-F5344CB8AC3E}">
        <p14:creationId xmlns:p14="http://schemas.microsoft.com/office/powerpoint/2010/main" val="1900147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Regulation of slaughter and processing of voluntary specie</a:t>
            </a:r>
          </a:p>
        </p:txBody>
      </p:sp>
      <p:sp>
        <p:nvSpPr>
          <p:cNvPr id="4" name="Slide Number Placeholder 3"/>
          <p:cNvSpPr>
            <a:spLocks noGrp="1"/>
          </p:cNvSpPr>
          <p:nvPr>
            <p:ph type="sldNum" sz="quarter" idx="5"/>
          </p:nvPr>
        </p:nvSpPr>
        <p:spPr/>
        <p:txBody>
          <a:bodyPr/>
          <a:lstStyle/>
          <a:p>
            <a:fld id="{803AA111-F5DE-4F24-B61F-035939F3F72B}" type="slidenum">
              <a:rPr lang="en-US" smtClean="0"/>
              <a:t>2</a:t>
            </a:fld>
            <a:endParaRPr lang="en-US"/>
          </a:p>
        </p:txBody>
      </p:sp>
    </p:spTree>
    <p:extLst>
      <p:ext uri="{BB962C8B-B14F-4D97-AF65-F5344CB8AC3E}">
        <p14:creationId xmlns:p14="http://schemas.microsoft.com/office/powerpoint/2010/main" val="3859880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 carcass: head and giblets separated</a:t>
            </a:r>
          </a:p>
          <a:p>
            <a:r>
              <a:rPr lang="en-US"/>
              <a:t>Not letting the blood and guts build up all day</a:t>
            </a:r>
          </a:p>
          <a:p>
            <a:r>
              <a:rPr lang="en-US"/>
              <a:t>Carcasses are to be washed with water</a:t>
            </a:r>
          </a:p>
          <a:p>
            <a:r>
              <a:rPr lang="en-US"/>
              <a:t>Floor to be draining well</a:t>
            </a:r>
          </a:p>
        </p:txBody>
      </p:sp>
      <p:sp>
        <p:nvSpPr>
          <p:cNvPr id="4" name="Slide Number Placeholder 3"/>
          <p:cNvSpPr>
            <a:spLocks noGrp="1"/>
          </p:cNvSpPr>
          <p:nvPr>
            <p:ph type="sldNum" sz="quarter" idx="5"/>
          </p:nvPr>
        </p:nvSpPr>
        <p:spPr/>
        <p:txBody>
          <a:bodyPr/>
          <a:lstStyle/>
          <a:p>
            <a:fld id="{803AA111-F5DE-4F24-B61F-035939F3F72B}" type="slidenum">
              <a:rPr lang="en-US" smtClean="0"/>
              <a:t>18</a:t>
            </a:fld>
            <a:endParaRPr lang="en-US"/>
          </a:p>
        </p:txBody>
      </p:sp>
    </p:spTree>
    <p:extLst>
      <p:ext uri="{BB962C8B-B14F-4D97-AF65-F5344CB8AC3E}">
        <p14:creationId xmlns:p14="http://schemas.microsoft.com/office/powerpoint/2010/main" val="3535415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“insofar as possible [ice equipment] taken apart for thorough cleaning</a:t>
            </a:r>
          </a:p>
        </p:txBody>
      </p:sp>
      <p:sp>
        <p:nvSpPr>
          <p:cNvPr id="4" name="Slide Number Placeholder 3"/>
          <p:cNvSpPr>
            <a:spLocks noGrp="1"/>
          </p:cNvSpPr>
          <p:nvPr>
            <p:ph type="sldNum" sz="quarter" idx="5"/>
          </p:nvPr>
        </p:nvSpPr>
        <p:spPr/>
        <p:txBody>
          <a:bodyPr/>
          <a:lstStyle/>
          <a:p>
            <a:fld id="{803AA111-F5DE-4F24-B61F-035939F3F72B}" type="slidenum">
              <a:rPr lang="en-US" smtClean="0"/>
              <a:t>23</a:t>
            </a:fld>
            <a:endParaRPr lang="en-US"/>
          </a:p>
        </p:txBody>
      </p:sp>
    </p:spTree>
    <p:extLst>
      <p:ext uri="{BB962C8B-B14F-4D97-AF65-F5344CB8AC3E}">
        <p14:creationId xmlns:p14="http://schemas.microsoft.com/office/powerpoint/2010/main" val="272919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Distributed refrigerated</a:t>
            </a:r>
          </a:p>
          <a:p>
            <a:r>
              <a:rPr lang="en-US"/>
              <a:t>Distributed frozen</a:t>
            </a:r>
          </a:p>
          <a:p>
            <a:r>
              <a:rPr lang="en-US"/>
              <a:t>Distro frozen for thawed sale</a:t>
            </a:r>
          </a:p>
          <a:p>
            <a:r>
              <a:rPr lang="en-US"/>
              <a:t>Bulk: only need to label 2ndary package</a:t>
            </a:r>
          </a:p>
        </p:txBody>
      </p:sp>
      <p:sp>
        <p:nvSpPr>
          <p:cNvPr id="4" name="Slide Number Placeholder 3"/>
          <p:cNvSpPr>
            <a:spLocks noGrp="1"/>
          </p:cNvSpPr>
          <p:nvPr>
            <p:ph type="sldNum" sz="quarter" idx="5"/>
          </p:nvPr>
        </p:nvSpPr>
        <p:spPr/>
        <p:txBody>
          <a:bodyPr/>
          <a:lstStyle/>
          <a:p>
            <a:fld id="{803AA111-F5DE-4F24-B61F-035939F3F72B}" type="slidenum">
              <a:rPr lang="en-US" smtClean="0"/>
              <a:t>27</a:t>
            </a:fld>
            <a:endParaRPr lang="en-US"/>
          </a:p>
        </p:txBody>
      </p:sp>
    </p:spTree>
    <p:extLst>
      <p:ext uri="{BB962C8B-B14F-4D97-AF65-F5344CB8AC3E}">
        <p14:creationId xmlns:p14="http://schemas.microsoft.com/office/powerpoint/2010/main" val="3278881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30 fc similar to classroom, conference room, bright department store according to Energy Trust of Oregon</a:t>
            </a:r>
          </a:p>
        </p:txBody>
      </p:sp>
      <p:sp>
        <p:nvSpPr>
          <p:cNvPr id="4" name="Slide Number Placeholder 3"/>
          <p:cNvSpPr>
            <a:spLocks noGrp="1"/>
          </p:cNvSpPr>
          <p:nvPr>
            <p:ph type="sldNum" sz="quarter" idx="5"/>
          </p:nvPr>
        </p:nvSpPr>
        <p:spPr/>
        <p:txBody>
          <a:bodyPr/>
          <a:lstStyle/>
          <a:p>
            <a:fld id="{803AA111-F5DE-4F24-B61F-035939F3F72B}" type="slidenum">
              <a:rPr lang="en-US" smtClean="0"/>
              <a:t>33</a:t>
            </a:fld>
            <a:endParaRPr lang="en-US"/>
          </a:p>
        </p:txBody>
      </p:sp>
    </p:spTree>
    <p:extLst>
      <p:ext uri="{BB962C8B-B14F-4D97-AF65-F5344CB8AC3E}">
        <p14:creationId xmlns:p14="http://schemas.microsoft.com/office/powerpoint/2010/main" val="3600208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 processing of food, for the cleaning of equipment, utensils, and</a:t>
            </a:r>
          </a:p>
          <a:p>
            <a:r>
              <a:rPr lang="en-US"/>
              <a:t>employee sanitary facilities.</a:t>
            </a:r>
          </a:p>
          <a:p>
            <a:endParaRPr lang="en-US"/>
          </a:p>
        </p:txBody>
      </p:sp>
      <p:sp>
        <p:nvSpPr>
          <p:cNvPr id="4" name="Slide Number Placeholder 3"/>
          <p:cNvSpPr>
            <a:spLocks noGrp="1"/>
          </p:cNvSpPr>
          <p:nvPr>
            <p:ph type="sldNum" sz="quarter" idx="5"/>
          </p:nvPr>
        </p:nvSpPr>
        <p:spPr/>
        <p:txBody>
          <a:bodyPr/>
          <a:lstStyle/>
          <a:p>
            <a:fld id="{803AA111-F5DE-4F24-B61F-035939F3F72B}" type="slidenum">
              <a:rPr lang="en-US" smtClean="0"/>
              <a:t>37</a:t>
            </a:fld>
            <a:endParaRPr lang="en-US"/>
          </a:p>
        </p:txBody>
      </p:sp>
    </p:spTree>
    <p:extLst>
      <p:ext uri="{BB962C8B-B14F-4D97-AF65-F5344CB8AC3E}">
        <p14:creationId xmlns:p14="http://schemas.microsoft.com/office/powerpoint/2010/main" val="2760392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Sewer doc: from municipality or other authority…</a:t>
            </a:r>
            <a:r>
              <a:rPr lang="en-US" err="1"/>
              <a:t>fsis</a:t>
            </a:r>
            <a:r>
              <a:rPr lang="en-US"/>
              <a:t> custom directive says, “when required”</a:t>
            </a:r>
          </a:p>
          <a:p>
            <a:r>
              <a:rPr lang="en-US"/>
              <a:t>Vented: to prevent </a:t>
            </a:r>
          </a:p>
          <a:p>
            <a:r>
              <a:rPr lang="en-US"/>
              <a:t>Positive: not the same as P trap</a:t>
            </a:r>
          </a:p>
          <a:p>
            <a:r>
              <a:rPr lang="en-US"/>
              <a:t>Approved materials: PVC and purple glue??</a:t>
            </a:r>
          </a:p>
        </p:txBody>
      </p:sp>
      <p:sp>
        <p:nvSpPr>
          <p:cNvPr id="4" name="Slide Number Placeholder 3"/>
          <p:cNvSpPr>
            <a:spLocks noGrp="1"/>
          </p:cNvSpPr>
          <p:nvPr>
            <p:ph type="sldNum" sz="quarter" idx="5"/>
          </p:nvPr>
        </p:nvSpPr>
        <p:spPr/>
        <p:txBody>
          <a:bodyPr/>
          <a:lstStyle/>
          <a:p>
            <a:fld id="{803AA111-F5DE-4F24-B61F-035939F3F72B}" type="slidenum">
              <a:rPr lang="en-US" smtClean="0"/>
              <a:t>39</a:t>
            </a:fld>
            <a:endParaRPr lang="en-US"/>
          </a:p>
        </p:txBody>
      </p:sp>
    </p:spTree>
    <p:extLst>
      <p:ext uri="{BB962C8B-B14F-4D97-AF65-F5344CB8AC3E}">
        <p14:creationId xmlns:p14="http://schemas.microsoft.com/office/powerpoint/2010/main" val="2175697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adequacy can be verified by a supplier guarantee</a:t>
            </a:r>
          </a:p>
          <a:p>
            <a:r>
              <a:rPr lang="en-US"/>
              <a:t>Pesticides lumped in with establishment operations</a:t>
            </a:r>
          </a:p>
          <a:p>
            <a:endParaRPr lang="en-US"/>
          </a:p>
        </p:txBody>
      </p:sp>
      <p:sp>
        <p:nvSpPr>
          <p:cNvPr id="4" name="Slide Number Placeholder 3"/>
          <p:cNvSpPr>
            <a:spLocks noGrp="1"/>
          </p:cNvSpPr>
          <p:nvPr>
            <p:ph type="sldNum" sz="quarter" idx="5"/>
          </p:nvPr>
        </p:nvSpPr>
        <p:spPr/>
        <p:txBody>
          <a:bodyPr/>
          <a:lstStyle/>
          <a:p>
            <a:fld id="{803AA111-F5DE-4F24-B61F-035939F3F72B}" type="slidenum">
              <a:rPr lang="en-US" smtClean="0"/>
              <a:t>42</a:t>
            </a:fld>
            <a:endParaRPr lang="en-US"/>
          </a:p>
        </p:txBody>
      </p:sp>
    </p:spTree>
    <p:extLst>
      <p:ext uri="{BB962C8B-B14F-4D97-AF65-F5344CB8AC3E}">
        <p14:creationId xmlns:p14="http://schemas.microsoft.com/office/powerpoint/2010/main" val="3353047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50$ prorated for DACF expiry time</a:t>
            </a:r>
          </a:p>
          <a:p>
            <a:r>
              <a:rPr lang="en-US"/>
              <a:t>Inspection before </a:t>
            </a:r>
            <a:r>
              <a:rPr lang="en-US" err="1"/>
              <a:t>licence</a:t>
            </a:r>
            <a:r>
              <a:rPr lang="en-US"/>
              <a:t> issued or renewed</a:t>
            </a:r>
          </a:p>
          <a:p>
            <a:r>
              <a:rPr lang="en-US"/>
              <a:t>Warehouse needs to comply but doesn’t need separate </a:t>
            </a:r>
            <a:r>
              <a:rPr lang="en-US" err="1"/>
              <a:t>lisence</a:t>
            </a:r>
            <a:endParaRPr lang="en-US"/>
          </a:p>
        </p:txBody>
      </p:sp>
      <p:sp>
        <p:nvSpPr>
          <p:cNvPr id="4" name="Slide Number Placeholder 3"/>
          <p:cNvSpPr>
            <a:spLocks noGrp="1"/>
          </p:cNvSpPr>
          <p:nvPr>
            <p:ph type="sldNum" sz="quarter" idx="5"/>
          </p:nvPr>
        </p:nvSpPr>
        <p:spPr/>
        <p:txBody>
          <a:bodyPr/>
          <a:lstStyle/>
          <a:p>
            <a:fld id="{803AA111-F5DE-4F24-B61F-035939F3F72B}" type="slidenum">
              <a:rPr lang="en-US" smtClean="0"/>
              <a:t>43</a:t>
            </a:fld>
            <a:endParaRPr lang="en-US"/>
          </a:p>
        </p:txBody>
      </p:sp>
    </p:spTree>
    <p:extLst>
      <p:ext uri="{BB962C8B-B14F-4D97-AF65-F5344CB8AC3E}">
        <p14:creationId xmlns:p14="http://schemas.microsoft.com/office/powerpoint/2010/main" val="3109713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Written with an emphasis on crabmeat</a:t>
            </a:r>
          </a:p>
          <a:p>
            <a:r>
              <a:rPr lang="en-US" dirty="0"/>
              <a:t>Compliance with other regulations is also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animal food or any food that consists in whole, or in part, of milk or milk products, eggs, meat, poultry, shellfish, fish, edible crustacea, or their ingredients, including synthetic ingredients that is raw or heat-treated; a plant Food that is heat-treated or consists of raw seed sprouts, cut melons, cut leafy greens, cut tomatoes or mixtures of cut tomatoes that are not modified in a way so that they are unable to support pathogenic microorganism growth or toxin formation, or garlic-in-oil mixtures that are not modified in a way so that they are unable to support pathogenic microorganism growth or toxin formation.</a:t>
            </a:r>
          </a:p>
          <a:p>
            <a:endParaRPr lang="en-US" dirty="0"/>
          </a:p>
        </p:txBody>
      </p:sp>
      <p:sp>
        <p:nvSpPr>
          <p:cNvPr id="4" name="Slide Number Placeholder 3"/>
          <p:cNvSpPr>
            <a:spLocks noGrp="1"/>
          </p:cNvSpPr>
          <p:nvPr>
            <p:ph type="sldNum" sz="quarter" idx="5"/>
          </p:nvPr>
        </p:nvSpPr>
        <p:spPr/>
        <p:txBody>
          <a:bodyPr/>
          <a:lstStyle/>
          <a:p>
            <a:fld id="{803AA111-F5DE-4F24-B61F-035939F3F72B}" type="slidenum">
              <a:rPr lang="en-US" smtClean="0"/>
              <a:t>44</a:t>
            </a:fld>
            <a:endParaRPr lang="en-US"/>
          </a:p>
        </p:txBody>
      </p:sp>
    </p:spTree>
    <p:extLst>
      <p:ext uri="{BB962C8B-B14F-4D97-AF65-F5344CB8AC3E}">
        <p14:creationId xmlns:p14="http://schemas.microsoft.com/office/powerpoint/2010/main" val="2648617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Potentially hazardous: s any food that consists in whole or in part of milk or milk products, eggs, meat, poultry, fish, shellfish, edible crustaceans, or other ingredients, including synthetic ingredients, and which is in a form capable of supporting rapid and progressive growth of infectious or toxigenic microorganisms. </a:t>
            </a:r>
          </a:p>
        </p:txBody>
      </p:sp>
      <p:sp>
        <p:nvSpPr>
          <p:cNvPr id="4" name="Slide Number Placeholder 3"/>
          <p:cNvSpPr>
            <a:spLocks noGrp="1"/>
          </p:cNvSpPr>
          <p:nvPr>
            <p:ph type="sldNum" sz="quarter" idx="5"/>
          </p:nvPr>
        </p:nvSpPr>
        <p:spPr/>
        <p:txBody>
          <a:bodyPr/>
          <a:lstStyle/>
          <a:p>
            <a:fld id="{803AA111-F5DE-4F24-B61F-035939F3F72B}" type="slidenum">
              <a:rPr lang="en-US" smtClean="0"/>
              <a:t>45</a:t>
            </a:fld>
            <a:endParaRPr lang="en-US"/>
          </a:p>
        </p:txBody>
      </p:sp>
    </p:spTree>
    <p:extLst>
      <p:ext uri="{BB962C8B-B14F-4D97-AF65-F5344CB8AC3E}">
        <p14:creationId xmlns:p14="http://schemas.microsoft.com/office/powerpoint/2010/main" val="2001994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Similar takeaways to 9CFR part 416…but wordcount is 2.2x higher as it is derived from cfr21</a:t>
            </a:r>
          </a:p>
          <a:p>
            <a:r>
              <a:rPr lang="en-US"/>
              <a:t>Underlined stuff is on the supplemental, or unique to this chapter</a:t>
            </a:r>
          </a:p>
        </p:txBody>
      </p:sp>
      <p:sp>
        <p:nvSpPr>
          <p:cNvPr id="4" name="Slide Number Placeholder 3"/>
          <p:cNvSpPr>
            <a:spLocks noGrp="1"/>
          </p:cNvSpPr>
          <p:nvPr>
            <p:ph type="sldNum" sz="quarter" idx="5"/>
          </p:nvPr>
        </p:nvSpPr>
        <p:spPr/>
        <p:txBody>
          <a:bodyPr/>
          <a:lstStyle/>
          <a:p>
            <a:fld id="{803AA111-F5DE-4F24-B61F-035939F3F72B}" type="slidenum">
              <a:rPr lang="en-US" smtClean="0"/>
              <a:t>3</a:t>
            </a:fld>
            <a:endParaRPr lang="en-US"/>
          </a:p>
        </p:txBody>
      </p:sp>
    </p:spTree>
    <p:extLst>
      <p:ext uri="{BB962C8B-B14F-4D97-AF65-F5344CB8AC3E}">
        <p14:creationId xmlns:p14="http://schemas.microsoft.com/office/powerpoint/2010/main" val="1974531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temperatures</a:t>
            </a:r>
          </a:p>
        </p:txBody>
      </p:sp>
      <p:sp>
        <p:nvSpPr>
          <p:cNvPr id="4" name="Slide Number Placeholder 3"/>
          <p:cNvSpPr>
            <a:spLocks noGrp="1"/>
          </p:cNvSpPr>
          <p:nvPr>
            <p:ph type="sldNum" sz="quarter" idx="5"/>
          </p:nvPr>
        </p:nvSpPr>
        <p:spPr/>
        <p:txBody>
          <a:bodyPr/>
          <a:lstStyle/>
          <a:p>
            <a:fld id="{803AA111-F5DE-4F24-B61F-035939F3F72B}" type="slidenum">
              <a:rPr lang="en-US" smtClean="0"/>
              <a:t>46</a:t>
            </a:fld>
            <a:endParaRPr lang="en-US"/>
          </a:p>
        </p:txBody>
      </p:sp>
    </p:spTree>
    <p:extLst>
      <p:ext uri="{BB962C8B-B14F-4D97-AF65-F5344CB8AC3E}">
        <p14:creationId xmlns:p14="http://schemas.microsoft.com/office/powerpoint/2010/main" val="3410977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Contamination</a:t>
            </a:r>
          </a:p>
          <a:p>
            <a:endParaRPr lang="en-US"/>
          </a:p>
        </p:txBody>
      </p:sp>
      <p:sp>
        <p:nvSpPr>
          <p:cNvPr id="4" name="Slide Number Placeholder 3"/>
          <p:cNvSpPr>
            <a:spLocks noGrp="1"/>
          </p:cNvSpPr>
          <p:nvPr>
            <p:ph type="sldNum" sz="quarter" idx="5"/>
          </p:nvPr>
        </p:nvSpPr>
        <p:spPr/>
        <p:txBody>
          <a:bodyPr/>
          <a:lstStyle/>
          <a:p>
            <a:fld id="{803AA111-F5DE-4F24-B61F-035939F3F72B}" type="slidenum">
              <a:rPr lang="en-US" smtClean="0"/>
              <a:t>47</a:t>
            </a:fld>
            <a:endParaRPr lang="en-US"/>
          </a:p>
        </p:txBody>
      </p:sp>
    </p:spTree>
    <p:extLst>
      <p:ext uri="{BB962C8B-B14F-4D97-AF65-F5344CB8AC3E}">
        <p14:creationId xmlns:p14="http://schemas.microsoft.com/office/powerpoint/2010/main" val="235087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Trivia answer: the FDA</a:t>
            </a:r>
          </a:p>
        </p:txBody>
      </p:sp>
      <p:sp>
        <p:nvSpPr>
          <p:cNvPr id="4" name="Slide Number Placeholder 3"/>
          <p:cNvSpPr>
            <a:spLocks noGrp="1"/>
          </p:cNvSpPr>
          <p:nvPr>
            <p:ph type="sldNum" sz="quarter" idx="5"/>
          </p:nvPr>
        </p:nvSpPr>
        <p:spPr/>
        <p:txBody>
          <a:bodyPr/>
          <a:lstStyle/>
          <a:p>
            <a:fld id="{803AA111-F5DE-4F24-B61F-035939F3F72B}" type="slidenum">
              <a:rPr lang="en-US" smtClean="0"/>
              <a:t>51</a:t>
            </a:fld>
            <a:endParaRPr lang="en-US"/>
          </a:p>
        </p:txBody>
      </p:sp>
    </p:spTree>
    <p:extLst>
      <p:ext uri="{BB962C8B-B14F-4D97-AF65-F5344CB8AC3E}">
        <p14:creationId xmlns:p14="http://schemas.microsoft.com/office/powerpoint/2010/main" val="1343580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Majority owned by </a:t>
            </a:r>
            <a:r>
              <a:rPr lang="en-US" err="1"/>
              <a:t>maine</a:t>
            </a:r>
            <a:r>
              <a:rPr lang="en-US"/>
              <a:t> resident(s); 25k </a:t>
            </a:r>
            <a:r>
              <a:rPr lang="en-US" err="1"/>
              <a:t>sqf</a:t>
            </a:r>
            <a:r>
              <a:rPr lang="en-US"/>
              <a:t> (50yds*50yds)</a:t>
            </a:r>
          </a:p>
          <a:p>
            <a:r>
              <a:rPr lang="en-US"/>
              <a:t>Majority owned by </a:t>
            </a:r>
            <a:r>
              <a:rPr lang="en-US" err="1"/>
              <a:t>maine</a:t>
            </a:r>
            <a:r>
              <a:rPr lang="en-US"/>
              <a:t> resident(s); not a chain</a:t>
            </a:r>
          </a:p>
          <a:p>
            <a:endParaRPr lang="en-US"/>
          </a:p>
        </p:txBody>
      </p:sp>
      <p:sp>
        <p:nvSpPr>
          <p:cNvPr id="4" name="Slide Number Placeholder 3"/>
          <p:cNvSpPr>
            <a:spLocks noGrp="1"/>
          </p:cNvSpPr>
          <p:nvPr>
            <p:ph type="sldNum" sz="quarter" idx="5"/>
          </p:nvPr>
        </p:nvSpPr>
        <p:spPr/>
        <p:txBody>
          <a:bodyPr/>
          <a:lstStyle/>
          <a:p>
            <a:fld id="{803AA111-F5DE-4F24-B61F-035939F3F72B}" type="slidenum">
              <a:rPr lang="en-US" smtClean="0"/>
              <a:t>52</a:t>
            </a:fld>
            <a:endParaRPr lang="en-US"/>
          </a:p>
        </p:txBody>
      </p:sp>
    </p:spTree>
    <p:extLst>
      <p:ext uri="{BB962C8B-B14F-4D97-AF65-F5344CB8AC3E}">
        <p14:creationId xmlns:p14="http://schemas.microsoft.com/office/powerpoint/2010/main" val="3396993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No places for animal nesting 2&amp;3 no muddy ground drainage </a:t>
            </a:r>
            <a:r>
              <a:rPr lang="en-US" dirty="0" err="1"/>
              <a:t>trackig</a:t>
            </a:r>
            <a:r>
              <a:rPr lang="en-US" dirty="0"/>
              <a:t> 4. compost, dumpsters, other cesspools</a:t>
            </a:r>
          </a:p>
        </p:txBody>
      </p:sp>
      <p:sp>
        <p:nvSpPr>
          <p:cNvPr id="4" name="Slide Number Placeholder 3"/>
          <p:cNvSpPr>
            <a:spLocks noGrp="1"/>
          </p:cNvSpPr>
          <p:nvPr>
            <p:ph type="sldNum" sz="quarter" idx="5"/>
          </p:nvPr>
        </p:nvSpPr>
        <p:spPr/>
        <p:txBody>
          <a:bodyPr/>
          <a:lstStyle/>
          <a:p>
            <a:fld id="{803AA111-F5DE-4F24-B61F-035939F3F72B}" type="slidenum">
              <a:rPr lang="en-US" smtClean="0"/>
              <a:t>4</a:t>
            </a:fld>
            <a:endParaRPr lang="en-US"/>
          </a:p>
        </p:txBody>
      </p:sp>
    </p:spTree>
    <p:extLst>
      <p:ext uri="{BB962C8B-B14F-4D97-AF65-F5344CB8AC3E}">
        <p14:creationId xmlns:p14="http://schemas.microsoft.com/office/powerpoint/2010/main" val="270990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Mainly mentioned hot temperatures but maybe consider cold and precipitation</a:t>
            </a:r>
          </a:p>
        </p:txBody>
      </p:sp>
      <p:sp>
        <p:nvSpPr>
          <p:cNvPr id="4" name="Slide Number Placeholder 3"/>
          <p:cNvSpPr>
            <a:spLocks noGrp="1"/>
          </p:cNvSpPr>
          <p:nvPr>
            <p:ph type="sldNum" sz="quarter" idx="5"/>
          </p:nvPr>
        </p:nvSpPr>
        <p:spPr/>
        <p:txBody>
          <a:bodyPr/>
          <a:lstStyle/>
          <a:p>
            <a:fld id="{803AA111-F5DE-4F24-B61F-035939F3F72B}" type="slidenum">
              <a:rPr lang="en-US" smtClean="0"/>
              <a:t>5</a:t>
            </a:fld>
            <a:endParaRPr lang="en-US"/>
          </a:p>
        </p:txBody>
      </p:sp>
    </p:spTree>
    <p:extLst>
      <p:ext uri="{BB962C8B-B14F-4D97-AF65-F5344CB8AC3E}">
        <p14:creationId xmlns:p14="http://schemas.microsoft.com/office/powerpoint/2010/main" val="2608356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Medicated feed, medication, pesticides, other residues</a:t>
            </a:r>
          </a:p>
        </p:txBody>
      </p:sp>
      <p:sp>
        <p:nvSpPr>
          <p:cNvPr id="4" name="Slide Number Placeholder 3"/>
          <p:cNvSpPr>
            <a:spLocks noGrp="1"/>
          </p:cNvSpPr>
          <p:nvPr>
            <p:ph type="sldNum" sz="quarter" idx="5"/>
          </p:nvPr>
        </p:nvSpPr>
        <p:spPr/>
        <p:txBody>
          <a:bodyPr/>
          <a:lstStyle/>
          <a:p>
            <a:fld id="{803AA111-F5DE-4F24-B61F-035939F3F72B}" type="slidenum">
              <a:rPr lang="en-US" smtClean="0"/>
              <a:t>6</a:t>
            </a:fld>
            <a:endParaRPr lang="en-US"/>
          </a:p>
        </p:txBody>
      </p:sp>
    </p:spTree>
    <p:extLst>
      <p:ext uri="{BB962C8B-B14F-4D97-AF65-F5344CB8AC3E}">
        <p14:creationId xmlns:p14="http://schemas.microsoft.com/office/powerpoint/2010/main" val="246492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 under HMSA, call APHIS if there is a problem</a:t>
            </a:r>
          </a:p>
        </p:txBody>
      </p:sp>
      <p:sp>
        <p:nvSpPr>
          <p:cNvPr id="4" name="Slide Number Placeholder 3"/>
          <p:cNvSpPr>
            <a:spLocks noGrp="1"/>
          </p:cNvSpPr>
          <p:nvPr>
            <p:ph type="sldNum" sz="quarter" idx="5"/>
          </p:nvPr>
        </p:nvSpPr>
        <p:spPr/>
        <p:txBody>
          <a:bodyPr/>
          <a:lstStyle/>
          <a:p>
            <a:fld id="{803AA111-F5DE-4F24-B61F-035939F3F72B}" type="slidenum">
              <a:rPr lang="en-US" smtClean="0"/>
              <a:t>7</a:t>
            </a:fld>
            <a:endParaRPr lang="en-US"/>
          </a:p>
        </p:txBody>
      </p:sp>
    </p:spTree>
    <p:extLst>
      <p:ext uri="{BB962C8B-B14F-4D97-AF65-F5344CB8AC3E}">
        <p14:creationId xmlns:p14="http://schemas.microsoft.com/office/powerpoint/2010/main" val="3415518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3AA111-F5DE-4F24-B61F-035939F3F72B}" type="slidenum">
              <a:rPr lang="en-US" smtClean="0"/>
              <a:t>9</a:t>
            </a:fld>
            <a:endParaRPr lang="en-US"/>
          </a:p>
        </p:txBody>
      </p:sp>
    </p:spTree>
    <p:extLst>
      <p:ext uri="{BB962C8B-B14F-4D97-AF65-F5344CB8AC3E}">
        <p14:creationId xmlns:p14="http://schemas.microsoft.com/office/powerpoint/2010/main" val="1990439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fed</a:t>
            </a:r>
          </a:p>
        </p:txBody>
      </p:sp>
      <p:sp>
        <p:nvSpPr>
          <p:cNvPr id="4" name="Slide Number Placeholder 3"/>
          <p:cNvSpPr>
            <a:spLocks noGrp="1"/>
          </p:cNvSpPr>
          <p:nvPr>
            <p:ph type="sldNum" sz="quarter" idx="5"/>
          </p:nvPr>
        </p:nvSpPr>
        <p:spPr/>
        <p:txBody>
          <a:bodyPr/>
          <a:lstStyle/>
          <a:p>
            <a:fld id="{803AA111-F5DE-4F24-B61F-035939F3F72B}" type="slidenum">
              <a:rPr lang="en-US" smtClean="0"/>
              <a:t>10</a:t>
            </a:fld>
            <a:endParaRPr lang="en-US"/>
          </a:p>
        </p:txBody>
      </p:sp>
    </p:spTree>
    <p:extLst>
      <p:ext uri="{BB962C8B-B14F-4D97-AF65-F5344CB8AC3E}">
        <p14:creationId xmlns:p14="http://schemas.microsoft.com/office/powerpoint/2010/main" val="864810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Bleach: sodium available as hypochlorite; germicidal</a:t>
            </a:r>
          </a:p>
        </p:txBody>
      </p:sp>
      <p:sp>
        <p:nvSpPr>
          <p:cNvPr id="4" name="Slide Number Placeholder 3"/>
          <p:cNvSpPr>
            <a:spLocks noGrp="1"/>
          </p:cNvSpPr>
          <p:nvPr>
            <p:ph type="sldNum" sz="quarter" idx="5"/>
          </p:nvPr>
        </p:nvSpPr>
        <p:spPr/>
        <p:txBody>
          <a:bodyPr/>
          <a:lstStyle/>
          <a:p>
            <a:fld id="{803AA111-F5DE-4F24-B61F-035939F3F72B}" type="slidenum">
              <a:rPr lang="en-US" smtClean="0"/>
              <a:t>15</a:t>
            </a:fld>
            <a:endParaRPr lang="en-US"/>
          </a:p>
        </p:txBody>
      </p:sp>
    </p:spTree>
    <p:extLst>
      <p:ext uri="{BB962C8B-B14F-4D97-AF65-F5344CB8AC3E}">
        <p14:creationId xmlns:p14="http://schemas.microsoft.com/office/powerpoint/2010/main" val="3438990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647A-DDED-D403-6C1E-0C08952B0B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9E3E64-B052-4B05-38CD-718AC2B51B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043619-D72E-7676-74D3-8375FA3540E8}"/>
              </a:ext>
            </a:extLst>
          </p:cNvPr>
          <p:cNvSpPr>
            <a:spLocks noGrp="1"/>
          </p:cNvSpPr>
          <p:nvPr>
            <p:ph type="dt" sz="half" idx="10"/>
          </p:nvPr>
        </p:nvSpPr>
        <p:spPr/>
        <p:txBody>
          <a:bodyPr/>
          <a:lstStyle/>
          <a:p>
            <a:fld id="{ED78640A-F7F3-4EEA-936F-5F64D7F6E455}" type="datetimeFigureOut">
              <a:rPr lang="en-US" smtClean="0"/>
              <a:t>10/21/2024</a:t>
            </a:fld>
            <a:endParaRPr lang="en-US"/>
          </a:p>
        </p:txBody>
      </p:sp>
      <p:sp>
        <p:nvSpPr>
          <p:cNvPr id="5" name="Footer Placeholder 4">
            <a:extLst>
              <a:ext uri="{FF2B5EF4-FFF2-40B4-BE49-F238E27FC236}">
                <a16:creationId xmlns:a16="http://schemas.microsoft.com/office/drawing/2014/main" id="{7353E10E-5219-CBBE-1DE9-3A26943D50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AF27A-C6D8-BB81-26CD-BE453BA3EAF4}"/>
              </a:ext>
            </a:extLst>
          </p:cNvPr>
          <p:cNvSpPr>
            <a:spLocks noGrp="1"/>
          </p:cNvSpPr>
          <p:nvPr>
            <p:ph type="sldNum" sz="quarter" idx="12"/>
          </p:nvPr>
        </p:nvSpPr>
        <p:spPr/>
        <p:txBody>
          <a:bodyPr/>
          <a:lstStyle/>
          <a:p>
            <a:fld id="{59E940A4-0A6A-4C68-B0CC-BEBDE27AC0B3}" type="slidenum">
              <a:rPr lang="en-US" smtClean="0"/>
              <a:t>‹#›</a:t>
            </a:fld>
            <a:endParaRPr lang="en-US"/>
          </a:p>
        </p:txBody>
      </p:sp>
    </p:spTree>
    <p:extLst>
      <p:ext uri="{BB962C8B-B14F-4D97-AF65-F5344CB8AC3E}">
        <p14:creationId xmlns:p14="http://schemas.microsoft.com/office/powerpoint/2010/main" val="2268976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89E27-4C11-FF5C-9104-6147ED20FC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021264-DEFB-78E4-E66B-0E73B2642A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67C968-B08F-0165-2E2E-5EFE332AAE59}"/>
              </a:ext>
            </a:extLst>
          </p:cNvPr>
          <p:cNvSpPr>
            <a:spLocks noGrp="1"/>
          </p:cNvSpPr>
          <p:nvPr>
            <p:ph type="dt" sz="half" idx="10"/>
          </p:nvPr>
        </p:nvSpPr>
        <p:spPr/>
        <p:txBody>
          <a:bodyPr/>
          <a:lstStyle/>
          <a:p>
            <a:fld id="{ED78640A-F7F3-4EEA-936F-5F64D7F6E455}" type="datetimeFigureOut">
              <a:rPr lang="en-US" smtClean="0"/>
              <a:t>10/21/2024</a:t>
            </a:fld>
            <a:endParaRPr lang="en-US"/>
          </a:p>
        </p:txBody>
      </p:sp>
      <p:sp>
        <p:nvSpPr>
          <p:cNvPr id="5" name="Footer Placeholder 4">
            <a:extLst>
              <a:ext uri="{FF2B5EF4-FFF2-40B4-BE49-F238E27FC236}">
                <a16:creationId xmlns:a16="http://schemas.microsoft.com/office/drawing/2014/main" id="{1F4310DB-9ACB-EEF4-2E39-3BDDE8E04B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DA9823-1FAE-2090-43BB-E8EA987E4F9D}"/>
              </a:ext>
            </a:extLst>
          </p:cNvPr>
          <p:cNvSpPr>
            <a:spLocks noGrp="1"/>
          </p:cNvSpPr>
          <p:nvPr>
            <p:ph type="sldNum" sz="quarter" idx="12"/>
          </p:nvPr>
        </p:nvSpPr>
        <p:spPr/>
        <p:txBody>
          <a:bodyPr/>
          <a:lstStyle/>
          <a:p>
            <a:fld id="{59E940A4-0A6A-4C68-B0CC-BEBDE27AC0B3}" type="slidenum">
              <a:rPr lang="en-US" smtClean="0"/>
              <a:t>‹#›</a:t>
            </a:fld>
            <a:endParaRPr lang="en-US"/>
          </a:p>
        </p:txBody>
      </p:sp>
    </p:spTree>
    <p:extLst>
      <p:ext uri="{BB962C8B-B14F-4D97-AF65-F5344CB8AC3E}">
        <p14:creationId xmlns:p14="http://schemas.microsoft.com/office/powerpoint/2010/main" val="2817011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0DD101-86FD-F6FA-6E4E-983158E5F8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AD15EF-E4AF-881D-B47A-E2C7A98C0C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E7985-A11E-3482-0812-15A033320E17}"/>
              </a:ext>
            </a:extLst>
          </p:cNvPr>
          <p:cNvSpPr>
            <a:spLocks noGrp="1"/>
          </p:cNvSpPr>
          <p:nvPr>
            <p:ph type="dt" sz="half" idx="10"/>
          </p:nvPr>
        </p:nvSpPr>
        <p:spPr/>
        <p:txBody>
          <a:bodyPr/>
          <a:lstStyle/>
          <a:p>
            <a:fld id="{ED78640A-F7F3-4EEA-936F-5F64D7F6E455}" type="datetimeFigureOut">
              <a:rPr lang="en-US" smtClean="0"/>
              <a:t>10/21/2024</a:t>
            </a:fld>
            <a:endParaRPr lang="en-US"/>
          </a:p>
        </p:txBody>
      </p:sp>
      <p:sp>
        <p:nvSpPr>
          <p:cNvPr id="5" name="Footer Placeholder 4">
            <a:extLst>
              <a:ext uri="{FF2B5EF4-FFF2-40B4-BE49-F238E27FC236}">
                <a16:creationId xmlns:a16="http://schemas.microsoft.com/office/drawing/2014/main" id="{7A2A8250-C954-D290-2703-E423B31D4D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55BE1-A543-B265-6292-166697D31A19}"/>
              </a:ext>
            </a:extLst>
          </p:cNvPr>
          <p:cNvSpPr>
            <a:spLocks noGrp="1"/>
          </p:cNvSpPr>
          <p:nvPr>
            <p:ph type="sldNum" sz="quarter" idx="12"/>
          </p:nvPr>
        </p:nvSpPr>
        <p:spPr/>
        <p:txBody>
          <a:bodyPr/>
          <a:lstStyle/>
          <a:p>
            <a:fld id="{59E940A4-0A6A-4C68-B0CC-BEBDE27AC0B3}" type="slidenum">
              <a:rPr lang="en-US" smtClean="0"/>
              <a:t>‹#›</a:t>
            </a:fld>
            <a:endParaRPr lang="en-US"/>
          </a:p>
        </p:txBody>
      </p:sp>
    </p:spTree>
    <p:extLst>
      <p:ext uri="{BB962C8B-B14F-4D97-AF65-F5344CB8AC3E}">
        <p14:creationId xmlns:p14="http://schemas.microsoft.com/office/powerpoint/2010/main" val="3196827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58544-B54E-9A65-533A-A6AC821546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2015FF-2C22-3084-AC3F-442D48DAC8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02D690-0FFA-98A2-CABA-5E672030206D}"/>
              </a:ext>
            </a:extLst>
          </p:cNvPr>
          <p:cNvSpPr>
            <a:spLocks noGrp="1"/>
          </p:cNvSpPr>
          <p:nvPr>
            <p:ph type="dt" sz="half" idx="10"/>
          </p:nvPr>
        </p:nvSpPr>
        <p:spPr/>
        <p:txBody>
          <a:bodyPr/>
          <a:lstStyle/>
          <a:p>
            <a:fld id="{ED78640A-F7F3-4EEA-936F-5F64D7F6E455}" type="datetimeFigureOut">
              <a:rPr lang="en-US" smtClean="0"/>
              <a:t>10/21/2024</a:t>
            </a:fld>
            <a:endParaRPr lang="en-US"/>
          </a:p>
        </p:txBody>
      </p:sp>
      <p:sp>
        <p:nvSpPr>
          <p:cNvPr id="5" name="Footer Placeholder 4">
            <a:extLst>
              <a:ext uri="{FF2B5EF4-FFF2-40B4-BE49-F238E27FC236}">
                <a16:creationId xmlns:a16="http://schemas.microsoft.com/office/drawing/2014/main" id="{708920EB-A9FC-5E5E-4BF8-BA1F3987F0D6}"/>
              </a:ext>
            </a:extLst>
          </p:cNvPr>
          <p:cNvSpPr>
            <a:spLocks noGrp="1"/>
          </p:cNvSpPr>
          <p:nvPr>
            <p:ph type="ftr" sz="quarter" idx="11"/>
          </p:nvPr>
        </p:nvSpPr>
        <p:spPr/>
        <p:txBody>
          <a:bodyPr/>
          <a:lstStyle>
            <a:lvl1pPr>
              <a:defRPr i="1"/>
            </a:lvl1pPr>
          </a:lstStyle>
          <a:p>
            <a:r>
              <a:rPr lang="en-US"/>
              <a:t>The State of Maine is an equal opportunity employer and provider</a:t>
            </a:r>
          </a:p>
        </p:txBody>
      </p:sp>
      <p:sp>
        <p:nvSpPr>
          <p:cNvPr id="6" name="Slide Number Placeholder 5">
            <a:extLst>
              <a:ext uri="{FF2B5EF4-FFF2-40B4-BE49-F238E27FC236}">
                <a16:creationId xmlns:a16="http://schemas.microsoft.com/office/drawing/2014/main" id="{F22E611A-9139-BC4E-687B-F43B7A1DB0F3}"/>
              </a:ext>
            </a:extLst>
          </p:cNvPr>
          <p:cNvSpPr>
            <a:spLocks noGrp="1"/>
          </p:cNvSpPr>
          <p:nvPr>
            <p:ph type="sldNum" sz="quarter" idx="12"/>
          </p:nvPr>
        </p:nvSpPr>
        <p:spPr/>
        <p:txBody>
          <a:bodyPr/>
          <a:lstStyle/>
          <a:p>
            <a:fld id="{59E940A4-0A6A-4C68-B0CC-BEBDE27AC0B3}" type="slidenum">
              <a:rPr lang="en-US" smtClean="0"/>
              <a:t>‹#›</a:t>
            </a:fld>
            <a:endParaRPr lang="en-US"/>
          </a:p>
        </p:txBody>
      </p:sp>
    </p:spTree>
    <p:extLst>
      <p:ext uri="{BB962C8B-B14F-4D97-AF65-F5344CB8AC3E}">
        <p14:creationId xmlns:p14="http://schemas.microsoft.com/office/powerpoint/2010/main" val="1998778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BBA4C-5D57-C83E-7CE5-69F75DD14B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340EC9-7632-579A-D3E6-656FECA2D35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46125B-1B31-BE5D-B566-E95E4DCB2508}"/>
              </a:ext>
            </a:extLst>
          </p:cNvPr>
          <p:cNvSpPr>
            <a:spLocks noGrp="1"/>
          </p:cNvSpPr>
          <p:nvPr>
            <p:ph type="dt" sz="half" idx="10"/>
          </p:nvPr>
        </p:nvSpPr>
        <p:spPr/>
        <p:txBody>
          <a:bodyPr/>
          <a:lstStyle/>
          <a:p>
            <a:fld id="{ED78640A-F7F3-4EEA-936F-5F64D7F6E455}" type="datetimeFigureOut">
              <a:rPr lang="en-US" smtClean="0"/>
              <a:t>10/21/2024</a:t>
            </a:fld>
            <a:endParaRPr lang="en-US"/>
          </a:p>
        </p:txBody>
      </p:sp>
      <p:sp>
        <p:nvSpPr>
          <p:cNvPr id="5" name="Footer Placeholder 4">
            <a:extLst>
              <a:ext uri="{FF2B5EF4-FFF2-40B4-BE49-F238E27FC236}">
                <a16:creationId xmlns:a16="http://schemas.microsoft.com/office/drawing/2014/main" id="{16ED29C6-9A51-E928-8F51-D799829CD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0F6E71-EFB4-41D9-3D46-5DBD083E6126}"/>
              </a:ext>
            </a:extLst>
          </p:cNvPr>
          <p:cNvSpPr>
            <a:spLocks noGrp="1"/>
          </p:cNvSpPr>
          <p:nvPr>
            <p:ph type="sldNum" sz="quarter" idx="12"/>
          </p:nvPr>
        </p:nvSpPr>
        <p:spPr/>
        <p:txBody>
          <a:bodyPr/>
          <a:lstStyle/>
          <a:p>
            <a:fld id="{59E940A4-0A6A-4C68-B0CC-BEBDE27AC0B3}" type="slidenum">
              <a:rPr lang="en-US" smtClean="0"/>
              <a:t>‹#›</a:t>
            </a:fld>
            <a:endParaRPr lang="en-US"/>
          </a:p>
        </p:txBody>
      </p:sp>
    </p:spTree>
    <p:extLst>
      <p:ext uri="{BB962C8B-B14F-4D97-AF65-F5344CB8AC3E}">
        <p14:creationId xmlns:p14="http://schemas.microsoft.com/office/powerpoint/2010/main" val="2365972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3010F-DBB8-5952-E19F-DB511265F6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1F24A7-7462-B4D8-D057-212F909F01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7F8031-F5B8-F9EA-3F89-928505D932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CD9156-2794-1FEB-8504-8DCD4BF28D0E}"/>
              </a:ext>
            </a:extLst>
          </p:cNvPr>
          <p:cNvSpPr>
            <a:spLocks noGrp="1"/>
          </p:cNvSpPr>
          <p:nvPr>
            <p:ph type="dt" sz="half" idx="10"/>
          </p:nvPr>
        </p:nvSpPr>
        <p:spPr/>
        <p:txBody>
          <a:bodyPr/>
          <a:lstStyle/>
          <a:p>
            <a:fld id="{ED78640A-F7F3-4EEA-936F-5F64D7F6E455}" type="datetimeFigureOut">
              <a:rPr lang="en-US" smtClean="0"/>
              <a:t>10/21/2024</a:t>
            </a:fld>
            <a:endParaRPr lang="en-US"/>
          </a:p>
        </p:txBody>
      </p:sp>
      <p:sp>
        <p:nvSpPr>
          <p:cNvPr id="6" name="Footer Placeholder 5">
            <a:extLst>
              <a:ext uri="{FF2B5EF4-FFF2-40B4-BE49-F238E27FC236}">
                <a16:creationId xmlns:a16="http://schemas.microsoft.com/office/drawing/2014/main" id="{BEFE2D2B-CA01-8589-EC08-55284BC271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AB942F-AF6D-C71A-60FD-D0E432F40700}"/>
              </a:ext>
            </a:extLst>
          </p:cNvPr>
          <p:cNvSpPr>
            <a:spLocks noGrp="1"/>
          </p:cNvSpPr>
          <p:nvPr>
            <p:ph type="sldNum" sz="quarter" idx="12"/>
          </p:nvPr>
        </p:nvSpPr>
        <p:spPr/>
        <p:txBody>
          <a:bodyPr/>
          <a:lstStyle/>
          <a:p>
            <a:fld id="{59E940A4-0A6A-4C68-B0CC-BEBDE27AC0B3}" type="slidenum">
              <a:rPr lang="en-US" smtClean="0"/>
              <a:t>‹#›</a:t>
            </a:fld>
            <a:endParaRPr lang="en-US"/>
          </a:p>
        </p:txBody>
      </p:sp>
    </p:spTree>
    <p:extLst>
      <p:ext uri="{BB962C8B-B14F-4D97-AF65-F5344CB8AC3E}">
        <p14:creationId xmlns:p14="http://schemas.microsoft.com/office/powerpoint/2010/main" val="4176852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E39DE-97F7-399F-6ED0-CCF5367C28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8A1FCB-3C8B-82FF-A87A-4271255528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0BB66C-4F10-10D2-2B10-514FA7830C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22CCBC-7161-177C-7A23-E8906205F3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D344FC-4093-8BC6-021E-5F3DB2664D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CFBFC0-88F0-B4D2-0BF9-CB248D768869}"/>
              </a:ext>
            </a:extLst>
          </p:cNvPr>
          <p:cNvSpPr>
            <a:spLocks noGrp="1"/>
          </p:cNvSpPr>
          <p:nvPr>
            <p:ph type="dt" sz="half" idx="10"/>
          </p:nvPr>
        </p:nvSpPr>
        <p:spPr/>
        <p:txBody>
          <a:bodyPr/>
          <a:lstStyle/>
          <a:p>
            <a:fld id="{ED78640A-F7F3-4EEA-936F-5F64D7F6E455}" type="datetimeFigureOut">
              <a:rPr lang="en-US" smtClean="0"/>
              <a:t>10/21/2024</a:t>
            </a:fld>
            <a:endParaRPr lang="en-US"/>
          </a:p>
        </p:txBody>
      </p:sp>
      <p:sp>
        <p:nvSpPr>
          <p:cNvPr id="8" name="Footer Placeholder 7">
            <a:extLst>
              <a:ext uri="{FF2B5EF4-FFF2-40B4-BE49-F238E27FC236}">
                <a16:creationId xmlns:a16="http://schemas.microsoft.com/office/drawing/2014/main" id="{9C7B195C-AA6E-305A-F53A-FAC65133CD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BD7079-9D23-1BB2-AAD8-243F794766FD}"/>
              </a:ext>
            </a:extLst>
          </p:cNvPr>
          <p:cNvSpPr>
            <a:spLocks noGrp="1"/>
          </p:cNvSpPr>
          <p:nvPr>
            <p:ph type="sldNum" sz="quarter" idx="12"/>
          </p:nvPr>
        </p:nvSpPr>
        <p:spPr/>
        <p:txBody>
          <a:bodyPr/>
          <a:lstStyle/>
          <a:p>
            <a:fld id="{59E940A4-0A6A-4C68-B0CC-BEBDE27AC0B3}" type="slidenum">
              <a:rPr lang="en-US" smtClean="0"/>
              <a:t>‹#›</a:t>
            </a:fld>
            <a:endParaRPr lang="en-US"/>
          </a:p>
        </p:txBody>
      </p:sp>
    </p:spTree>
    <p:extLst>
      <p:ext uri="{BB962C8B-B14F-4D97-AF65-F5344CB8AC3E}">
        <p14:creationId xmlns:p14="http://schemas.microsoft.com/office/powerpoint/2010/main" val="3665248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979B0-F1D7-40BA-87E1-2A47B9B792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88362E-9789-BA8C-7D24-E1FE9DE36E56}"/>
              </a:ext>
            </a:extLst>
          </p:cNvPr>
          <p:cNvSpPr>
            <a:spLocks noGrp="1"/>
          </p:cNvSpPr>
          <p:nvPr>
            <p:ph type="dt" sz="half" idx="10"/>
          </p:nvPr>
        </p:nvSpPr>
        <p:spPr/>
        <p:txBody>
          <a:bodyPr/>
          <a:lstStyle/>
          <a:p>
            <a:fld id="{ED78640A-F7F3-4EEA-936F-5F64D7F6E455}" type="datetimeFigureOut">
              <a:rPr lang="en-US" smtClean="0"/>
              <a:t>10/21/2024</a:t>
            </a:fld>
            <a:endParaRPr lang="en-US"/>
          </a:p>
        </p:txBody>
      </p:sp>
      <p:sp>
        <p:nvSpPr>
          <p:cNvPr id="4" name="Footer Placeholder 3">
            <a:extLst>
              <a:ext uri="{FF2B5EF4-FFF2-40B4-BE49-F238E27FC236}">
                <a16:creationId xmlns:a16="http://schemas.microsoft.com/office/drawing/2014/main" id="{D1C13A29-A951-309D-03F3-344402670B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4179E2-B76E-6E5A-7207-248634D3845B}"/>
              </a:ext>
            </a:extLst>
          </p:cNvPr>
          <p:cNvSpPr>
            <a:spLocks noGrp="1"/>
          </p:cNvSpPr>
          <p:nvPr>
            <p:ph type="sldNum" sz="quarter" idx="12"/>
          </p:nvPr>
        </p:nvSpPr>
        <p:spPr/>
        <p:txBody>
          <a:bodyPr/>
          <a:lstStyle/>
          <a:p>
            <a:fld id="{59E940A4-0A6A-4C68-B0CC-BEBDE27AC0B3}" type="slidenum">
              <a:rPr lang="en-US" smtClean="0"/>
              <a:t>‹#›</a:t>
            </a:fld>
            <a:endParaRPr lang="en-US"/>
          </a:p>
        </p:txBody>
      </p:sp>
    </p:spTree>
    <p:extLst>
      <p:ext uri="{BB962C8B-B14F-4D97-AF65-F5344CB8AC3E}">
        <p14:creationId xmlns:p14="http://schemas.microsoft.com/office/powerpoint/2010/main" val="2437384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695DE6-7890-16E3-9D22-8B6E36CCF56E}"/>
              </a:ext>
            </a:extLst>
          </p:cNvPr>
          <p:cNvSpPr>
            <a:spLocks noGrp="1"/>
          </p:cNvSpPr>
          <p:nvPr>
            <p:ph type="dt" sz="half" idx="10"/>
          </p:nvPr>
        </p:nvSpPr>
        <p:spPr/>
        <p:txBody>
          <a:bodyPr/>
          <a:lstStyle/>
          <a:p>
            <a:fld id="{ED78640A-F7F3-4EEA-936F-5F64D7F6E455}" type="datetimeFigureOut">
              <a:rPr lang="en-US" smtClean="0"/>
              <a:t>10/21/2024</a:t>
            </a:fld>
            <a:endParaRPr lang="en-US"/>
          </a:p>
        </p:txBody>
      </p:sp>
      <p:sp>
        <p:nvSpPr>
          <p:cNvPr id="3" name="Footer Placeholder 2">
            <a:extLst>
              <a:ext uri="{FF2B5EF4-FFF2-40B4-BE49-F238E27FC236}">
                <a16:creationId xmlns:a16="http://schemas.microsoft.com/office/drawing/2014/main" id="{BF186D98-B428-3442-2E38-7B63F6E28B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A0377E-AD2A-381A-3C66-A50FD60B1D5C}"/>
              </a:ext>
            </a:extLst>
          </p:cNvPr>
          <p:cNvSpPr>
            <a:spLocks noGrp="1"/>
          </p:cNvSpPr>
          <p:nvPr>
            <p:ph type="sldNum" sz="quarter" idx="12"/>
          </p:nvPr>
        </p:nvSpPr>
        <p:spPr/>
        <p:txBody>
          <a:bodyPr/>
          <a:lstStyle/>
          <a:p>
            <a:fld id="{59E940A4-0A6A-4C68-B0CC-BEBDE27AC0B3}" type="slidenum">
              <a:rPr lang="en-US" smtClean="0"/>
              <a:t>‹#›</a:t>
            </a:fld>
            <a:endParaRPr lang="en-US"/>
          </a:p>
        </p:txBody>
      </p:sp>
    </p:spTree>
    <p:extLst>
      <p:ext uri="{BB962C8B-B14F-4D97-AF65-F5344CB8AC3E}">
        <p14:creationId xmlns:p14="http://schemas.microsoft.com/office/powerpoint/2010/main" val="1155514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E5D04-4342-99F6-B373-9D0FD51713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C1A350-1268-CDDA-E797-B2BFA79A3F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B9D593-C34C-AA22-5DEC-EC68D9C7E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8B6C57-A817-60FE-EDE3-9382696C8A79}"/>
              </a:ext>
            </a:extLst>
          </p:cNvPr>
          <p:cNvSpPr>
            <a:spLocks noGrp="1"/>
          </p:cNvSpPr>
          <p:nvPr>
            <p:ph type="dt" sz="half" idx="10"/>
          </p:nvPr>
        </p:nvSpPr>
        <p:spPr/>
        <p:txBody>
          <a:bodyPr/>
          <a:lstStyle/>
          <a:p>
            <a:fld id="{ED78640A-F7F3-4EEA-936F-5F64D7F6E455}" type="datetimeFigureOut">
              <a:rPr lang="en-US" smtClean="0"/>
              <a:t>10/21/2024</a:t>
            </a:fld>
            <a:endParaRPr lang="en-US"/>
          </a:p>
        </p:txBody>
      </p:sp>
      <p:sp>
        <p:nvSpPr>
          <p:cNvPr id="6" name="Footer Placeholder 5">
            <a:extLst>
              <a:ext uri="{FF2B5EF4-FFF2-40B4-BE49-F238E27FC236}">
                <a16:creationId xmlns:a16="http://schemas.microsoft.com/office/drawing/2014/main" id="{D8CE5C59-960E-B282-798E-E788DCC170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FC3D26-8F97-15E3-2407-8B295A598906}"/>
              </a:ext>
            </a:extLst>
          </p:cNvPr>
          <p:cNvSpPr>
            <a:spLocks noGrp="1"/>
          </p:cNvSpPr>
          <p:nvPr>
            <p:ph type="sldNum" sz="quarter" idx="12"/>
          </p:nvPr>
        </p:nvSpPr>
        <p:spPr/>
        <p:txBody>
          <a:bodyPr/>
          <a:lstStyle/>
          <a:p>
            <a:fld id="{59E940A4-0A6A-4C68-B0CC-BEBDE27AC0B3}" type="slidenum">
              <a:rPr lang="en-US" smtClean="0"/>
              <a:t>‹#›</a:t>
            </a:fld>
            <a:endParaRPr lang="en-US"/>
          </a:p>
        </p:txBody>
      </p:sp>
    </p:spTree>
    <p:extLst>
      <p:ext uri="{BB962C8B-B14F-4D97-AF65-F5344CB8AC3E}">
        <p14:creationId xmlns:p14="http://schemas.microsoft.com/office/powerpoint/2010/main" val="4169973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98BA9-14CA-DB5F-FB45-8472CC215E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F449A9-EA56-0717-3A9F-0AE176CB55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C5C6AC-E00A-7D16-7E0F-0383CFB080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2CBB88-980C-5CCA-6361-B9E657B10AA6}"/>
              </a:ext>
            </a:extLst>
          </p:cNvPr>
          <p:cNvSpPr>
            <a:spLocks noGrp="1"/>
          </p:cNvSpPr>
          <p:nvPr>
            <p:ph type="dt" sz="half" idx="10"/>
          </p:nvPr>
        </p:nvSpPr>
        <p:spPr/>
        <p:txBody>
          <a:bodyPr/>
          <a:lstStyle/>
          <a:p>
            <a:fld id="{ED78640A-F7F3-4EEA-936F-5F64D7F6E455}" type="datetimeFigureOut">
              <a:rPr lang="en-US" smtClean="0"/>
              <a:t>10/21/2024</a:t>
            </a:fld>
            <a:endParaRPr lang="en-US"/>
          </a:p>
        </p:txBody>
      </p:sp>
      <p:sp>
        <p:nvSpPr>
          <p:cNvPr id="6" name="Footer Placeholder 5">
            <a:extLst>
              <a:ext uri="{FF2B5EF4-FFF2-40B4-BE49-F238E27FC236}">
                <a16:creationId xmlns:a16="http://schemas.microsoft.com/office/drawing/2014/main" id="{74F7DC2A-0DF7-75E8-14E0-A91E4FF73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6C7C10-C5EA-419E-C800-2A7975AE8AB2}"/>
              </a:ext>
            </a:extLst>
          </p:cNvPr>
          <p:cNvSpPr>
            <a:spLocks noGrp="1"/>
          </p:cNvSpPr>
          <p:nvPr>
            <p:ph type="sldNum" sz="quarter" idx="12"/>
          </p:nvPr>
        </p:nvSpPr>
        <p:spPr/>
        <p:txBody>
          <a:bodyPr/>
          <a:lstStyle/>
          <a:p>
            <a:fld id="{59E940A4-0A6A-4C68-B0CC-BEBDE27AC0B3}" type="slidenum">
              <a:rPr lang="en-US" smtClean="0"/>
              <a:t>‹#›</a:t>
            </a:fld>
            <a:endParaRPr lang="en-US"/>
          </a:p>
        </p:txBody>
      </p:sp>
    </p:spTree>
    <p:extLst>
      <p:ext uri="{BB962C8B-B14F-4D97-AF65-F5344CB8AC3E}">
        <p14:creationId xmlns:p14="http://schemas.microsoft.com/office/powerpoint/2010/main" val="1437321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22269D-AB91-32E6-A283-48EC36F779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2DBCA4-9838-AD25-B53F-8C73028095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BAAE0-4C20-A80C-9677-B48897224A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D78640A-F7F3-4EEA-936F-5F64D7F6E455}" type="datetimeFigureOut">
              <a:rPr lang="en-US" smtClean="0"/>
              <a:t>10/21/2024</a:t>
            </a:fld>
            <a:endParaRPr lang="en-US"/>
          </a:p>
        </p:txBody>
      </p:sp>
      <p:sp>
        <p:nvSpPr>
          <p:cNvPr id="5" name="Footer Placeholder 4">
            <a:extLst>
              <a:ext uri="{FF2B5EF4-FFF2-40B4-BE49-F238E27FC236}">
                <a16:creationId xmlns:a16="http://schemas.microsoft.com/office/drawing/2014/main" id="{9DC62191-91EC-78DC-19AC-31F130F293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E77CFBC-5F0B-8C95-A08A-058BCC5222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9E940A4-0A6A-4C68-B0CC-BEBDE27AC0B3}" type="slidenum">
              <a:rPr lang="en-US" smtClean="0"/>
              <a:t>‹#›</a:t>
            </a:fld>
            <a:endParaRPr lang="en-US"/>
          </a:p>
        </p:txBody>
      </p:sp>
    </p:spTree>
    <p:extLst>
      <p:ext uri="{BB962C8B-B14F-4D97-AF65-F5344CB8AC3E}">
        <p14:creationId xmlns:p14="http://schemas.microsoft.com/office/powerpoint/2010/main" val="1440688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32.sv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customXml" Target="../ink/ink1.xml"/><Relationship Id="rId5" Type="http://schemas.openxmlformats.org/officeDocument/2006/relationships/image" Target="../media/image37.sv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maine.gov/sos/cec/rules/01/chaps01.htm#001" TargetMode="External"/><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2.sv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44.sv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slideLayout" Target="../slideLayouts/slideLayout2.xml"/><Relationship Id="rId7" Type="http://schemas.openxmlformats.org/officeDocument/2006/relationships/image" Target="../media/image47.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notesSlide" Target="../notesSlides/notesSlide11.xml"/><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50.sv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54.sv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2.xml"/><Relationship Id="rId7" Type="http://schemas.openxmlformats.org/officeDocument/2006/relationships/image" Target="../media/image58.sv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7.png"/><Relationship Id="rId5" Type="http://schemas.openxmlformats.org/officeDocument/2006/relationships/image" Target="../media/image56.svg"/><Relationship Id="rId10" Type="http://schemas.openxmlformats.org/officeDocument/2006/relationships/image" Target="../media/image2.png"/><Relationship Id="rId4" Type="http://schemas.openxmlformats.org/officeDocument/2006/relationships/image" Target="../media/image55.png"/><Relationship Id="rId9" Type="http://schemas.openxmlformats.org/officeDocument/2006/relationships/image" Target="../media/image60.sv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hyperlink" Target="https://www.lightingdesignlab.com/sites/default/files/pdf/Footcandle_Lighting%20Guide_Rev.072013.pdf" TargetMode="External"/><Relationship Id="rId4" Type="http://schemas.openxmlformats.org/officeDocument/2006/relationships/notesSlide" Target="../notesSlides/notesSlide1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2.xml"/><Relationship Id="rId7" Type="http://schemas.openxmlformats.org/officeDocument/2006/relationships/image" Target="../media/image64.svg"/><Relationship Id="rId12" Type="http://schemas.openxmlformats.org/officeDocument/2006/relationships/image" Target="../media/image2.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s>
</file>

<file path=ppt/slides/_rels/slide36.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svg"/><Relationship Id="rId3" Type="http://schemas.openxmlformats.org/officeDocument/2006/relationships/slideLayout" Target="../slideLayouts/slideLayout2.xml"/><Relationship Id="rId7" Type="http://schemas.openxmlformats.org/officeDocument/2006/relationships/image" Target="../media/image72.svg"/><Relationship Id="rId12" Type="http://schemas.openxmlformats.org/officeDocument/2006/relationships/image" Target="../media/image77.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 Id="rId14"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79.png"/><Relationship Id="rId12" Type="http://schemas.openxmlformats.org/officeDocument/2006/relationships/image" Target="../media/image84.sv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2.svg"/><Relationship Id="rId11" Type="http://schemas.openxmlformats.org/officeDocument/2006/relationships/image" Target="../media/image83.png"/><Relationship Id="rId5" Type="http://schemas.openxmlformats.org/officeDocument/2006/relationships/image" Target="../media/image21.png"/><Relationship Id="rId10" Type="http://schemas.openxmlformats.org/officeDocument/2006/relationships/image" Target="../media/image82.svg"/><Relationship Id="rId4" Type="http://schemas.openxmlformats.org/officeDocument/2006/relationships/notesSlide" Target="../notesSlides/notesSlide14.xml"/><Relationship Id="rId9"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86.svg"/><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hyperlink" Target="https://epubs.iapmo.org/2021/UPC/" TargetMode="External"/><Relationship Id="rId4"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slideLayout" Target="../slideLayouts/slideLayout2.xml"/><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image" Target="../media/image8.svg"/><Relationship Id="rId1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hyperlink" Target="https://epubs.iapmo.org/2021/UPC/"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90.sv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55.png"/><Relationship Id="rId12" Type="http://schemas.openxmlformats.org/officeDocument/2006/relationships/image" Target="../media/image95.jpe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92.svg"/><Relationship Id="rId11" Type="http://schemas.microsoft.com/office/2007/relationships/hdphoto" Target="../media/hdphoto2.wdp"/><Relationship Id="rId5" Type="http://schemas.openxmlformats.org/officeDocument/2006/relationships/image" Target="../media/image91.png"/><Relationship Id="rId10" Type="http://schemas.openxmlformats.org/officeDocument/2006/relationships/image" Target="../media/image94.png"/><Relationship Id="rId4" Type="http://schemas.openxmlformats.org/officeDocument/2006/relationships/notesSlide" Target="../notesSlides/notesSlide22.xml"/><Relationship Id="rId9" Type="http://schemas.openxmlformats.org/officeDocument/2006/relationships/image" Target="../media/image93.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notesSlide" Target="../notesSlides/notesSlide23.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2.png"/><Relationship Id="rId4" Type="http://schemas.openxmlformats.org/officeDocument/2006/relationships/image" Target="../media/image98.png"/></Relationships>
</file>

<file path=ppt/slides/_rels/slide56.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customXml" Target="../ink/ink4.xml"/><Relationship Id="rId3" Type="http://schemas.openxmlformats.org/officeDocument/2006/relationships/slideLayout" Target="../slideLayouts/slideLayout2.xml"/><Relationship Id="rId7" Type="http://schemas.openxmlformats.org/officeDocument/2006/relationships/image" Target="../media/image99.png"/><Relationship Id="rId12" Type="http://schemas.openxmlformats.org/officeDocument/2006/relationships/image" Target="../media/image102.png"/><Relationship Id="rId17" Type="http://schemas.openxmlformats.org/officeDocument/2006/relationships/image" Target="../media/image2.png"/><Relationship Id="rId2" Type="http://schemas.openxmlformats.org/officeDocument/2006/relationships/audio" Target="../media/media56.m4a"/><Relationship Id="rId16" Type="http://schemas.openxmlformats.org/officeDocument/2006/relationships/image" Target="../media/image104.png"/><Relationship Id="rId1" Type="http://schemas.microsoft.com/office/2007/relationships/media" Target="../media/media56.m4a"/><Relationship Id="rId6" Type="http://schemas.openxmlformats.org/officeDocument/2006/relationships/customXml" Target="../ink/ink2.xml"/><Relationship Id="rId11" Type="http://schemas.openxmlformats.org/officeDocument/2006/relationships/customXml" Target="../ink/ink3.xml"/><Relationship Id="rId5" Type="http://schemas.microsoft.com/office/2007/relationships/hdphoto" Target="../media/hdphoto2.wdp"/><Relationship Id="rId15" Type="http://schemas.openxmlformats.org/officeDocument/2006/relationships/customXml" Target="../ink/ink5.xml"/><Relationship Id="rId10" Type="http://schemas.openxmlformats.org/officeDocument/2006/relationships/image" Target="../media/image101.svg"/><Relationship Id="rId4" Type="http://schemas.openxmlformats.org/officeDocument/2006/relationships/image" Target="../media/image94.png"/><Relationship Id="rId9" Type="http://schemas.openxmlformats.org/officeDocument/2006/relationships/image" Target="../media/image100.png"/><Relationship Id="rId14" Type="http://schemas.openxmlformats.org/officeDocument/2006/relationships/image" Target="../media/image103.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2.png"/><Relationship Id="rId5" Type="http://schemas.openxmlformats.org/officeDocument/2006/relationships/image" Target="../media/image106.svg"/><Relationship Id="rId4" Type="http://schemas.openxmlformats.org/officeDocument/2006/relationships/image" Target="../media/image10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svg"/><Relationship Id="rId11" Type="http://schemas.openxmlformats.org/officeDocument/2006/relationships/image" Target="../media/image2.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jpe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notesSlide" Target="../notesSlides/notesSlide7.xml"/><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nside the slaughterhouse: undercover investigation in spanish ...">
            <a:extLst>
              <a:ext uri="{FF2B5EF4-FFF2-40B4-BE49-F238E27FC236}">
                <a16:creationId xmlns:a16="http://schemas.microsoft.com/office/drawing/2014/main" id="{D1E50040-074B-30B8-9FEC-A2669DE6D167}"/>
              </a:ext>
            </a:extLst>
          </p:cNvPr>
          <p:cNvPicPr>
            <a:picLocks noChangeAspect="1" noChangeArrowheads="1"/>
          </p:cNvPicPr>
          <p:nvPr/>
        </p:nvPicPr>
        <p:blipFill>
          <a:blip r:embed="rId4">
            <a:alphaModFix amt="50000"/>
            <a:extLst>
              <a:ext uri="{28A0092B-C50C-407E-A947-70E740481C1C}">
                <a14:useLocalDpi xmlns:a14="http://schemas.microsoft.com/office/drawing/2010/main" val="0"/>
              </a:ext>
            </a:extLst>
          </a:blip>
          <a:srcRect t="13700" b="2030"/>
          <a:stretch/>
        </p:blipFill>
        <p:spPr bwMode="auto">
          <a:xfrm>
            <a:off x="-1123988" y="-144712"/>
            <a:ext cx="13807396" cy="77666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6454378-0053-A326-2AC9-525C892D9BD4}"/>
              </a:ext>
            </a:extLst>
          </p:cNvPr>
          <p:cNvSpPr>
            <a:spLocks noGrp="1"/>
          </p:cNvSpPr>
          <p:nvPr>
            <p:ph type="ctrTitle"/>
          </p:nvPr>
        </p:nvSpPr>
        <p:spPr>
          <a:xfrm>
            <a:off x="1078523" y="528481"/>
            <a:ext cx="10034953" cy="2900518"/>
          </a:xfrm>
        </p:spPr>
        <p:txBody>
          <a:bodyPr>
            <a:normAutofit/>
          </a:bodyPr>
          <a:lstStyle/>
          <a:p>
            <a:r>
              <a:rPr lang="en-US" dirty="0">
                <a:solidFill>
                  <a:srgbClr val="FFFFFF"/>
                </a:solidFill>
              </a:rPr>
              <a:t>Regulation of Rabbit Processing</a:t>
            </a:r>
            <a:br>
              <a:rPr lang="en-US" dirty="0">
                <a:solidFill>
                  <a:srgbClr val="FFFFFF"/>
                </a:solidFill>
              </a:rPr>
            </a:br>
            <a:r>
              <a:rPr lang="en-US" sz="2000" dirty="0">
                <a:solidFill>
                  <a:srgbClr val="FFFFFF"/>
                </a:solidFill>
              </a:rPr>
              <a:t>Training Material for Maine Agricultural Inspectors and Rabbit Processors</a:t>
            </a:r>
          </a:p>
        </p:txBody>
      </p:sp>
      <p:sp>
        <p:nvSpPr>
          <p:cNvPr id="3" name="Rectangle 2">
            <a:extLst>
              <a:ext uri="{FF2B5EF4-FFF2-40B4-BE49-F238E27FC236}">
                <a16:creationId xmlns:a16="http://schemas.microsoft.com/office/drawing/2014/main" id="{F8006028-8D12-50DD-73E9-29DFFE6D36AB}"/>
              </a:ext>
            </a:extLst>
          </p:cNvPr>
          <p:cNvSpPr/>
          <p:nvPr/>
        </p:nvSpPr>
        <p:spPr>
          <a:xfrm>
            <a:off x="3893312" y="6510635"/>
            <a:ext cx="4405373" cy="261610"/>
          </a:xfrm>
          <a:prstGeom prst="rect">
            <a:avLst/>
          </a:prstGeom>
          <a:noFill/>
        </p:spPr>
        <p:txBody>
          <a:bodyPr wrap="none" lIns="91440" tIns="45720" rIns="91440" bIns="45720">
            <a:spAutoFit/>
          </a:bodyPr>
          <a:lstStyle/>
          <a:p>
            <a:pPr algn="ctr"/>
            <a:r>
              <a:rPr lang="en-US" sz="1100" b="1" cap="none" spc="0">
                <a:ln w="9525">
                  <a:solidFill>
                    <a:schemeClr val="bg1"/>
                  </a:solidFill>
                  <a:prstDash val="solid"/>
                </a:ln>
                <a:solidFill>
                  <a:schemeClr val="tx1"/>
                </a:solidFill>
                <a:effectLst>
                  <a:outerShdw blurRad="12700" dist="38100" dir="2700000" algn="tl" rotWithShape="0">
                    <a:schemeClr val="bg1">
                      <a:lumMod val="50000"/>
                    </a:schemeClr>
                  </a:outerShdw>
                </a:effectLst>
              </a:rPr>
              <a:t>The State of Maine is an Equal Opportunity Employer and Provider.</a:t>
            </a:r>
          </a:p>
        </p:txBody>
      </p:sp>
      <p:pic>
        <p:nvPicPr>
          <p:cNvPr id="24" name="Audio 23">
            <a:hlinkClick r:id="" action="ppaction://media"/>
            <a:extLst>
              <a:ext uri="{FF2B5EF4-FFF2-40B4-BE49-F238E27FC236}">
                <a16:creationId xmlns:a16="http://schemas.microsoft.com/office/drawing/2014/main" id="{BA6FED91-7505-43FB-9A15-9BA8C2C3CE0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930136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4210"/>
    </mc:Choice>
    <mc:Fallback>
      <p:transition spd="slow" advTm="14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4"/>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F467A-8978-9A71-504C-81381071DA8E}"/>
              </a:ext>
            </a:extLst>
          </p:cNvPr>
          <p:cNvSpPr>
            <a:spLocks noGrp="1"/>
          </p:cNvSpPr>
          <p:nvPr>
            <p:ph type="title"/>
          </p:nvPr>
        </p:nvSpPr>
        <p:spPr/>
        <p:txBody>
          <a:bodyPr/>
          <a:lstStyle/>
          <a:p>
            <a:r>
              <a:rPr lang="en-US"/>
              <a:t>Cleaning of Rooms and Compartments</a:t>
            </a:r>
          </a:p>
        </p:txBody>
      </p:sp>
      <p:sp>
        <p:nvSpPr>
          <p:cNvPr id="3" name="Content Placeholder 2">
            <a:extLst>
              <a:ext uri="{FF2B5EF4-FFF2-40B4-BE49-F238E27FC236}">
                <a16:creationId xmlns:a16="http://schemas.microsoft.com/office/drawing/2014/main" id="{F0E91712-EEAE-4358-D922-173F8A4BB6E2}"/>
              </a:ext>
            </a:extLst>
          </p:cNvPr>
          <p:cNvSpPr>
            <a:spLocks noGrp="1"/>
          </p:cNvSpPr>
          <p:nvPr>
            <p:ph idx="1"/>
          </p:nvPr>
        </p:nvSpPr>
        <p:spPr>
          <a:xfrm>
            <a:off x="1263192" y="1825625"/>
            <a:ext cx="10090608" cy="4351338"/>
          </a:xfrm>
        </p:spPr>
        <p:txBody>
          <a:bodyPr>
            <a:normAutofit lnSpcReduction="10000"/>
          </a:bodyPr>
          <a:lstStyle/>
          <a:p>
            <a:r>
              <a:rPr lang="en-US" dirty="0"/>
              <a:t>The premises shall be kept free from refuse, waste materials, and all other sources of objectionable odors and conditions</a:t>
            </a:r>
          </a:p>
          <a:p>
            <a:r>
              <a:rPr lang="en-US" dirty="0"/>
              <a:t>Inedible: discarded daily</a:t>
            </a:r>
          </a:p>
          <a:p>
            <a:r>
              <a:rPr lang="en-US" dirty="0"/>
              <a:t>All floors, walls, ceilings, windows, doors, and light fixtures in the establishment shall be kept clean</a:t>
            </a:r>
          </a:p>
          <a:p>
            <a:r>
              <a:rPr lang="en-US" dirty="0"/>
              <a:t>All docks and rooms shall be kept clean and free from debris and unused equipment and utensils</a:t>
            </a:r>
          </a:p>
          <a:p>
            <a:r>
              <a:rPr lang="en-US" dirty="0"/>
              <a:t>All fixtures and equipment in toilet room, locker room, and rooms themselves: to be kept clean, sanitary, and in good repair.</a:t>
            </a:r>
          </a:p>
          <a:p>
            <a:endParaRPr lang="en-US" dirty="0"/>
          </a:p>
          <a:p>
            <a:endParaRPr lang="en-US" dirty="0"/>
          </a:p>
        </p:txBody>
      </p:sp>
      <p:pic>
        <p:nvPicPr>
          <p:cNvPr id="9" name="Graphic 8" descr="Cube outline">
            <a:extLst>
              <a:ext uri="{FF2B5EF4-FFF2-40B4-BE49-F238E27FC236}">
                <a16:creationId xmlns:a16="http://schemas.microsoft.com/office/drawing/2014/main" id="{E9E72483-684A-EB9F-2BBA-CFF8551FE4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45279" y="570706"/>
            <a:ext cx="914400" cy="914400"/>
          </a:xfrm>
          <a:prstGeom prst="rect">
            <a:avLst/>
          </a:prstGeom>
        </p:spPr>
      </p:pic>
      <p:pic>
        <p:nvPicPr>
          <p:cNvPr id="8" name="Audio 7">
            <a:hlinkClick r:id="" action="ppaction://media"/>
            <a:extLst>
              <a:ext uri="{FF2B5EF4-FFF2-40B4-BE49-F238E27FC236}">
                <a16:creationId xmlns:a16="http://schemas.microsoft.com/office/drawing/2014/main" id="{E2DCF314-AE74-C750-C838-4A49CFF3941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46753818"/>
      </p:ext>
    </p:extLst>
  </p:cSld>
  <p:clrMapOvr>
    <a:masterClrMapping/>
  </p:clrMapOvr>
  <mc:AlternateContent xmlns:mc="http://schemas.openxmlformats.org/markup-compatibility/2006">
    <mc:Choice xmlns:p14="http://schemas.microsoft.com/office/powerpoint/2010/main" Requires="p14">
      <p:transition spd="slow" p14:dur="2000" advTm="43221"/>
    </mc:Choice>
    <mc:Fallback>
      <p:transition spd="slow" advTm="4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EF38C-9636-4EA9-0900-452A805E2FAB}"/>
              </a:ext>
            </a:extLst>
          </p:cNvPr>
          <p:cNvSpPr>
            <a:spLocks noGrp="1"/>
          </p:cNvSpPr>
          <p:nvPr>
            <p:ph type="title"/>
          </p:nvPr>
        </p:nvSpPr>
        <p:spPr/>
        <p:txBody>
          <a:bodyPr/>
          <a:lstStyle/>
          <a:p>
            <a:r>
              <a:rPr lang="en-US"/>
              <a:t>Cleaning of Rooms and Compartments</a:t>
            </a:r>
          </a:p>
        </p:txBody>
      </p:sp>
      <p:sp>
        <p:nvSpPr>
          <p:cNvPr id="3" name="Content Placeholder 2">
            <a:extLst>
              <a:ext uri="{FF2B5EF4-FFF2-40B4-BE49-F238E27FC236}">
                <a16:creationId xmlns:a16="http://schemas.microsoft.com/office/drawing/2014/main" id="{3A7104DF-8FF9-E6AC-9750-3AA7F35A8D9A}"/>
              </a:ext>
            </a:extLst>
          </p:cNvPr>
          <p:cNvSpPr>
            <a:spLocks noGrp="1"/>
          </p:cNvSpPr>
          <p:nvPr>
            <p:ph idx="1"/>
          </p:nvPr>
        </p:nvSpPr>
        <p:spPr/>
        <p:txBody>
          <a:bodyPr/>
          <a:lstStyle/>
          <a:p>
            <a:pPr marL="0" indent="0">
              <a:buNone/>
            </a:pPr>
            <a:r>
              <a:rPr lang="en-US"/>
              <a:t>Holding, Killing, and skinning rooms:</a:t>
            </a:r>
          </a:p>
          <a:p>
            <a:r>
              <a:rPr lang="en-US"/>
              <a:t>Kept free of offensive odor at all times</a:t>
            </a:r>
          </a:p>
          <a:p>
            <a:r>
              <a:rPr lang="en-US"/>
              <a:t>Walls, floors, ceilings, equipment, utensils washed and cleaned after each day’s operation</a:t>
            </a:r>
          </a:p>
          <a:p>
            <a:r>
              <a:rPr lang="en-US"/>
              <a:t>Floor cleaned frequently during killing and skinning; kept reasonably free of blood, offal, water, and dirt</a:t>
            </a:r>
          </a:p>
          <a:p>
            <a:r>
              <a:rPr lang="en-US"/>
              <a:t>Floors in rabbit holding rooms cleaned to maintain sanitary condition</a:t>
            </a:r>
          </a:p>
          <a:p>
            <a:endParaRPr lang="en-US"/>
          </a:p>
        </p:txBody>
      </p:sp>
      <p:pic>
        <p:nvPicPr>
          <p:cNvPr id="4" name="Graphic 3" descr="Cube outline">
            <a:extLst>
              <a:ext uri="{FF2B5EF4-FFF2-40B4-BE49-F238E27FC236}">
                <a16:creationId xmlns:a16="http://schemas.microsoft.com/office/drawing/2014/main" id="{42699636-B216-53F5-D9A9-9243B5D041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45279" y="570706"/>
            <a:ext cx="914400" cy="914400"/>
          </a:xfrm>
          <a:prstGeom prst="rect">
            <a:avLst/>
          </a:prstGeom>
        </p:spPr>
      </p:pic>
      <p:pic>
        <p:nvPicPr>
          <p:cNvPr id="8" name="Audio 7">
            <a:hlinkClick r:id="" action="ppaction://media"/>
            <a:extLst>
              <a:ext uri="{FF2B5EF4-FFF2-40B4-BE49-F238E27FC236}">
                <a16:creationId xmlns:a16="http://schemas.microsoft.com/office/drawing/2014/main" id="{1037698F-5F68-27B6-EE2A-CC643AC9860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0760825"/>
      </p:ext>
    </p:extLst>
  </p:cSld>
  <p:clrMapOvr>
    <a:masterClrMapping/>
  </p:clrMapOvr>
  <mc:AlternateContent xmlns:mc="http://schemas.openxmlformats.org/markup-compatibility/2006">
    <mc:Choice xmlns:p14="http://schemas.microsoft.com/office/powerpoint/2010/main" Requires="p14">
      <p:transition spd="slow" p14:dur="2000" advTm="30824"/>
    </mc:Choice>
    <mc:Fallback>
      <p:transition spd="slow" advTm="30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C24AC-2097-F1BC-D469-532168ECDFB9}"/>
              </a:ext>
            </a:extLst>
          </p:cNvPr>
          <p:cNvSpPr>
            <a:spLocks noGrp="1"/>
          </p:cNvSpPr>
          <p:nvPr>
            <p:ph type="title"/>
          </p:nvPr>
        </p:nvSpPr>
        <p:spPr/>
        <p:txBody>
          <a:bodyPr/>
          <a:lstStyle/>
          <a:p>
            <a:r>
              <a:rPr lang="en-US"/>
              <a:t>Food contact surfaces</a:t>
            </a:r>
          </a:p>
        </p:txBody>
      </p:sp>
      <p:sp>
        <p:nvSpPr>
          <p:cNvPr id="3" name="Content Placeholder 2">
            <a:extLst>
              <a:ext uri="{FF2B5EF4-FFF2-40B4-BE49-F238E27FC236}">
                <a16:creationId xmlns:a16="http://schemas.microsoft.com/office/drawing/2014/main" id="{0FAEE6F8-6247-ED54-35F3-3F95F2E9035F}"/>
              </a:ext>
            </a:extLst>
          </p:cNvPr>
          <p:cNvSpPr>
            <a:spLocks noGrp="1"/>
          </p:cNvSpPr>
          <p:nvPr>
            <p:ph idx="1"/>
          </p:nvPr>
        </p:nvSpPr>
        <p:spPr/>
        <p:txBody>
          <a:bodyPr/>
          <a:lstStyle/>
          <a:p>
            <a:r>
              <a:rPr lang="en-US"/>
              <a:t>Made of corrosion-resistant non-toxic materials designed to withstand the environment of their intended use</a:t>
            </a:r>
          </a:p>
          <a:p>
            <a:r>
              <a:rPr lang="en-US"/>
              <a:t>Designed to resist their cleaning agents if applicable</a:t>
            </a:r>
          </a:p>
          <a:p>
            <a:r>
              <a:rPr lang="en-US"/>
              <a:t>Maintained to prevent food contamination from any source including, “unlawful indirect food additives”</a:t>
            </a:r>
          </a:p>
          <a:p>
            <a:endParaRPr lang="en-US"/>
          </a:p>
        </p:txBody>
      </p:sp>
      <p:pic>
        <p:nvPicPr>
          <p:cNvPr id="11" name="Audio 10">
            <a:hlinkClick r:id="" action="ppaction://media"/>
            <a:extLst>
              <a:ext uri="{FF2B5EF4-FFF2-40B4-BE49-F238E27FC236}">
                <a16:creationId xmlns:a16="http://schemas.microsoft.com/office/drawing/2014/main" id="{D6F878A0-08FF-E530-4F27-B666F64732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5815386"/>
      </p:ext>
    </p:extLst>
  </p:cSld>
  <p:clrMapOvr>
    <a:masterClrMapping/>
  </p:clrMapOvr>
  <mc:AlternateContent xmlns:mc="http://schemas.openxmlformats.org/markup-compatibility/2006">
    <mc:Choice xmlns:p14="http://schemas.microsoft.com/office/powerpoint/2010/main" Requires="p14">
      <p:transition spd="slow" p14:dur="2000" advTm="24548"/>
    </mc:Choice>
    <mc:Fallback>
      <p:transition spd="slow" advTm="24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NC lathe processing">
            <a:extLst>
              <a:ext uri="{FF2B5EF4-FFF2-40B4-BE49-F238E27FC236}">
                <a16:creationId xmlns:a16="http://schemas.microsoft.com/office/drawing/2014/main" id="{F3346862-492A-0E6B-D2BB-73F2EB134F6F}"/>
              </a:ext>
            </a:extLst>
          </p:cNvPr>
          <p:cNvPicPr>
            <a:picLocks noChangeAspect="1"/>
          </p:cNvPicPr>
          <p:nvPr/>
        </p:nvPicPr>
        <p:blipFill>
          <a:blip r:embed="rId4">
            <a:alphaModFix amt="35000"/>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82B1B4BD-FEF4-41FE-B4E2-B9BC9CFF87BB}"/>
              </a:ext>
            </a:extLst>
          </p:cNvPr>
          <p:cNvSpPr>
            <a:spLocks noGrp="1"/>
          </p:cNvSpPr>
          <p:nvPr>
            <p:ph type="title"/>
          </p:nvPr>
        </p:nvSpPr>
        <p:spPr>
          <a:xfrm>
            <a:off x="838200" y="365125"/>
            <a:ext cx="10515600" cy="1325563"/>
          </a:xfrm>
          <a:solidFill>
            <a:srgbClr val="D9E5E4"/>
          </a:solidFill>
        </p:spPr>
        <p:txBody>
          <a:bodyPr>
            <a:normAutofit/>
          </a:bodyPr>
          <a:lstStyle/>
          <a:p>
            <a:r>
              <a:rPr lang="en-US"/>
              <a:t>Equipment and Utensils</a:t>
            </a:r>
          </a:p>
        </p:txBody>
      </p:sp>
      <p:sp>
        <p:nvSpPr>
          <p:cNvPr id="3" name="Content Placeholder 2">
            <a:extLst>
              <a:ext uri="{FF2B5EF4-FFF2-40B4-BE49-F238E27FC236}">
                <a16:creationId xmlns:a16="http://schemas.microsoft.com/office/drawing/2014/main" id="{FCECC663-FE42-F379-9A86-103D3591F9A8}"/>
              </a:ext>
            </a:extLst>
          </p:cNvPr>
          <p:cNvSpPr>
            <a:spLocks noGrp="1"/>
          </p:cNvSpPr>
          <p:nvPr>
            <p:ph idx="1"/>
          </p:nvPr>
        </p:nvSpPr>
        <p:spPr>
          <a:xfrm>
            <a:off x="838200" y="1825625"/>
            <a:ext cx="10515600" cy="4351338"/>
          </a:xfrm>
          <a:solidFill>
            <a:srgbClr val="D9E5E4"/>
          </a:solidFill>
        </p:spPr>
        <p:txBody>
          <a:bodyPr>
            <a:normAutofit/>
          </a:bodyPr>
          <a:lstStyle/>
          <a:p>
            <a:pPr lvl="1"/>
            <a:r>
              <a:rPr lang="en-US" sz="3200" dirty="0"/>
              <a:t>Adequately cleanable and properly maintained</a:t>
            </a:r>
          </a:p>
          <a:p>
            <a:pPr lvl="1"/>
            <a:r>
              <a:rPr lang="en-US" sz="3200" dirty="0"/>
              <a:t>Preclude adulteration of food with lubricants, metal fragments, contaminated water, etc.</a:t>
            </a:r>
          </a:p>
          <a:p>
            <a:pPr lvl="1"/>
            <a:r>
              <a:rPr lang="en-US" sz="3200" dirty="0"/>
              <a:t>Maintained to facilitate cleaning of equipment itself and that of adjacent spaces</a:t>
            </a:r>
          </a:p>
          <a:p>
            <a:pPr lvl="1"/>
            <a:r>
              <a:rPr lang="en-US" sz="3200" u="sng" dirty="0"/>
              <a:t>Bins (for product) must be provided in sufficient number such that makeshift bins are not used</a:t>
            </a:r>
          </a:p>
          <a:p>
            <a:pPr lvl="1"/>
            <a:r>
              <a:rPr lang="en-US" sz="3200" dirty="0"/>
              <a:t>Bins containing edible product must not be stored on the floor.</a:t>
            </a:r>
          </a:p>
          <a:p>
            <a:pPr lvl="1"/>
            <a:endParaRPr lang="en-US" sz="3200" dirty="0">
              <a:solidFill>
                <a:srgbClr val="FFFFFF"/>
              </a:solidFill>
            </a:endParaRPr>
          </a:p>
          <a:p>
            <a:endParaRPr lang="en-US" sz="3200" dirty="0">
              <a:solidFill>
                <a:srgbClr val="FFFFFF"/>
              </a:solidFill>
            </a:endParaRPr>
          </a:p>
        </p:txBody>
      </p:sp>
      <p:pic>
        <p:nvPicPr>
          <p:cNvPr id="17" name="Audio 16">
            <a:hlinkClick r:id="" action="ppaction://media"/>
            <a:extLst>
              <a:ext uri="{FF2B5EF4-FFF2-40B4-BE49-F238E27FC236}">
                <a16:creationId xmlns:a16="http://schemas.microsoft.com/office/drawing/2014/main" id="{EB993B7D-6858-0570-A3E8-EFED0940DD9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30303552"/>
      </p:ext>
    </p:extLst>
  </p:cSld>
  <p:clrMapOvr>
    <a:masterClrMapping/>
  </p:clrMapOvr>
  <mc:AlternateContent xmlns:mc="http://schemas.openxmlformats.org/markup-compatibility/2006">
    <mc:Choice xmlns:p14="http://schemas.microsoft.com/office/powerpoint/2010/main" Requires="p14">
      <p:transition spd="slow" p14:dur="2000" advTm="39652"/>
    </mc:Choice>
    <mc:Fallback>
      <p:transition spd="slow" advTm="39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3F35C-31AD-982E-9F25-989A860F0DEF}"/>
              </a:ext>
            </a:extLst>
          </p:cNvPr>
          <p:cNvSpPr>
            <a:spLocks noGrp="1"/>
          </p:cNvSpPr>
          <p:nvPr>
            <p:ph type="title"/>
          </p:nvPr>
        </p:nvSpPr>
        <p:spPr/>
        <p:txBody>
          <a:bodyPr/>
          <a:lstStyle/>
          <a:p>
            <a:r>
              <a:rPr lang="en-US"/>
              <a:t>Cleaning of Equipment and Utensils</a:t>
            </a:r>
          </a:p>
        </p:txBody>
      </p:sp>
      <p:sp>
        <p:nvSpPr>
          <p:cNvPr id="3" name="Content Placeholder 2">
            <a:extLst>
              <a:ext uri="{FF2B5EF4-FFF2-40B4-BE49-F238E27FC236}">
                <a16:creationId xmlns:a16="http://schemas.microsoft.com/office/drawing/2014/main" id="{DBD5DE25-B364-0B10-4F62-48DCE26A2E02}"/>
              </a:ext>
            </a:extLst>
          </p:cNvPr>
          <p:cNvSpPr>
            <a:spLocks noGrp="1"/>
          </p:cNvSpPr>
          <p:nvPr>
            <p:ph idx="1"/>
          </p:nvPr>
        </p:nvSpPr>
        <p:spPr/>
        <p:txBody>
          <a:bodyPr/>
          <a:lstStyle/>
          <a:p>
            <a:r>
              <a:rPr lang="en-US"/>
              <a:t>Food contact surfaces maintained clean and sanitary while in use</a:t>
            </a:r>
          </a:p>
          <a:p>
            <a:r>
              <a:rPr lang="en-US"/>
              <a:t>Thoroughly washed and cleaned at the end of each days’ operation</a:t>
            </a:r>
          </a:p>
          <a:p>
            <a:r>
              <a:rPr lang="en-US"/>
              <a:t>Cleaned equipment is to be drained on racks; not nested</a:t>
            </a:r>
          </a:p>
          <a:p>
            <a:r>
              <a:rPr lang="en-US"/>
              <a:t>Stored to prevent contamination once cleaned</a:t>
            </a:r>
          </a:p>
          <a:p>
            <a:r>
              <a:rPr lang="en-US" u="sng"/>
              <a:t>Chill tanks (if applicable) cleaned daily or after each use and sanitized.</a:t>
            </a:r>
          </a:p>
          <a:p>
            <a:r>
              <a:rPr lang="en-US" u="sng"/>
              <a:t>2-bay sink with h/c running water under pressure and drain racks available for washing utensils and not for dumping wastewater</a:t>
            </a:r>
          </a:p>
          <a:p>
            <a:endParaRPr lang="en-US"/>
          </a:p>
          <a:p>
            <a:pPr marL="0" indent="0">
              <a:buNone/>
            </a:pPr>
            <a:endParaRPr lang="en-US"/>
          </a:p>
        </p:txBody>
      </p:sp>
      <p:pic>
        <p:nvPicPr>
          <p:cNvPr id="13" name="Audio 12">
            <a:hlinkClick r:id="" action="ppaction://media"/>
            <a:extLst>
              <a:ext uri="{FF2B5EF4-FFF2-40B4-BE49-F238E27FC236}">
                <a16:creationId xmlns:a16="http://schemas.microsoft.com/office/drawing/2014/main" id="{34FC1A8F-BE28-FFC5-3AC7-F83E13D25A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76529409"/>
      </p:ext>
    </p:extLst>
  </p:cSld>
  <p:clrMapOvr>
    <a:masterClrMapping/>
  </p:clrMapOvr>
  <mc:AlternateContent xmlns:mc="http://schemas.openxmlformats.org/markup-compatibility/2006">
    <mc:Choice xmlns:p14="http://schemas.microsoft.com/office/powerpoint/2010/main" Requires="p14">
      <p:transition spd="slow" p14:dur="2000" advTm="70677"/>
    </mc:Choice>
    <mc:Fallback>
      <p:transition spd="slow" advTm="70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062A9-59C5-AF1E-F0D7-05D5BD50C038}"/>
              </a:ext>
            </a:extLst>
          </p:cNvPr>
          <p:cNvSpPr>
            <a:spLocks noGrp="1"/>
          </p:cNvSpPr>
          <p:nvPr>
            <p:ph type="title"/>
          </p:nvPr>
        </p:nvSpPr>
        <p:spPr/>
        <p:txBody>
          <a:bodyPr/>
          <a:lstStyle/>
          <a:p>
            <a:r>
              <a:rPr lang="en-US"/>
              <a:t>Sanitization Methods</a:t>
            </a:r>
          </a:p>
        </p:txBody>
      </p:sp>
      <p:sp>
        <p:nvSpPr>
          <p:cNvPr id="3" name="Content Placeholder 2">
            <a:extLst>
              <a:ext uri="{FF2B5EF4-FFF2-40B4-BE49-F238E27FC236}">
                <a16:creationId xmlns:a16="http://schemas.microsoft.com/office/drawing/2014/main" id="{EEFEBD14-3DE7-8394-FD75-74FD2C2D4DD8}"/>
              </a:ext>
            </a:extLst>
          </p:cNvPr>
          <p:cNvSpPr>
            <a:spLocks noGrp="1"/>
          </p:cNvSpPr>
          <p:nvPr>
            <p:ph idx="1"/>
          </p:nvPr>
        </p:nvSpPr>
        <p:spPr/>
        <p:txBody>
          <a:bodyPr vert="horz" lIns="91440" tIns="45720" rIns="91440" bIns="45720" rtlCol="0" anchor="t">
            <a:normAutofit/>
          </a:bodyPr>
          <a:lstStyle/>
          <a:p>
            <a:pPr marL="514350" indent="-514350">
              <a:buFont typeface="+mj-lt"/>
              <a:buAutoNum type="arabicPeriod"/>
            </a:pPr>
            <a:r>
              <a:rPr lang="en-US"/>
              <a:t>30-second immersion in &gt;170˚water</a:t>
            </a:r>
          </a:p>
          <a:p>
            <a:pPr marL="514350" indent="-514350">
              <a:buFont typeface="+mj-lt"/>
              <a:buAutoNum type="arabicPeriod"/>
            </a:pPr>
            <a:r>
              <a:rPr lang="en-US"/>
              <a:t>60-second immersion in &gt;75˚water with &gt;50ppm bleach</a:t>
            </a:r>
          </a:p>
          <a:p>
            <a:pPr marL="514350" indent="-514350">
              <a:buFont typeface="+mj-lt"/>
              <a:buAutoNum type="arabicPeriod"/>
            </a:pPr>
            <a:r>
              <a:rPr lang="en-US"/>
              <a:t>60-second immersion in &gt; 75˚water with 12ppm Iodine; pH&lt;5.0</a:t>
            </a:r>
          </a:p>
          <a:p>
            <a:pPr marL="514350" indent="-514350">
              <a:buFont typeface="+mj-lt"/>
              <a:buAutoNum type="arabicPeriod"/>
            </a:pPr>
            <a:r>
              <a:rPr lang="en-US"/>
              <a:t>Quaternary ammonium immersion according to manufacturer’s instructions</a:t>
            </a:r>
          </a:p>
          <a:p>
            <a:endParaRPr lang="en-US"/>
          </a:p>
          <a:p>
            <a:r>
              <a:rPr lang="en-US"/>
              <a:t>Provide test kit or device to accurately determine concentration of sanitizing solution being applied to food contact surfaces.</a:t>
            </a:r>
          </a:p>
        </p:txBody>
      </p:sp>
      <p:pic>
        <p:nvPicPr>
          <p:cNvPr id="9" name="Audio 8">
            <a:hlinkClick r:id="" action="ppaction://media"/>
            <a:extLst>
              <a:ext uri="{FF2B5EF4-FFF2-40B4-BE49-F238E27FC236}">
                <a16:creationId xmlns:a16="http://schemas.microsoft.com/office/drawing/2014/main" id="{C5228C6D-2ABA-1251-DFD3-E6C83B1EE8B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7839609"/>
      </p:ext>
    </p:extLst>
  </p:cSld>
  <p:clrMapOvr>
    <a:masterClrMapping/>
  </p:clrMapOvr>
  <mc:AlternateContent xmlns:mc="http://schemas.openxmlformats.org/markup-compatibility/2006">
    <mc:Choice xmlns:p14="http://schemas.microsoft.com/office/powerpoint/2010/main" Requires="p14">
      <p:transition spd="slow" p14:dur="2000" advTm="72963"/>
    </mc:Choice>
    <mc:Fallback>
      <p:transition spd="slow" advTm="72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A7CBD-FEE3-EBA5-7754-25D69249FE44}"/>
              </a:ext>
            </a:extLst>
          </p:cNvPr>
          <p:cNvSpPr>
            <a:spLocks noGrp="1"/>
          </p:cNvSpPr>
          <p:nvPr>
            <p:ph type="title"/>
          </p:nvPr>
        </p:nvSpPr>
        <p:spPr/>
        <p:txBody>
          <a:bodyPr/>
          <a:lstStyle/>
          <a:p>
            <a:r>
              <a:rPr lang="en-US"/>
              <a:t>Sanitary Slaughter and Processing Layout</a:t>
            </a:r>
          </a:p>
        </p:txBody>
      </p:sp>
      <p:sp>
        <p:nvSpPr>
          <p:cNvPr id="3" name="Content Placeholder 2">
            <a:extLst>
              <a:ext uri="{FF2B5EF4-FFF2-40B4-BE49-F238E27FC236}">
                <a16:creationId xmlns:a16="http://schemas.microsoft.com/office/drawing/2014/main" id="{E101E283-E8BD-130D-7CF0-77825B56519C}"/>
              </a:ext>
            </a:extLst>
          </p:cNvPr>
          <p:cNvSpPr>
            <a:spLocks noGrp="1"/>
          </p:cNvSpPr>
          <p:nvPr>
            <p:ph idx="1"/>
          </p:nvPr>
        </p:nvSpPr>
        <p:spPr>
          <a:xfrm>
            <a:off x="838200" y="1825625"/>
            <a:ext cx="10515600" cy="4351338"/>
          </a:xfrm>
        </p:spPr>
        <p:txBody>
          <a:bodyPr>
            <a:normAutofit fontScale="92500" lnSpcReduction="10000"/>
          </a:bodyPr>
          <a:lstStyle/>
          <a:p>
            <a:pPr marL="0" indent="0">
              <a:buNone/>
            </a:pPr>
            <a:r>
              <a:rPr lang="en-US"/>
              <a:t>Official rabbit establishments are to have separate rooms for each of the following:</a:t>
            </a:r>
          </a:p>
          <a:p>
            <a:pPr marL="514350" indent="-514350">
              <a:buFont typeface="+mj-lt"/>
              <a:buAutoNum type="arabicPeriod"/>
            </a:pPr>
            <a:r>
              <a:rPr lang="en-US"/>
              <a:t>Receiving and feeding live rabbits</a:t>
            </a:r>
          </a:p>
          <a:p>
            <a:pPr marL="514350" indent="-514350">
              <a:buFont typeface="+mj-lt"/>
              <a:buAutoNum type="arabicPeriod"/>
            </a:pPr>
            <a:r>
              <a:rPr lang="en-US"/>
              <a:t>Killing and skinning</a:t>
            </a:r>
          </a:p>
          <a:p>
            <a:pPr marL="514350" indent="-514350">
              <a:buFont typeface="+mj-lt"/>
              <a:buAutoNum type="arabicPeriod"/>
            </a:pPr>
            <a:r>
              <a:rPr lang="en-US"/>
              <a:t>Eviscerating, chilling; packing ready-to-cook rabbits</a:t>
            </a:r>
          </a:p>
          <a:p>
            <a:pPr marL="514350" indent="-514350">
              <a:buFont typeface="+mj-lt"/>
              <a:buAutoNum type="arabicPeriod"/>
            </a:pPr>
            <a:r>
              <a:rPr lang="en-US"/>
              <a:t>Heat treatment, cooling, and packaging of rabbit products</a:t>
            </a:r>
          </a:p>
          <a:p>
            <a:pPr marL="514350" indent="-514350">
              <a:buFont typeface="+mj-lt"/>
              <a:buAutoNum type="arabicPeriod"/>
            </a:pPr>
            <a:r>
              <a:rPr lang="en-US"/>
              <a:t>Inedible products department/refuse room</a:t>
            </a:r>
          </a:p>
          <a:p>
            <a:pPr marL="0" indent="0">
              <a:buNone/>
            </a:pPr>
            <a:endParaRPr lang="en-US"/>
          </a:p>
          <a:p>
            <a:pPr marL="0" indent="0">
              <a:buNone/>
            </a:pPr>
            <a:r>
              <a:rPr lang="en-US" b="1"/>
              <a:t>Regardless of size; license or exemption, evisceration may NOT be performed in the receiving/holding area </a:t>
            </a:r>
            <a:r>
              <a:rPr lang="en-US" b="1" u="sng"/>
              <a:t>or killing and skinning room</a:t>
            </a:r>
            <a:r>
              <a:rPr lang="en-US" b="1"/>
              <a:t>.</a:t>
            </a:r>
          </a:p>
        </p:txBody>
      </p:sp>
      <p:pic>
        <p:nvPicPr>
          <p:cNvPr id="7" name="Audio 6">
            <a:hlinkClick r:id="" action="ppaction://media"/>
            <a:extLst>
              <a:ext uri="{FF2B5EF4-FFF2-40B4-BE49-F238E27FC236}">
                <a16:creationId xmlns:a16="http://schemas.microsoft.com/office/drawing/2014/main" id="{F8E03270-F48B-6EAB-E942-5D352FBEB2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32645"/>
      </p:ext>
    </p:extLst>
  </p:cSld>
  <p:clrMapOvr>
    <a:masterClrMapping/>
  </p:clrMapOvr>
  <mc:AlternateContent xmlns:mc="http://schemas.openxmlformats.org/markup-compatibility/2006">
    <mc:Choice xmlns:p14="http://schemas.microsoft.com/office/powerpoint/2010/main" Requires="p14">
      <p:transition spd="slow" p14:dur="2000" advTm="55188"/>
    </mc:Choice>
    <mc:Fallback>
      <p:transition spd="slow" advTm="55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abbit Processing Line • AES Food Equipment">
            <a:extLst>
              <a:ext uri="{FF2B5EF4-FFF2-40B4-BE49-F238E27FC236}">
                <a16:creationId xmlns:a16="http://schemas.microsoft.com/office/drawing/2014/main" id="{528718AA-7F5C-7075-EC72-0B94165FF9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900" y="4466517"/>
            <a:ext cx="5372100" cy="26098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312FD7B-48C2-3017-D402-B5C2183078CC}"/>
              </a:ext>
            </a:extLst>
          </p:cNvPr>
          <p:cNvSpPr>
            <a:spLocks noGrp="1"/>
          </p:cNvSpPr>
          <p:nvPr>
            <p:ph type="title"/>
          </p:nvPr>
        </p:nvSpPr>
        <p:spPr/>
        <p:txBody>
          <a:bodyPr/>
          <a:lstStyle/>
          <a:p>
            <a:r>
              <a:rPr lang="en-US"/>
              <a:t>Killing and Skinning Equipment</a:t>
            </a:r>
          </a:p>
        </p:txBody>
      </p:sp>
      <p:sp>
        <p:nvSpPr>
          <p:cNvPr id="3" name="Content Placeholder 2">
            <a:extLst>
              <a:ext uri="{FF2B5EF4-FFF2-40B4-BE49-F238E27FC236}">
                <a16:creationId xmlns:a16="http://schemas.microsoft.com/office/drawing/2014/main" id="{ADC770C0-7990-6AF4-2033-BD20DF120FE3}"/>
              </a:ext>
            </a:extLst>
          </p:cNvPr>
          <p:cNvSpPr>
            <a:spLocks noGrp="1"/>
          </p:cNvSpPr>
          <p:nvPr>
            <p:ph idx="1"/>
          </p:nvPr>
        </p:nvSpPr>
        <p:spPr>
          <a:xfrm>
            <a:off x="838200" y="1825625"/>
            <a:ext cx="11263519" cy="4351338"/>
          </a:xfrm>
        </p:spPr>
        <p:txBody>
          <a:bodyPr>
            <a:normAutofit/>
          </a:bodyPr>
          <a:lstStyle/>
          <a:p>
            <a:r>
              <a:rPr lang="en-US" dirty="0"/>
              <a:t>Conveyors and rails made of metal or other acceptable material and constructed to permit the cleaning of carcasses and inspection of viscera</a:t>
            </a:r>
          </a:p>
          <a:p>
            <a:r>
              <a:rPr lang="en-US" dirty="0"/>
              <a:t>Overhead conveyors constructed and maintained to prevent grease, oil, or dirt from accumulating on the drop chain or shackle— which should be made of a non-corrosive metal</a:t>
            </a:r>
          </a:p>
          <a:p>
            <a:r>
              <a:rPr lang="en-US" dirty="0"/>
              <a:t>Belts moving edible product must be constructed of waterproof material</a:t>
            </a:r>
          </a:p>
          <a:p>
            <a:pPr marL="0" indent="0">
              <a:buNone/>
            </a:pPr>
            <a:endParaRPr lang="en-US" dirty="0"/>
          </a:p>
          <a:p>
            <a:pPr marL="0" indent="0">
              <a:buNone/>
            </a:pPr>
            <a:endParaRPr lang="en-US" dirty="0"/>
          </a:p>
        </p:txBody>
      </p:sp>
      <p:sp>
        <p:nvSpPr>
          <p:cNvPr id="5" name="TextBox 4">
            <a:extLst>
              <a:ext uri="{FF2B5EF4-FFF2-40B4-BE49-F238E27FC236}">
                <a16:creationId xmlns:a16="http://schemas.microsoft.com/office/drawing/2014/main" id="{DD7CAE9A-1AFA-766F-5109-665C80B4E578}"/>
              </a:ext>
            </a:extLst>
          </p:cNvPr>
          <p:cNvSpPr txBox="1"/>
          <p:nvPr/>
        </p:nvSpPr>
        <p:spPr>
          <a:xfrm>
            <a:off x="7730159" y="6419761"/>
            <a:ext cx="6097656" cy="338554"/>
          </a:xfrm>
          <a:prstGeom prst="rect">
            <a:avLst/>
          </a:prstGeom>
          <a:noFill/>
        </p:spPr>
        <p:txBody>
          <a:bodyPr wrap="square">
            <a:spAutoFit/>
          </a:bodyPr>
          <a:lstStyle/>
          <a:p>
            <a:r>
              <a:rPr lang="en-US" sz="800" dirty="0"/>
              <a:t>Image: https://en.wikipedia.org/wiki/Cuniculture#/media/File:Bundesarchiv_Bild_183-1985-1212-001,_Betrieb_Gefl%C3%BCgelschlacht-_und_verarbeitung_Schleusingen.jpg</a:t>
            </a:r>
          </a:p>
        </p:txBody>
      </p:sp>
      <p:pic>
        <p:nvPicPr>
          <p:cNvPr id="8" name="Audio 7">
            <a:hlinkClick r:id="" action="ppaction://media"/>
            <a:extLst>
              <a:ext uri="{FF2B5EF4-FFF2-40B4-BE49-F238E27FC236}">
                <a16:creationId xmlns:a16="http://schemas.microsoft.com/office/drawing/2014/main" id="{CB88E32C-DD45-7983-FFA2-967F4010D9B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01965766"/>
      </p:ext>
    </p:extLst>
  </p:cSld>
  <p:clrMapOvr>
    <a:masterClrMapping/>
  </p:clrMapOvr>
  <mc:AlternateContent xmlns:mc="http://schemas.openxmlformats.org/markup-compatibility/2006">
    <mc:Choice xmlns:p14="http://schemas.microsoft.com/office/powerpoint/2010/main" Requires="p14">
      <p:transition spd="slow" p14:dur="2000" advTm="30369"/>
    </mc:Choice>
    <mc:Fallback>
      <p:transition spd="slow" advTm="30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66188-70EC-07CC-F313-D8E6535940EF}"/>
              </a:ext>
            </a:extLst>
          </p:cNvPr>
          <p:cNvSpPr>
            <a:spLocks noGrp="1"/>
          </p:cNvSpPr>
          <p:nvPr>
            <p:ph type="title"/>
          </p:nvPr>
        </p:nvSpPr>
        <p:spPr/>
        <p:txBody>
          <a:bodyPr/>
          <a:lstStyle/>
          <a:p>
            <a:r>
              <a:rPr lang="en-US"/>
              <a:t>Killing and Skinning Operations</a:t>
            </a:r>
          </a:p>
        </p:txBody>
      </p:sp>
      <p:sp>
        <p:nvSpPr>
          <p:cNvPr id="3" name="Content Placeholder 2">
            <a:extLst>
              <a:ext uri="{FF2B5EF4-FFF2-40B4-BE49-F238E27FC236}">
                <a16:creationId xmlns:a16="http://schemas.microsoft.com/office/drawing/2014/main" id="{B8FF615E-5E82-CE4B-704F-FFCB65BC472B}"/>
              </a:ext>
            </a:extLst>
          </p:cNvPr>
          <p:cNvSpPr>
            <a:spLocks noGrp="1"/>
          </p:cNvSpPr>
          <p:nvPr>
            <p:ph idx="1"/>
          </p:nvPr>
        </p:nvSpPr>
        <p:spPr>
          <a:xfrm>
            <a:off x="838200" y="1825625"/>
            <a:ext cx="6875834" cy="4351338"/>
          </a:xfrm>
        </p:spPr>
        <p:txBody>
          <a:bodyPr>
            <a:normAutofit/>
          </a:bodyPr>
          <a:lstStyle/>
          <a:p>
            <a:r>
              <a:rPr lang="en-US" dirty="0"/>
              <a:t>The walls, floors, and all equipment and utensils used in the killing and skinning room shall be thoroughly washed and cleaned after each day's operation. This includes chill tanks and ice equipment.</a:t>
            </a:r>
          </a:p>
          <a:p>
            <a:r>
              <a:rPr lang="en-US" dirty="0"/>
              <a:t>The floor in the killing and skinning rooms shall be cleaned frequently during killing and skinning operations and be kept reasonably free from accumulated blood, offal, water, and dirt. </a:t>
            </a:r>
          </a:p>
        </p:txBody>
      </p:sp>
      <p:pic>
        <p:nvPicPr>
          <p:cNvPr id="1032" name="Picture 8" descr="undefined">
            <a:extLst>
              <a:ext uri="{FF2B5EF4-FFF2-40B4-BE49-F238E27FC236}">
                <a16:creationId xmlns:a16="http://schemas.microsoft.com/office/drawing/2014/main" id="{90E36237-6A38-CA87-3C7E-487EF1F7D2A1}"/>
              </a:ext>
            </a:extLst>
          </p:cNvPr>
          <p:cNvPicPr>
            <a:picLocks noChangeAspect="1" noChangeArrowheads="1"/>
          </p:cNvPicPr>
          <p:nvPr/>
        </p:nvPicPr>
        <p:blipFill rotWithShape="1">
          <a:blip r:embed="rId5">
            <a:alphaModFix amt="50000"/>
            <a:extLst>
              <a:ext uri="{BEBA8EAE-BF5A-486C-A8C5-ECC9F3942E4B}">
                <a14:imgProps xmlns:a14="http://schemas.microsoft.com/office/drawing/2010/main">
                  <a14:imgLayer r:embed="rId6">
                    <a14:imgEffect>
                      <a14:brightnessContrast contrast="36000"/>
                    </a14:imgEffect>
                  </a14:imgLayer>
                </a14:imgProps>
              </a:ext>
              <a:ext uri="{28A0092B-C50C-407E-A947-70E740481C1C}">
                <a14:useLocalDpi xmlns:a14="http://schemas.microsoft.com/office/drawing/2010/main" val="0"/>
              </a:ext>
            </a:extLst>
          </a:blip>
          <a:srcRect l="19663" t="20532" r="18073" b="1253"/>
          <a:stretch/>
        </p:blipFill>
        <p:spPr bwMode="auto">
          <a:xfrm>
            <a:off x="7850221" y="1438056"/>
            <a:ext cx="4066162" cy="5126475"/>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B4946DEF-6818-1178-3560-D526A8C4166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62918789"/>
      </p:ext>
    </p:extLst>
  </p:cSld>
  <p:clrMapOvr>
    <a:masterClrMapping/>
  </p:clrMapOvr>
  <mc:AlternateContent xmlns:mc="http://schemas.openxmlformats.org/markup-compatibility/2006">
    <mc:Choice xmlns:p14="http://schemas.microsoft.com/office/powerpoint/2010/main" Requires="p14">
      <p:transition spd="slow" p14:dur="2000" advTm="22839"/>
    </mc:Choice>
    <mc:Fallback>
      <p:transition spd="slow" advTm="22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D7740-0EAB-4188-8985-8A0FE92439B3}"/>
              </a:ext>
            </a:extLst>
          </p:cNvPr>
          <p:cNvSpPr>
            <a:spLocks noGrp="1"/>
          </p:cNvSpPr>
          <p:nvPr>
            <p:ph type="title"/>
          </p:nvPr>
        </p:nvSpPr>
        <p:spPr/>
        <p:txBody>
          <a:bodyPr/>
          <a:lstStyle/>
          <a:p>
            <a:r>
              <a:rPr lang="en-US" dirty="0"/>
              <a:t>Evisceration Line Equipment</a:t>
            </a:r>
          </a:p>
        </p:txBody>
      </p:sp>
      <p:sp>
        <p:nvSpPr>
          <p:cNvPr id="3" name="Content Placeholder 2">
            <a:extLst>
              <a:ext uri="{FF2B5EF4-FFF2-40B4-BE49-F238E27FC236}">
                <a16:creationId xmlns:a16="http://schemas.microsoft.com/office/drawing/2014/main" id="{8EE70B7C-FD32-C8E8-205F-A5A939852221}"/>
              </a:ext>
            </a:extLst>
          </p:cNvPr>
          <p:cNvSpPr>
            <a:spLocks noGrp="1"/>
          </p:cNvSpPr>
          <p:nvPr>
            <p:ph idx="1"/>
          </p:nvPr>
        </p:nvSpPr>
        <p:spPr>
          <a:xfrm>
            <a:off x="1578428" y="1971448"/>
            <a:ext cx="10515600" cy="4351338"/>
          </a:xfrm>
        </p:spPr>
        <p:txBody>
          <a:bodyPr>
            <a:normAutofit/>
          </a:bodyPr>
          <a:lstStyle/>
          <a:p>
            <a:r>
              <a:rPr lang="en-US" dirty="0"/>
              <a:t>Tables for inspection, eviscerating, and cutting shall be made of metal and be so constructed and placed to permit thorough cleaning.</a:t>
            </a:r>
          </a:p>
          <a:p>
            <a:r>
              <a:rPr lang="en-US" dirty="0"/>
              <a:t>Without conveyors, each carcass is to be eviscerated in an individual metal tray of seamless construction. Trays are washed and sanitized after each (singular) use.</a:t>
            </a:r>
          </a:p>
          <a:p>
            <a:r>
              <a:rPr lang="en-US" dirty="0"/>
              <a:t>Water spray washing equipment shall be used for washing carcasses inside and out.</a:t>
            </a:r>
          </a:p>
          <a:p>
            <a:pPr marL="0" indent="0">
              <a:buNone/>
            </a:pPr>
            <a:endParaRPr lang="en-US" dirty="0"/>
          </a:p>
        </p:txBody>
      </p:sp>
      <p:pic>
        <p:nvPicPr>
          <p:cNvPr id="13" name="Graphic 12" descr="Water Gun with solid fill">
            <a:extLst>
              <a:ext uri="{FF2B5EF4-FFF2-40B4-BE49-F238E27FC236}">
                <a16:creationId xmlns:a16="http://schemas.microsoft.com/office/drawing/2014/main" id="{3A165976-0EAA-5EEC-F65B-9269C1F91D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9364" y="4134429"/>
            <a:ext cx="1059063" cy="1059063"/>
          </a:xfrm>
          <a:prstGeom prst="rect">
            <a:avLst/>
          </a:prstGeom>
        </p:spPr>
      </p:pic>
      <mc:AlternateContent xmlns:mc="http://schemas.openxmlformats.org/markup-compatibility/2006">
        <mc:Choice xmlns:p14="http://schemas.microsoft.com/office/powerpoint/2010/main" Requires="p14">
          <p:contentPart p14:bwMode="auto" r:id="rId6">
            <p14:nvContentPartPr>
              <p14:cNvPr id="5" name="Ink 4">
                <a:extLst>
                  <a:ext uri="{FF2B5EF4-FFF2-40B4-BE49-F238E27FC236}">
                    <a16:creationId xmlns:a16="http://schemas.microsoft.com/office/drawing/2014/main" id="{D36C02E5-C7A4-F74C-3D98-E9010B2EED69}"/>
                  </a:ext>
                </a:extLst>
              </p14:cNvPr>
              <p14:cNvContentPartPr/>
              <p14:nvPr/>
            </p14:nvContentPartPr>
            <p14:xfrm>
              <a:off x="209045" y="4948772"/>
              <a:ext cx="621000" cy="2038320"/>
            </p14:xfrm>
          </p:contentPart>
        </mc:Choice>
        <mc:Fallback>
          <p:pic>
            <p:nvPicPr>
              <p:cNvPr id="5" name="Ink 4">
                <a:extLst>
                  <a:ext uri="{FF2B5EF4-FFF2-40B4-BE49-F238E27FC236}">
                    <a16:creationId xmlns:a16="http://schemas.microsoft.com/office/drawing/2014/main" id="{D36C02E5-C7A4-F74C-3D98-E9010B2EED69}"/>
                  </a:ext>
                </a:extLst>
              </p:cNvPr>
              <p:cNvPicPr/>
              <p:nvPr/>
            </p:nvPicPr>
            <p:blipFill>
              <a:blip r:embed="rId7"/>
              <a:stretch>
                <a:fillRect/>
              </a:stretch>
            </p:blipFill>
            <p:spPr>
              <a:xfrm>
                <a:off x="146082" y="4885772"/>
                <a:ext cx="746567" cy="2163960"/>
              </a:xfrm>
              <a:prstGeom prst="rect">
                <a:avLst/>
              </a:prstGeom>
            </p:spPr>
          </p:pic>
        </mc:Fallback>
      </mc:AlternateContent>
      <p:pic>
        <p:nvPicPr>
          <p:cNvPr id="8" name="Audio 7">
            <a:hlinkClick r:id="" action="ppaction://media"/>
            <a:extLst>
              <a:ext uri="{FF2B5EF4-FFF2-40B4-BE49-F238E27FC236}">
                <a16:creationId xmlns:a16="http://schemas.microsoft.com/office/drawing/2014/main" id="{DD817A26-9D13-6FCF-0A3D-3610FBE30FB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87694918"/>
      </p:ext>
    </p:extLst>
  </p:cSld>
  <p:clrMapOvr>
    <a:masterClrMapping/>
  </p:clrMapOvr>
  <mc:AlternateContent xmlns:mc="http://schemas.openxmlformats.org/markup-compatibility/2006">
    <mc:Choice xmlns:p14="http://schemas.microsoft.com/office/powerpoint/2010/main" Requires="p14">
      <p:transition spd="slow" p14:dur="2000" advTm="36216"/>
    </mc:Choice>
    <mc:Fallback>
      <p:transition spd="slow" advTm="36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croll: Vertical 3">
            <a:extLst>
              <a:ext uri="{FF2B5EF4-FFF2-40B4-BE49-F238E27FC236}">
                <a16:creationId xmlns:a16="http://schemas.microsoft.com/office/drawing/2014/main" id="{A6788021-029B-C22F-DD68-26086D695249}"/>
              </a:ext>
            </a:extLst>
          </p:cNvPr>
          <p:cNvSpPr/>
          <p:nvPr/>
        </p:nvSpPr>
        <p:spPr>
          <a:xfrm>
            <a:off x="179563" y="4717915"/>
            <a:ext cx="7569723" cy="1990787"/>
          </a:xfrm>
          <a:prstGeom prst="verticalScroll">
            <a:avLst>
              <a:gd name="adj" fmla="val 25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buFont typeface="+mj-lt"/>
              <a:buAutoNum type="romanUcPeriod"/>
            </a:pPr>
            <a:r>
              <a:rPr lang="en-US" sz="1800"/>
              <a:t>Ch.  332 – Rabbit Processing</a:t>
            </a:r>
          </a:p>
          <a:p>
            <a:pPr marL="571500" indent="-571500">
              <a:buFont typeface="+mj-lt"/>
              <a:buAutoNum type="romanUcPeriod"/>
            </a:pPr>
            <a:r>
              <a:rPr lang="en-US" sz="1800"/>
              <a:t>Ch. 358 –  Potentially Hazardous Foods</a:t>
            </a:r>
          </a:p>
          <a:p>
            <a:pPr marL="571500" indent="-571500">
              <a:buFont typeface="+mj-lt"/>
              <a:buAutoNum type="romanUcPeriod"/>
            </a:pPr>
            <a:r>
              <a:rPr lang="en-US" sz="1800"/>
              <a:t>Ch. 361 – Rabbit &lt;1k exempt</a:t>
            </a:r>
            <a:endParaRPr lang="en-US" sz="1800" dirty="0"/>
          </a:p>
        </p:txBody>
      </p:sp>
      <p:sp>
        <p:nvSpPr>
          <p:cNvPr id="2" name="Title 1">
            <a:extLst>
              <a:ext uri="{FF2B5EF4-FFF2-40B4-BE49-F238E27FC236}">
                <a16:creationId xmlns:a16="http://schemas.microsoft.com/office/drawing/2014/main" id="{E6B621CA-8F9E-6B30-EDF5-A11B3B0B8189}"/>
              </a:ext>
            </a:extLst>
          </p:cNvPr>
          <p:cNvSpPr>
            <a:spLocks noGrp="1"/>
          </p:cNvSpPr>
          <p:nvPr>
            <p:ph type="title"/>
          </p:nvPr>
        </p:nvSpPr>
        <p:spPr/>
        <p:txBody>
          <a:bodyPr/>
          <a:lstStyle/>
          <a:p>
            <a:r>
              <a:rPr lang="en-US" dirty="0"/>
              <a:t>Maine Meat Rabbit Regulatory Overview</a:t>
            </a:r>
          </a:p>
        </p:txBody>
      </p:sp>
      <p:sp>
        <p:nvSpPr>
          <p:cNvPr id="3" name="Content Placeholder 2">
            <a:extLst>
              <a:ext uri="{FF2B5EF4-FFF2-40B4-BE49-F238E27FC236}">
                <a16:creationId xmlns:a16="http://schemas.microsoft.com/office/drawing/2014/main" id="{5E96B99D-9974-F059-AC27-1C1D85C156E0}"/>
              </a:ext>
            </a:extLst>
          </p:cNvPr>
          <p:cNvSpPr>
            <a:spLocks noGrp="1"/>
          </p:cNvSpPr>
          <p:nvPr>
            <p:ph idx="1"/>
          </p:nvPr>
        </p:nvSpPr>
        <p:spPr>
          <a:xfrm>
            <a:off x="838200" y="1825625"/>
            <a:ext cx="10515600" cy="2785286"/>
          </a:xfrm>
        </p:spPr>
        <p:txBody>
          <a:bodyPr vert="horz" lIns="91440" tIns="45720" rIns="91440" bIns="45720" rtlCol="0" anchor="t">
            <a:normAutofit fontScale="92500" lnSpcReduction="20000"/>
          </a:bodyPr>
          <a:lstStyle/>
          <a:p>
            <a:r>
              <a:rPr lang="en-US" dirty="0"/>
              <a:t>US Congress has not designated rabbits as amenable by the USDA. </a:t>
            </a:r>
          </a:p>
          <a:p>
            <a:r>
              <a:rPr lang="en-US" dirty="0"/>
              <a:t>Rabbit can be USDA-MMPI inspected, but the cost of inspection would fall to the Establishment instead of taxpayers.</a:t>
            </a:r>
          </a:p>
          <a:p>
            <a:r>
              <a:rPr lang="en-US" dirty="0"/>
              <a:t>Regulation of rabbit is up to the States. In Maine, producers can slaughter up to 1000 rabbits per year to sell whole rabbit locally.</a:t>
            </a:r>
          </a:p>
          <a:p>
            <a:r>
              <a:rPr lang="en-US" dirty="0"/>
              <a:t>Reminder: because rabbits are not amenable species, custom slaughter of rabbit that is not for sale does not fall under MMPI regulation.</a:t>
            </a:r>
          </a:p>
          <a:p>
            <a:pPr marL="0" indent="0">
              <a:buNone/>
            </a:pPr>
            <a:endParaRPr lang="en-US" dirty="0"/>
          </a:p>
          <a:p>
            <a:pPr marL="0" indent="0">
              <a:buNone/>
            </a:pPr>
            <a:endParaRPr lang="en-US" dirty="0"/>
          </a:p>
        </p:txBody>
      </p:sp>
      <p:pic>
        <p:nvPicPr>
          <p:cNvPr id="6" name="Picture 5">
            <a:extLst>
              <a:ext uri="{FF2B5EF4-FFF2-40B4-BE49-F238E27FC236}">
                <a16:creationId xmlns:a16="http://schemas.microsoft.com/office/drawing/2014/main" id="{D83B3F14-225E-EF04-3EE5-5C9A44028BE9}"/>
              </a:ext>
            </a:extLst>
          </p:cNvPr>
          <p:cNvPicPr>
            <a:picLocks noChangeAspect="1"/>
          </p:cNvPicPr>
          <p:nvPr/>
        </p:nvPicPr>
        <p:blipFill>
          <a:blip r:embed="rId5"/>
          <a:stretch>
            <a:fillRect/>
          </a:stretch>
        </p:blipFill>
        <p:spPr>
          <a:xfrm>
            <a:off x="9435830" y="4382257"/>
            <a:ext cx="2258051" cy="2110618"/>
          </a:xfrm>
          <a:prstGeom prst="rect">
            <a:avLst/>
          </a:prstGeom>
        </p:spPr>
      </p:pic>
      <p:sp>
        <p:nvSpPr>
          <p:cNvPr id="5" name="TextBox 4">
            <a:extLst>
              <a:ext uri="{FF2B5EF4-FFF2-40B4-BE49-F238E27FC236}">
                <a16:creationId xmlns:a16="http://schemas.microsoft.com/office/drawing/2014/main" id="{38C004BF-7742-214B-6051-D3927E14C8F8}"/>
              </a:ext>
            </a:extLst>
          </p:cNvPr>
          <p:cNvSpPr txBox="1"/>
          <p:nvPr/>
        </p:nvSpPr>
        <p:spPr>
          <a:xfrm>
            <a:off x="1097388" y="4717915"/>
            <a:ext cx="6565618" cy="584775"/>
          </a:xfrm>
          <a:prstGeom prst="rect">
            <a:avLst/>
          </a:prstGeom>
          <a:noFill/>
        </p:spPr>
        <p:txBody>
          <a:bodyPr wrap="square" rtlCol="0">
            <a:spAutoFit/>
          </a:bodyPr>
          <a:lstStyle/>
          <a:p>
            <a:r>
              <a:rPr lang="en-US" sz="3200" dirty="0">
                <a:hlinkClick r:id="rId6"/>
              </a:rPr>
              <a:t>Code of Maine Rules (CMR) 01 001</a:t>
            </a:r>
            <a:endParaRPr lang="en-US" sz="3200" dirty="0"/>
          </a:p>
        </p:txBody>
      </p:sp>
      <p:sp>
        <p:nvSpPr>
          <p:cNvPr id="7" name="TextBox 6">
            <a:extLst>
              <a:ext uri="{FF2B5EF4-FFF2-40B4-BE49-F238E27FC236}">
                <a16:creationId xmlns:a16="http://schemas.microsoft.com/office/drawing/2014/main" id="{ACDCE7FF-03E1-C01C-45CC-450A62396E0C}"/>
              </a:ext>
            </a:extLst>
          </p:cNvPr>
          <p:cNvSpPr txBox="1"/>
          <p:nvPr/>
        </p:nvSpPr>
        <p:spPr>
          <a:xfrm>
            <a:off x="1155826" y="5437762"/>
            <a:ext cx="6139919" cy="1477328"/>
          </a:xfrm>
          <a:prstGeom prst="rect">
            <a:avLst/>
          </a:prstGeom>
          <a:noFill/>
        </p:spPr>
        <p:txBody>
          <a:bodyPr wrap="square" rtlCol="0">
            <a:spAutoFit/>
          </a:bodyPr>
          <a:lstStyle/>
          <a:p>
            <a:pPr marL="571500" indent="-571500">
              <a:buFont typeface="+mj-lt"/>
              <a:buAutoNum type="romanUcPeriod"/>
            </a:pPr>
            <a:r>
              <a:rPr lang="en-US" sz="2400" dirty="0"/>
              <a:t>Ch.  332 – Rabbit Processing</a:t>
            </a:r>
          </a:p>
          <a:p>
            <a:pPr marL="571500" indent="-571500">
              <a:buFont typeface="+mj-lt"/>
              <a:buAutoNum type="romanUcPeriod"/>
            </a:pPr>
            <a:r>
              <a:rPr lang="en-US" sz="2400" dirty="0"/>
              <a:t>Ch. 358 –  Potentially Hazardous Foods</a:t>
            </a:r>
          </a:p>
          <a:p>
            <a:pPr marL="571500" indent="-571500">
              <a:buFont typeface="+mj-lt"/>
              <a:buAutoNum type="romanUcPeriod"/>
            </a:pPr>
            <a:r>
              <a:rPr lang="en-US" sz="2400" dirty="0"/>
              <a:t>Ch. 361 – Less than 1k Rabbit Exemption</a:t>
            </a:r>
          </a:p>
          <a:p>
            <a:endParaRPr lang="en-US" dirty="0"/>
          </a:p>
        </p:txBody>
      </p:sp>
      <p:pic>
        <p:nvPicPr>
          <p:cNvPr id="39" name="Audio 38">
            <a:hlinkClick r:id="" action="ppaction://media"/>
            <a:extLst>
              <a:ext uri="{FF2B5EF4-FFF2-40B4-BE49-F238E27FC236}">
                <a16:creationId xmlns:a16="http://schemas.microsoft.com/office/drawing/2014/main" id="{05905182-607A-AB2C-E0AD-B7D6B8A1180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74456974"/>
      </p:ext>
    </p:extLst>
  </p:cSld>
  <p:clrMapOvr>
    <a:masterClrMapping/>
  </p:clrMapOvr>
  <mc:AlternateContent xmlns:mc="http://schemas.openxmlformats.org/markup-compatibility/2006">
    <mc:Choice xmlns:p14="http://schemas.microsoft.com/office/powerpoint/2010/main" Requires="p14">
      <p:transition spd="slow" p14:dur="2000" advTm="110000"/>
    </mc:Choice>
    <mc:Fallback>
      <p:transition spd="slow" advTm="1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extLst>
    <p:ext uri="{3A86A75C-4F4B-4683-9AE1-C65F6400EC91}">
      <p14:laserTraceLst xmlns:p14="http://schemas.microsoft.com/office/powerpoint/2010/main">
        <p14:tracePtLst>
          <p14:tracePt t="26000" x="3257550" y="6356350"/>
          <p14:tracePt t="29203" x="9886950" y="6840538"/>
          <p14:tracePt t="29216" x="9904413" y="6831013"/>
          <p14:tracePt t="29232" x="9964738" y="6813550"/>
          <p14:tracePt t="29249" x="9974263" y="6813550"/>
          <p14:tracePt t="29266" x="9982200" y="6796088"/>
          <p14:tracePt t="29283" x="9991725" y="6796088"/>
          <p14:tracePt t="29299" x="9991725" y="6788150"/>
          <p14:tracePt t="30201" x="9956800" y="6813550"/>
          <p14:tracePt t="31330" x="0" y="0"/>
        </p14:tracePtLst>
        <p14:tracePtLst>
          <p14:tracePt t="77048" x="3194050" y="6286500"/>
          <p14:tracePt t="77989" x="7527925" y="6796088"/>
          <p14:tracePt t="77995" x="7554913" y="6778625"/>
          <p14:tracePt t="78007" x="7562850" y="6753225"/>
          <p14:tracePt t="78024" x="7580313" y="6700838"/>
          <p14:tracePt t="78025" x="7589838" y="6683375"/>
          <p14:tracePt t="78040" x="7607300" y="6621463"/>
          <p14:tracePt t="78057" x="7632700" y="6578600"/>
          <p14:tracePt t="78073" x="7650163" y="6526213"/>
          <p14:tracePt t="78075" x="7659688" y="6499225"/>
          <p14:tracePt t="78090" x="7677150" y="6438900"/>
          <p14:tracePt t="78108" x="7694613" y="6324600"/>
          <p14:tracePt t="78124" x="7720013" y="6202363"/>
          <p14:tracePt t="78126" x="7737475" y="6142038"/>
          <p14:tracePt t="78140" x="7737475" y="6054725"/>
          <p14:tracePt t="78157" x="7737475" y="5984875"/>
          <p14:tracePt t="78173" x="7737475" y="5949950"/>
          <p14:tracePt t="78190" x="7720013" y="5888038"/>
          <p14:tracePt t="78207" x="7712075" y="5827713"/>
          <p14:tracePt t="78223" x="7694613" y="5765800"/>
          <p14:tracePt t="78240" x="7685088" y="5643563"/>
          <p14:tracePt t="78257" x="7677150" y="5591175"/>
          <p14:tracePt t="78274" x="7667625" y="5521325"/>
          <p14:tracePt t="78290" x="7667625" y="5476875"/>
          <p14:tracePt t="78290" x="7667625" y="5451475"/>
          <p14:tracePt t="78307" x="7667625" y="5399088"/>
          <p14:tracePt t="78323" x="7667625" y="5346700"/>
          <p14:tracePt t="78340" x="7659688" y="5276850"/>
          <p14:tracePt t="78357" x="7659688" y="5259388"/>
          <p14:tracePt t="78373" x="7659688" y="5241925"/>
          <p14:tracePt t="78390" x="7659688" y="5232400"/>
          <p14:tracePt t="78407" x="7659688" y="5224463"/>
          <p14:tracePt t="78483" x="7667625" y="5224463"/>
          <p14:tracePt t="78498" x="7677150" y="5224463"/>
          <p14:tracePt t="78505" x="7685088" y="5232400"/>
          <p14:tracePt t="78513" x="7702550" y="5241925"/>
          <p14:tracePt t="78523" x="7712075" y="5249863"/>
          <p14:tracePt t="78540" x="7729538" y="5259388"/>
          <p14:tracePt t="78556" x="7737475" y="5267325"/>
          <p14:tracePt t="78598" x="7747000" y="5267325"/>
          <p14:tracePt t="78698" x="7747000" y="5276850"/>
          <p14:tracePt t="78727" x="7737475" y="5276850"/>
          <p14:tracePt t="78741" x="7737475" y="5284788"/>
          <p14:tracePt t="78755" x="7729538" y="5284788"/>
          <p14:tracePt t="78770" x="7712075" y="5294313"/>
          <p14:tracePt t="78777" x="7702550" y="5294313"/>
          <p14:tracePt t="78791" x="7694613" y="5294313"/>
          <p14:tracePt t="78812" x="7685088" y="5294313"/>
          <p14:tracePt t="78834" x="7677150" y="5294313"/>
          <p14:tracePt t="78841" x="7667625" y="5294313"/>
          <p14:tracePt t="78877" x="7659688" y="5294313"/>
          <p14:tracePt t="78892" x="7642225" y="5294313"/>
          <p14:tracePt t="78999" x="7642225" y="5319713"/>
          <p14:tracePt t="79007" x="7642225" y="5329238"/>
          <p14:tracePt t="79014" x="7642225" y="5354638"/>
          <p14:tracePt t="79022" x="7642225" y="5372100"/>
          <p14:tracePt t="79039" x="7667625" y="5434013"/>
          <p14:tracePt t="79057" x="7702550" y="5548313"/>
          <p14:tracePt t="79073" x="7747000" y="5635625"/>
          <p14:tracePt t="79089" x="7781925" y="5705475"/>
          <p14:tracePt t="79107" x="7842250" y="5800725"/>
          <p14:tracePt t="79123" x="7877175" y="5827713"/>
          <p14:tracePt t="79141" x="7894638" y="5870575"/>
          <p14:tracePt t="79142" x="7921625" y="5888038"/>
          <p14:tracePt t="79156" x="7939088" y="5897563"/>
          <p14:tracePt t="79173" x="7956550" y="5932488"/>
          <p14:tracePt t="79189" x="7974013" y="5949950"/>
          <p14:tracePt t="79206" x="7999413" y="5975350"/>
          <p14:tracePt t="79207" x="8008938" y="6010275"/>
          <p14:tracePt t="79222" x="8034338" y="6072188"/>
          <p14:tracePt t="79239" x="8051800" y="6149975"/>
          <p14:tracePt t="79256" x="8061325" y="6229350"/>
          <p14:tracePt t="79257" x="8069263" y="6272213"/>
          <p14:tracePt t="79273" x="8104188" y="6324600"/>
          <p14:tracePt t="79289" x="8131175" y="6394450"/>
          <p14:tracePt t="79306" x="8183563" y="6473825"/>
          <p14:tracePt t="79322" x="8243888" y="6596063"/>
          <p14:tracePt t="79339" x="8313738" y="6691313"/>
          <p14:tracePt t="79356" x="8375650" y="6778625"/>
          <p14:tracePt t="79372" x="8401050" y="6840538"/>
          <p14:tracePt t="79372" x="8410575" y="6840538"/>
          <p14:tracePt t="80233" x="0" y="0"/>
        </p14:tracePtLst>
        <p14:tracePtLst>
          <p14:tracePt t="83568" x="3251200" y="6311900"/>
          <p14:tracePt t="84359" x="8261350" y="6805613"/>
          <p14:tracePt t="84368" x="8261350" y="6753225"/>
          <p14:tracePt t="84384" x="8243888" y="6613525"/>
          <p14:tracePt t="84402" x="8243888" y="6411913"/>
          <p14:tracePt t="84418" x="8235950" y="6289675"/>
          <p14:tracePt t="84435" x="8235950" y="6159500"/>
          <p14:tracePt t="84451" x="8235950" y="6062663"/>
          <p14:tracePt t="84453" x="8226425" y="6019800"/>
          <p14:tracePt t="84468" x="8226425" y="5949950"/>
          <p14:tracePt t="84485" x="8226425" y="5915025"/>
          <p14:tracePt t="84501" x="8218488" y="5880100"/>
          <p14:tracePt t="84818" x="8183563" y="5845175"/>
          <p14:tracePt t="84825" x="8148638" y="5800725"/>
          <p14:tracePt t="84834" x="8096250" y="5765800"/>
          <p14:tracePt t="84851" x="8016875" y="5670550"/>
          <p14:tracePt t="84868" x="7904163" y="5530850"/>
          <p14:tracePt t="84884" x="7859713" y="5451475"/>
          <p14:tracePt t="84900" x="7816850" y="5389563"/>
          <p14:tracePt t="84918" x="7772400" y="5337175"/>
          <p14:tracePt t="84934" x="7737475" y="5294313"/>
          <p14:tracePt t="84951" x="7702550" y="5276850"/>
          <p14:tracePt t="84969" x="7642225" y="5249863"/>
          <p14:tracePt t="84984" x="7624763" y="5232400"/>
          <p14:tracePt t="85001" x="7615238" y="5224463"/>
          <p14:tracePt t="85017" x="7589838" y="5214938"/>
          <p14:tracePt t="85018" x="7589838" y="5207000"/>
          <p14:tracePt t="85034" x="7572375" y="5207000"/>
          <p14:tracePt t="85054" x="7562850" y="5197475"/>
          <p14:tracePt t="85076" x="7554913" y="5189538"/>
          <p14:tracePt t="85084" x="7545388" y="5189538"/>
          <p14:tracePt t="85111" x="7545388" y="5180013"/>
          <p14:tracePt t="85119" x="7527925" y="5180013"/>
          <p14:tracePt t="85134" x="7527925" y="5162550"/>
          <p14:tracePt t="85150" x="7519988" y="5162550"/>
          <p14:tracePt t="85169" x="7519988" y="5154613"/>
          <p14:tracePt t="85184" x="7519988" y="5145088"/>
          <p14:tracePt t="85202" x="7510463" y="5145088"/>
          <p14:tracePt t="85217" x="7510463" y="5137150"/>
          <p14:tracePt t="85233" x="7502525" y="5137150"/>
          <p14:tracePt t="85276" x="7502525" y="5127625"/>
          <p14:tracePt t="85312" x="7502525" y="5119688"/>
          <p14:tracePt t="85713" x="7502525" y="5127625"/>
          <p14:tracePt t="85785" x="7502525" y="5137150"/>
          <p14:tracePt t="85821" x="7502525" y="5145088"/>
          <p14:tracePt t="85857" x="7502525" y="5154613"/>
          <p14:tracePt t="86459" x="7493000" y="5154613"/>
          <p14:tracePt t="86466" x="7467600" y="5154613"/>
          <p14:tracePt t="86473" x="7458075" y="5154613"/>
          <p14:tracePt t="86483" x="7440613" y="5154613"/>
          <p14:tracePt t="86499" x="7432675" y="5154613"/>
          <p14:tracePt t="86523" x="7423150" y="5154613"/>
          <p14:tracePt t="86545" x="7415213" y="5154613"/>
          <p14:tracePt t="86559" x="7405688" y="5154613"/>
          <p14:tracePt t="86573" x="7397750" y="5154613"/>
          <p14:tracePt t="86583" x="7380288" y="5154613"/>
          <p14:tracePt t="86599" x="7362825" y="5162550"/>
          <p14:tracePt t="86617" x="7327900" y="5180013"/>
          <p14:tracePt t="86633" x="7283450" y="5189538"/>
          <p14:tracePt t="86649" x="7213600" y="5207000"/>
          <p14:tracePt t="86666" x="7108825" y="5214938"/>
          <p14:tracePt t="86683" x="7038975" y="5214938"/>
          <p14:tracePt t="86699" x="6996113" y="5214938"/>
          <p14:tracePt t="86716" x="6951663" y="5214938"/>
          <p14:tracePt t="86733" x="6943725" y="5214938"/>
          <p14:tracePt t="86749" x="6943725" y="5224463"/>
          <p14:tracePt t="86766" x="6934200" y="5224463"/>
          <p14:tracePt t="86767" x="6926263" y="5224463"/>
          <p14:tracePt t="86782" x="6926263" y="5232400"/>
          <p14:tracePt t="86799" x="6899275" y="5249863"/>
          <p14:tracePt t="86816" x="6881813" y="5284788"/>
          <p14:tracePt t="86817" x="6873875" y="5294313"/>
          <p14:tracePt t="86832" x="6846888" y="5319713"/>
          <p14:tracePt t="86849" x="6821488" y="5346700"/>
          <p14:tracePt t="86866" x="6769100" y="5389563"/>
          <p14:tracePt t="86866" x="6742113" y="5399088"/>
          <p14:tracePt t="86882" x="6664325" y="5407025"/>
          <p14:tracePt t="86899" x="6594475" y="5407025"/>
          <p14:tracePt t="86916" x="6542088" y="5389563"/>
          <p14:tracePt t="86916" x="6515100" y="5381625"/>
          <p14:tracePt t="86932" x="6462713" y="5364163"/>
          <p14:tracePt t="86949" x="6419850" y="5346700"/>
          <p14:tracePt t="86965" x="6392863" y="5329238"/>
          <p14:tracePt t="86982" x="6315075" y="5302250"/>
          <p14:tracePt t="86999" x="6288088" y="5294313"/>
          <p14:tracePt t="87015" x="6235700" y="5284788"/>
          <p14:tracePt t="87032" x="6183313" y="5259388"/>
          <p14:tracePt t="87049" x="6165850" y="5249863"/>
          <p14:tracePt t="87065" x="6148388" y="5249863"/>
          <p14:tracePt t="87082" x="6140450" y="5249863"/>
          <p14:tracePt t="87099" x="6130925" y="5249863"/>
          <p14:tracePt t="87117" x="6122988" y="5249863"/>
          <p14:tracePt t="87210" x="6130925" y="5249863"/>
          <p14:tracePt t="87218" x="6148388" y="5249863"/>
          <p14:tracePt t="87225" x="6157913" y="5259388"/>
          <p14:tracePt t="87232" x="6175375" y="5276850"/>
          <p14:tracePt t="87249" x="6227763" y="5294313"/>
          <p14:tracePt t="87267" x="6280150" y="5311775"/>
          <p14:tracePt t="87268" x="6305550" y="5329238"/>
          <p14:tracePt t="87282" x="6332538" y="5354638"/>
          <p14:tracePt t="87299" x="6375400" y="5381625"/>
          <p14:tracePt t="87316" x="6402388" y="5389563"/>
          <p14:tracePt t="87333" x="6489700" y="5441950"/>
          <p14:tracePt t="87349" x="6567488" y="5459413"/>
          <p14:tracePt t="87365" x="6646863" y="5459413"/>
          <p14:tracePt t="87382" x="6734175" y="5468938"/>
          <p14:tracePt t="87383" x="6759575" y="5468938"/>
          <p14:tracePt t="87399" x="6821488" y="5459413"/>
          <p14:tracePt t="87415" x="6864350" y="5434013"/>
          <p14:tracePt t="87432" x="6926263" y="5416550"/>
          <p14:tracePt t="87433" x="6961188" y="5416550"/>
          <p14:tracePt t="87448" x="7004050" y="5399088"/>
          <p14:tracePt t="87466" x="7048500" y="5389563"/>
          <p14:tracePt t="87482" x="7073900" y="5372100"/>
          <p14:tracePt t="87483" x="7091363" y="5364163"/>
          <p14:tracePt t="87498" x="7100888" y="5354638"/>
          <p14:tracePt t="87515" x="7126288" y="5346700"/>
          <p14:tracePt t="87532" x="7135813" y="5337175"/>
          <p14:tracePt t="87548" x="7143750" y="5337175"/>
          <p14:tracePt t="87584" x="7153275" y="5329238"/>
          <p14:tracePt t="87619" x="7161213" y="5319713"/>
          <p14:tracePt t="90923" x="7153275" y="5319713"/>
          <p14:tracePt t="90930" x="7135813" y="5319713"/>
          <p14:tracePt t="90937" x="7118350" y="5329238"/>
          <p14:tracePt t="90945" x="7083425" y="5337175"/>
          <p14:tracePt t="90962" x="7048500" y="5354638"/>
          <p14:tracePt t="90979" x="6978650" y="5372100"/>
          <p14:tracePt t="90980" x="6916738" y="5381625"/>
          <p14:tracePt t="90996" x="6804025" y="5399088"/>
          <p14:tracePt t="91012" x="6699250" y="5416550"/>
          <p14:tracePt t="91029" x="6619875" y="5424488"/>
          <p14:tracePt t="91045" x="6567488" y="5441950"/>
          <p14:tracePt t="91046" x="6550025" y="5441950"/>
          <p14:tracePt t="91062" x="6507163" y="5451475"/>
          <p14:tracePt t="91080" x="6445250" y="5468938"/>
          <p14:tracePt t="91095" x="6410325" y="5468938"/>
          <p14:tracePt t="91112" x="6357938" y="5486400"/>
          <p14:tracePt t="91128" x="6280150" y="5486400"/>
          <p14:tracePt t="91145" x="6200775" y="5495925"/>
          <p14:tracePt t="91162" x="6157913" y="5495925"/>
          <p14:tracePt t="91179" x="6130925" y="5495925"/>
          <p14:tracePt t="91195" x="6105525" y="5495925"/>
          <p14:tracePt t="91212" x="6086475" y="5495925"/>
          <p14:tracePt t="91229" x="6061075" y="5495925"/>
          <p14:tracePt t="91245" x="5999163" y="5495925"/>
          <p14:tracePt t="91262" x="5973763" y="5495925"/>
          <p14:tracePt t="91280" x="5921375" y="5495925"/>
          <p14:tracePt t="91295" x="5894388" y="5495925"/>
          <p14:tracePt t="91312" x="5886450" y="5495925"/>
          <p14:tracePt t="91329" x="5868988" y="5495925"/>
          <p14:tracePt t="91345" x="5851525" y="5495925"/>
          <p14:tracePt t="91362" x="5816600" y="5495925"/>
          <p14:tracePt t="91378" x="5807075" y="5503863"/>
          <p14:tracePt t="91396" x="5772150" y="5521325"/>
          <p14:tracePt t="91412" x="5764213" y="5530850"/>
          <p14:tracePt t="91429" x="5737225" y="5573713"/>
          <p14:tracePt t="91446" x="5711825" y="5608638"/>
          <p14:tracePt t="91462" x="5694363" y="5653088"/>
          <p14:tracePt t="91478" x="5684838" y="5670550"/>
          <p14:tracePt t="91496" x="5684838" y="5695950"/>
          <p14:tracePt t="91512" x="5684838" y="5705475"/>
          <p14:tracePt t="91529" x="5684838" y="5713413"/>
          <p14:tracePt t="91545" x="5684838" y="5722938"/>
          <p14:tracePt t="91596" x="5684838" y="5730875"/>
          <p14:tracePt t="93402" x="5684838" y="5722938"/>
          <p14:tracePt t="94326" x="5694363" y="5722938"/>
          <p14:tracePt t="94907" x="5702300" y="5722938"/>
          <p14:tracePt t="94914" x="5711825" y="5722938"/>
          <p14:tracePt t="94925" x="5719763" y="5722938"/>
          <p14:tracePt t="94943" x="5754688" y="5722938"/>
          <p14:tracePt t="94959" x="5764213" y="5722938"/>
          <p14:tracePt t="94975" x="5772150" y="5722938"/>
          <p14:tracePt t="94993" x="5781675" y="5722938"/>
          <p14:tracePt t="95009" x="5799138" y="5722938"/>
          <p14:tracePt t="95025" x="5816600" y="5722938"/>
          <p14:tracePt t="95043" x="5842000" y="5722938"/>
          <p14:tracePt t="95059" x="5868988" y="5722938"/>
          <p14:tracePt t="95075" x="5886450" y="5722938"/>
          <p14:tracePt t="95094" x="5903913" y="5722938"/>
          <p14:tracePt t="95108" x="5911850" y="5722938"/>
          <p14:tracePt t="95125" x="5921375" y="5722938"/>
          <p14:tracePt t="95142" x="5929313" y="5722938"/>
          <p14:tracePt t="95159" x="5938838" y="5722938"/>
          <p14:tracePt t="95179" x="5946775" y="5722938"/>
          <p14:tracePt t="96182" x="5956300" y="5730875"/>
          <p14:tracePt t="96196" x="5964238" y="5730875"/>
          <p14:tracePt t="96204" x="5964238" y="5740400"/>
          <p14:tracePt t="96212" x="5981700" y="5740400"/>
          <p14:tracePt t="96225" x="5991225" y="5740400"/>
          <p14:tracePt t="96241" x="5999163" y="5757863"/>
          <p14:tracePt t="96258" x="6008688" y="5757863"/>
          <p14:tracePt t="96274" x="6008688" y="5765800"/>
          <p14:tracePt t="96275" x="6016625" y="5765800"/>
          <p14:tracePt t="96304" x="6016625" y="5775325"/>
          <p14:tracePt t="96333" x="6026150" y="5775325"/>
          <p14:tracePt t="96368" x="6034088" y="5775325"/>
          <p14:tracePt t="96411" x="6043613" y="5775325"/>
          <p14:tracePt t="96942" x="6069013" y="5775325"/>
          <p14:tracePt t="96949" x="6096000" y="5765800"/>
          <p14:tracePt t="96957" x="6148388" y="5765800"/>
          <p14:tracePt t="96973" x="6227763" y="5765800"/>
          <p14:tracePt t="96990" x="6315075" y="5765800"/>
          <p14:tracePt t="97007" x="6427788" y="5765800"/>
          <p14:tracePt t="97023" x="6462713" y="5765800"/>
          <p14:tracePt t="97040" x="6497638" y="5765800"/>
          <p14:tracePt t="97057" x="6524625" y="5765800"/>
          <p14:tracePt t="97073" x="6550025" y="5765800"/>
          <p14:tracePt t="97090" x="6577013" y="5765800"/>
          <p14:tracePt t="97107" x="6654800" y="5775325"/>
          <p14:tracePt t="97124" x="6689725" y="5775325"/>
          <p14:tracePt t="97140" x="6742113" y="5783263"/>
          <p14:tracePt t="97157" x="6804025" y="5783263"/>
          <p14:tracePt t="97157" x="6811963" y="5783263"/>
          <p14:tracePt t="97173" x="6864350" y="5783263"/>
          <p14:tracePt t="97190" x="6881813" y="5783263"/>
          <p14:tracePt t="97208" x="6899275" y="5783263"/>
          <p14:tracePt t="97223" x="6916738" y="5783263"/>
          <p14:tracePt t="97257" x="6926263" y="5783263"/>
          <p14:tracePt t="97264" x="6926263" y="5765800"/>
          <p14:tracePt t="99988" x="6978650" y="5730875"/>
          <p14:tracePt t="99995" x="7048500" y="5705475"/>
          <p14:tracePt t="100005" x="7118350" y="5688013"/>
          <p14:tracePt t="100021" x="7213600" y="5643563"/>
          <p14:tracePt t="100038" x="7292975" y="5626100"/>
          <p14:tracePt t="100054" x="7327900" y="5626100"/>
          <p14:tracePt t="100071" x="7353300" y="5626100"/>
          <p14:tracePt t="100088" x="7380288" y="5626100"/>
          <p14:tracePt t="100104" x="7405688" y="5626100"/>
          <p14:tracePt t="100121" x="7432675" y="5626100"/>
          <p14:tracePt t="100123" x="7440613" y="5626100"/>
          <p14:tracePt t="100137" x="7458075" y="5635625"/>
          <p14:tracePt t="100138" x="7475538" y="5643563"/>
          <p14:tracePt t="100154" x="7502525" y="5661025"/>
          <p14:tracePt t="100171" x="7537450" y="5678488"/>
          <p14:tracePt t="100189" x="7572375" y="5695950"/>
          <p14:tracePt t="100204" x="7580313" y="5713413"/>
          <p14:tracePt t="100221" x="7597775" y="5722938"/>
          <p14:tracePt t="100238" x="7615238" y="5740400"/>
          <p14:tracePt t="100254" x="7624763" y="5748338"/>
          <p14:tracePt t="100288" x="7624763" y="5757863"/>
          <p14:tracePt t="100304" x="7624763" y="5765800"/>
          <p14:tracePt t="100317" x="7632700" y="5765800"/>
          <p14:tracePt t="100338" x="7632700" y="5783263"/>
          <p14:tracePt t="100359" x="7632700" y="5792788"/>
          <p14:tracePt t="100395" x="7632700" y="5800725"/>
          <p14:tracePt t="100410" x="7632700" y="5810250"/>
          <p14:tracePt t="100431" x="7632700" y="5818188"/>
          <p14:tracePt t="100438" x="7615238" y="5835650"/>
          <p14:tracePt t="100446" x="7607300" y="5870575"/>
          <p14:tracePt t="100454" x="7580313" y="5880100"/>
          <p14:tracePt t="100471" x="7537450" y="5922963"/>
          <p14:tracePt t="100487" x="7485063" y="5967413"/>
          <p14:tracePt t="100488" x="7458075" y="5984875"/>
          <p14:tracePt t="100503" x="7450138" y="5984875"/>
          <p14:tracePt t="100504" x="7423150" y="5992813"/>
          <p14:tracePt t="100521" x="7405688" y="6002338"/>
          <p14:tracePt t="100537" x="7397750" y="6019800"/>
          <p14:tracePt t="100554" x="7388225" y="6019800"/>
          <p14:tracePt t="100570" x="7380288" y="6019800"/>
          <p14:tracePt t="100618" x="7370763" y="6019800"/>
          <p14:tracePt t="100654" x="7362825" y="6019800"/>
          <p14:tracePt t="100689" x="7353300" y="6019800"/>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B934F-AEB5-D8BF-39D7-01FA21040415}"/>
              </a:ext>
            </a:extLst>
          </p:cNvPr>
          <p:cNvSpPr>
            <a:spLocks noGrp="1"/>
          </p:cNvSpPr>
          <p:nvPr>
            <p:ph type="title"/>
          </p:nvPr>
        </p:nvSpPr>
        <p:spPr/>
        <p:txBody>
          <a:bodyPr/>
          <a:lstStyle/>
          <a:p>
            <a:r>
              <a:rPr lang="en-US"/>
              <a:t>Evisceration Operations</a:t>
            </a:r>
          </a:p>
        </p:txBody>
      </p:sp>
      <p:sp>
        <p:nvSpPr>
          <p:cNvPr id="3" name="Content Placeholder 2">
            <a:extLst>
              <a:ext uri="{FF2B5EF4-FFF2-40B4-BE49-F238E27FC236}">
                <a16:creationId xmlns:a16="http://schemas.microsoft.com/office/drawing/2014/main" id="{724C331B-813F-EBBC-3D64-26D38E6A01D6}"/>
              </a:ext>
            </a:extLst>
          </p:cNvPr>
          <p:cNvSpPr>
            <a:spLocks noGrp="1"/>
          </p:cNvSpPr>
          <p:nvPr>
            <p:ph idx="1"/>
          </p:nvPr>
        </p:nvSpPr>
        <p:spPr/>
        <p:txBody>
          <a:bodyPr/>
          <a:lstStyle/>
          <a:p>
            <a:r>
              <a:rPr lang="en-US"/>
              <a:t>“Ready to cook” preparation includes separation of head, and bile sac and pericardial sac removed from edible giblets</a:t>
            </a:r>
          </a:p>
          <a:p>
            <a:r>
              <a:rPr lang="en-US"/>
              <a:t>Dressed carcasses shall be thoroughly sprayed with an abundant supply of potable water of such velocity to effectively clean the carcass. </a:t>
            </a:r>
          </a:p>
          <a:p>
            <a:r>
              <a:rPr lang="en-US"/>
              <a:t>The floors in the eviscerating room shall be kept clean and reasonably dry during eviscerating operations and free of all refuse.</a:t>
            </a:r>
          </a:p>
          <a:p>
            <a:endParaRPr lang="en-US"/>
          </a:p>
          <a:p>
            <a:endParaRPr lang="en-US"/>
          </a:p>
        </p:txBody>
      </p:sp>
      <p:pic>
        <p:nvPicPr>
          <p:cNvPr id="5" name="Graphic 4" descr="Lungs outline">
            <a:extLst>
              <a:ext uri="{FF2B5EF4-FFF2-40B4-BE49-F238E27FC236}">
                <a16:creationId xmlns:a16="http://schemas.microsoft.com/office/drawing/2014/main" id="{2FED14AE-05F4-2528-D20B-3072FB604D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46000" y="570338"/>
            <a:ext cx="914400" cy="914400"/>
          </a:xfrm>
          <a:prstGeom prst="rect">
            <a:avLst/>
          </a:prstGeom>
        </p:spPr>
      </p:pic>
      <p:pic>
        <p:nvPicPr>
          <p:cNvPr id="9" name="Graphic 8" descr="Stomach outline">
            <a:extLst>
              <a:ext uri="{FF2B5EF4-FFF2-40B4-BE49-F238E27FC236}">
                <a16:creationId xmlns:a16="http://schemas.microsoft.com/office/drawing/2014/main" id="{87FEB450-F31D-44C7-2DAF-EB95B8BDA0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60400" y="570338"/>
            <a:ext cx="914400" cy="914400"/>
          </a:xfrm>
          <a:prstGeom prst="rect">
            <a:avLst/>
          </a:prstGeom>
        </p:spPr>
      </p:pic>
      <p:pic>
        <p:nvPicPr>
          <p:cNvPr id="8" name="Audio 7">
            <a:hlinkClick r:id="" action="ppaction://media"/>
            <a:extLst>
              <a:ext uri="{FF2B5EF4-FFF2-40B4-BE49-F238E27FC236}">
                <a16:creationId xmlns:a16="http://schemas.microsoft.com/office/drawing/2014/main" id="{842AA25E-8EE6-FEA5-2FE3-2DB521B5D4E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69028"/>
      </p:ext>
    </p:extLst>
  </p:cSld>
  <p:clrMapOvr>
    <a:masterClrMapping/>
  </p:clrMapOvr>
  <mc:AlternateContent xmlns:mc="http://schemas.openxmlformats.org/markup-compatibility/2006">
    <mc:Choice xmlns:p14="http://schemas.microsoft.com/office/powerpoint/2010/main" Requires="p14">
      <p:transition spd="slow" p14:dur="2000" advTm="37948"/>
    </mc:Choice>
    <mc:Fallback>
      <p:transition spd="slow" advTm="37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EF75-B670-5F57-B4EB-C4EBC3158A82}"/>
              </a:ext>
            </a:extLst>
          </p:cNvPr>
          <p:cNvSpPr>
            <a:spLocks noGrp="1"/>
          </p:cNvSpPr>
          <p:nvPr>
            <p:ph type="title"/>
          </p:nvPr>
        </p:nvSpPr>
        <p:spPr/>
        <p:txBody>
          <a:bodyPr/>
          <a:lstStyle/>
          <a:p>
            <a:r>
              <a:rPr lang="en-US"/>
              <a:t>Inedible, Condemned, and Refuse</a:t>
            </a:r>
          </a:p>
        </p:txBody>
      </p:sp>
      <p:sp>
        <p:nvSpPr>
          <p:cNvPr id="3" name="Content Placeholder 2">
            <a:extLst>
              <a:ext uri="{FF2B5EF4-FFF2-40B4-BE49-F238E27FC236}">
                <a16:creationId xmlns:a16="http://schemas.microsoft.com/office/drawing/2014/main" id="{DB330314-F4B8-B087-49CC-54EE707DF72D}"/>
              </a:ext>
            </a:extLst>
          </p:cNvPr>
          <p:cNvSpPr>
            <a:spLocks noGrp="1"/>
          </p:cNvSpPr>
          <p:nvPr>
            <p:ph idx="1"/>
          </p:nvPr>
        </p:nvSpPr>
        <p:spPr/>
        <p:txBody>
          <a:bodyPr>
            <a:normAutofit/>
          </a:bodyPr>
          <a:lstStyle/>
          <a:p>
            <a:r>
              <a:rPr lang="en-US"/>
              <a:t>Cleanable refuse containers are to be provided and kept covered</a:t>
            </a:r>
          </a:p>
          <a:p>
            <a:r>
              <a:rPr lang="en-US"/>
              <a:t>Inedible or condemned containers should only be used as such, be distinctly marked, and be non-corrosive, </a:t>
            </a:r>
            <a:r>
              <a:rPr lang="en-US" u="sng"/>
              <a:t>watertight</a:t>
            </a:r>
            <a:r>
              <a:rPr lang="en-US"/>
              <a:t>, and readily cleanable</a:t>
            </a:r>
          </a:p>
          <a:p>
            <a:r>
              <a:rPr lang="en-US"/>
              <a:t>Inedible or condemned equipment not to be used for edible (unless there is NO reasonable means for contamination)</a:t>
            </a:r>
          </a:p>
        </p:txBody>
      </p:sp>
      <p:pic>
        <p:nvPicPr>
          <p:cNvPr id="5" name="Graphic 4" descr="Oil Barrel with solid fill">
            <a:extLst>
              <a:ext uri="{FF2B5EF4-FFF2-40B4-BE49-F238E27FC236}">
                <a16:creationId xmlns:a16="http://schemas.microsoft.com/office/drawing/2014/main" id="{7204CD28-0759-85F3-A8D2-C544D62D54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7334" y="5578475"/>
            <a:ext cx="914400" cy="914400"/>
          </a:xfrm>
          <a:prstGeom prst="rect">
            <a:avLst/>
          </a:prstGeom>
        </p:spPr>
      </p:pic>
      <p:pic>
        <p:nvPicPr>
          <p:cNvPr id="6" name="Graphic 5" descr="Oil Barrel with solid fill">
            <a:extLst>
              <a:ext uri="{FF2B5EF4-FFF2-40B4-BE49-F238E27FC236}">
                <a16:creationId xmlns:a16="http://schemas.microsoft.com/office/drawing/2014/main" id="{7C04B7B1-63A2-BCD9-BC87-F9EEA8B2A9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9457" y="5570311"/>
            <a:ext cx="914400" cy="914400"/>
          </a:xfrm>
          <a:prstGeom prst="rect">
            <a:avLst/>
          </a:prstGeom>
        </p:spPr>
      </p:pic>
      <p:pic>
        <p:nvPicPr>
          <p:cNvPr id="7" name="Graphic 6" descr="Oil Barrel with solid fill">
            <a:extLst>
              <a:ext uri="{FF2B5EF4-FFF2-40B4-BE49-F238E27FC236}">
                <a16:creationId xmlns:a16="http://schemas.microsoft.com/office/drawing/2014/main" id="{8BE5CB2A-FBA0-FFF2-E982-371303B8A4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03615" y="5335588"/>
            <a:ext cx="914400" cy="914400"/>
          </a:xfrm>
          <a:prstGeom prst="rect">
            <a:avLst/>
          </a:prstGeom>
        </p:spPr>
      </p:pic>
      <p:pic>
        <p:nvPicPr>
          <p:cNvPr id="8" name="Graphic 7" descr="Oil Barrel with solid fill">
            <a:extLst>
              <a:ext uri="{FF2B5EF4-FFF2-40B4-BE49-F238E27FC236}">
                <a16:creationId xmlns:a16="http://schemas.microsoft.com/office/drawing/2014/main" id="{DF878C8A-C83D-54B0-A156-894DDE63C5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82686" y="5582557"/>
            <a:ext cx="914400" cy="914400"/>
          </a:xfrm>
          <a:prstGeom prst="rect">
            <a:avLst/>
          </a:prstGeom>
        </p:spPr>
      </p:pic>
      <p:pic>
        <p:nvPicPr>
          <p:cNvPr id="9" name="Graphic 8" descr="Oil Barrel with solid fill">
            <a:extLst>
              <a:ext uri="{FF2B5EF4-FFF2-40B4-BE49-F238E27FC236}">
                <a16:creationId xmlns:a16="http://schemas.microsoft.com/office/drawing/2014/main" id="{80289B32-C9DB-D929-1484-57B527EEC4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43151" y="5774873"/>
            <a:ext cx="914400" cy="914400"/>
          </a:xfrm>
          <a:prstGeom prst="rect">
            <a:avLst/>
          </a:prstGeom>
        </p:spPr>
      </p:pic>
      <p:pic>
        <p:nvPicPr>
          <p:cNvPr id="12" name="Audio 11">
            <a:hlinkClick r:id="" action="ppaction://media"/>
            <a:extLst>
              <a:ext uri="{FF2B5EF4-FFF2-40B4-BE49-F238E27FC236}">
                <a16:creationId xmlns:a16="http://schemas.microsoft.com/office/drawing/2014/main" id="{C32E6D7D-D281-4E34-0557-64C34D10C9E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24047493"/>
      </p:ext>
    </p:extLst>
  </p:cSld>
  <p:clrMapOvr>
    <a:masterClrMapping/>
  </p:clrMapOvr>
  <mc:AlternateContent xmlns:mc="http://schemas.openxmlformats.org/markup-compatibility/2006">
    <mc:Choice xmlns:p14="http://schemas.microsoft.com/office/powerpoint/2010/main" Requires="p14">
      <p:transition spd="slow" p14:dur="2000" advTm="28756"/>
    </mc:Choice>
    <mc:Fallback>
      <p:transition spd="slow" advTm="28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424F-6F76-24FB-AACD-1762A6A2806E}"/>
              </a:ext>
            </a:extLst>
          </p:cNvPr>
          <p:cNvSpPr>
            <a:spLocks noGrp="1"/>
          </p:cNvSpPr>
          <p:nvPr>
            <p:ph type="title"/>
          </p:nvPr>
        </p:nvSpPr>
        <p:spPr/>
        <p:txBody>
          <a:bodyPr/>
          <a:lstStyle/>
          <a:p>
            <a:r>
              <a:rPr lang="en-US"/>
              <a:t>Freezing and Cooling Procedures</a:t>
            </a:r>
          </a:p>
        </p:txBody>
      </p:sp>
      <p:sp>
        <p:nvSpPr>
          <p:cNvPr id="3" name="Content Placeholder 2">
            <a:extLst>
              <a:ext uri="{FF2B5EF4-FFF2-40B4-BE49-F238E27FC236}">
                <a16:creationId xmlns:a16="http://schemas.microsoft.com/office/drawing/2014/main" id="{35D65D61-DE30-6262-CF82-418581D6E428}"/>
              </a:ext>
            </a:extLst>
          </p:cNvPr>
          <p:cNvSpPr>
            <a:spLocks noGrp="1"/>
          </p:cNvSpPr>
          <p:nvPr>
            <p:ph idx="1"/>
          </p:nvPr>
        </p:nvSpPr>
        <p:spPr/>
        <p:txBody>
          <a:bodyPr>
            <a:normAutofit/>
          </a:bodyPr>
          <a:lstStyle/>
          <a:p>
            <a:r>
              <a:rPr lang="en-US" dirty="0"/>
              <a:t>After washing, carcasses shall be placed in a cooling tank containing running cold tap water, where they are not to remain for longer than </a:t>
            </a:r>
            <a:r>
              <a:rPr lang="en-US" u="sng" dirty="0"/>
              <a:t>1 hour</a:t>
            </a:r>
            <a:r>
              <a:rPr lang="en-US" dirty="0"/>
              <a:t>.  </a:t>
            </a:r>
          </a:p>
          <a:p>
            <a:r>
              <a:rPr lang="en-US" dirty="0"/>
              <a:t>Water-chilled carcasses shall be placed on cooling racks in a refrigerated cooler at a temperature which will reduce the internal temperature of the carcasses to </a:t>
            </a:r>
            <a:r>
              <a:rPr lang="en-US" b="1" dirty="0"/>
              <a:t>36 °F within 24 hours</a:t>
            </a:r>
            <a:r>
              <a:rPr lang="en-US" dirty="0"/>
              <a:t>. </a:t>
            </a:r>
          </a:p>
          <a:p>
            <a:r>
              <a:rPr lang="en-US" dirty="0"/>
              <a:t>Carcasses to be frozen should receive an initial rapid freezing under such packaging, temperature, air circulation, and stacking conditions which will result in freezing the carcasses solid in less than 48 hours. </a:t>
            </a:r>
          </a:p>
        </p:txBody>
      </p:sp>
      <p:pic>
        <p:nvPicPr>
          <p:cNvPr id="7" name="Audio 6">
            <a:hlinkClick r:id="" action="ppaction://media"/>
            <a:extLst>
              <a:ext uri="{FF2B5EF4-FFF2-40B4-BE49-F238E27FC236}">
                <a16:creationId xmlns:a16="http://schemas.microsoft.com/office/drawing/2014/main" id="{2E6CE180-7ED7-327E-E9C7-7581FF42E9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47254385"/>
      </p:ext>
    </p:extLst>
  </p:cSld>
  <p:clrMapOvr>
    <a:masterClrMapping/>
  </p:clrMapOvr>
  <mc:AlternateContent xmlns:mc="http://schemas.openxmlformats.org/markup-compatibility/2006">
    <mc:Choice xmlns:p14="http://schemas.microsoft.com/office/powerpoint/2010/main" Requires="p14">
      <p:transition spd="slow" p14:dur="2000" advTm="60283"/>
    </mc:Choice>
    <mc:Fallback>
      <p:transition spd="slow" advTm="60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E7A12-B141-EC4E-050A-A3719ABDA79F}"/>
              </a:ext>
            </a:extLst>
          </p:cNvPr>
          <p:cNvSpPr>
            <a:spLocks noGrp="1"/>
          </p:cNvSpPr>
          <p:nvPr>
            <p:ph type="title"/>
          </p:nvPr>
        </p:nvSpPr>
        <p:spPr/>
        <p:txBody>
          <a:bodyPr/>
          <a:lstStyle/>
          <a:p>
            <a:r>
              <a:rPr lang="en-US"/>
              <a:t>Coolers and Freezers</a:t>
            </a:r>
          </a:p>
        </p:txBody>
      </p:sp>
      <p:sp>
        <p:nvSpPr>
          <p:cNvPr id="3" name="Content Placeholder 2">
            <a:extLst>
              <a:ext uri="{FF2B5EF4-FFF2-40B4-BE49-F238E27FC236}">
                <a16:creationId xmlns:a16="http://schemas.microsoft.com/office/drawing/2014/main" id="{48EE42D9-FEA4-F8BA-99A6-CFDA8844F81F}"/>
              </a:ext>
            </a:extLst>
          </p:cNvPr>
          <p:cNvSpPr>
            <a:spLocks noGrp="1"/>
          </p:cNvSpPr>
          <p:nvPr>
            <p:ph idx="1"/>
          </p:nvPr>
        </p:nvSpPr>
        <p:spPr>
          <a:xfrm>
            <a:off x="838200" y="1825624"/>
            <a:ext cx="10515600" cy="4808639"/>
          </a:xfrm>
        </p:spPr>
        <p:txBody>
          <a:bodyPr vert="horz" lIns="91440" tIns="45720" rIns="91440" bIns="45720" rtlCol="0" anchor="t">
            <a:normAutofit fontScale="92500" lnSpcReduction="20000"/>
          </a:bodyPr>
          <a:lstStyle/>
          <a:p>
            <a:r>
              <a:rPr lang="en-US" dirty="0"/>
              <a:t>Packaged ready-to-cook rabbits shall be held at 36º F to 40° F.</a:t>
            </a:r>
          </a:p>
          <a:p>
            <a:r>
              <a:rPr lang="en-US" dirty="0"/>
              <a:t>Frozen Ready-to-cook rabbits should be stored at 0 °F or below, with the temperature maintained as constant as possible.</a:t>
            </a:r>
          </a:p>
          <a:p>
            <a:r>
              <a:rPr lang="en-US" dirty="0"/>
              <a:t>Cooler and freezer equipment shall be free from objectionable odors of any kind and shall be maintained in a sanitary condition such as, the prevention of drippings from condensation and refrigerating coils onto products.  </a:t>
            </a:r>
          </a:p>
          <a:p>
            <a:r>
              <a:rPr lang="en-US" dirty="0"/>
              <a:t>Ice is to be made from potable water and ice contact surfaces maintained in clean and sanitary condition; not located in killing room</a:t>
            </a:r>
          </a:p>
          <a:p>
            <a:r>
              <a:rPr lang="en-US" dirty="0"/>
              <a:t>Each freezer and cold storage compartment used to store and hold food capable of supporting growth of microorganisms shall be fitted with an indicating thermometer, temperature-measuring device, or temperature-recording device so installed as to show the temperature accurately within the compartment. </a:t>
            </a:r>
          </a:p>
        </p:txBody>
      </p:sp>
      <p:pic>
        <p:nvPicPr>
          <p:cNvPr id="5" name="Graphic 4" descr="Low temperature with solid fill">
            <a:extLst>
              <a:ext uri="{FF2B5EF4-FFF2-40B4-BE49-F238E27FC236}">
                <a16:creationId xmlns:a16="http://schemas.microsoft.com/office/drawing/2014/main" id="{52F70938-BDC3-E9D7-E37F-0C83E11AE2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51165" y="1233488"/>
            <a:ext cx="914400" cy="914400"/>
          </a:xfrm>
          <a:prstGeom prst="rect">
            <a:avLst/>
          </a:prstGeom>
        </p:spPr>
      </p:pic>
      <p:pic>
        <p:nvPicPr>
          <p:cNvPr id="7" name="Graphic 6" descr="Thermometer with solid fill">
            <a:extLst>
              <a:ext uri="{FF2B5EF4-FFF2-40B4-BE49-F238E27FC236}">
                <a16:creationId xmlns:a16="http://schemas.microsoft.com/office/drawing/2014/main" id="{5A35D21A-02E9-8E87-E347-ADDAE65F42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3070" y="5089748"/>
            <a:ext cx="914400" cy="914400"/>
          </a:xfrm>
          <a:prstGeom prst="rect">
            <a:avLst/>
          </a:prstGeom>
        </p:spPr>
      </p:pic>
      <p:pic>
        <p:nvPicPr>
          <p:cNvPr id="9" name="Audio 8">
            <a:hlinkClick r:id="" action="ppaction://media"/>
            <a:extLst>
              <a:ext uri="{FF2B5EF4-FFF2-40B4-BE49-F238E27FC236}">
                <a16:creationId xmlns:a16="http://schemas.microsoft.com/office/drawing/2014/main" id="{8E5C36B9-8E11-1D81-BCFB-CBB73F5BEDB2}"/>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63281224"/>
      </p:ext>
    </p:extLst>
  </p:cSld>
  <p:clrMapOvr>
    <a:masterClrMapping/>
  </p:clrMapOvr>
  <mc:AlternateContent xmlns:mc="http://schemas.openxmlformats.org/markup-compatibility/2006">
    <mc:Choice xmlns:p14="http://schemas.microsoft.com/office/powerpoint/2010/main" Requires="p14">
      <p:transition spd="slow" p14:dur="2000" advTm="63640"/>
    </mc:Choice>
    <mc:Fallback>
      <p:transition spd="slow" advTm="63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C2595-FD53-971E-33D1-D410BC741DCF}"/>
              </a:ext>
            </a:extLst>
          </p:cNvPr>
          <p:cNvSpPr>
            <a:spLocks noGrp="1"/>
          </p:cNvSpPr>
          <p:nvPr>
            <p:ph type="title"/>
          </p:nvPr>
        </p:nvSpPr>
        <p:spPr>
          <a:xfrm>
            <a:off x="838200" y="1336390"/>
            <a:ext cx="6155988" cy="1182927"/>
          </a:xfrm>
        </p:spPr>
        <p:txBody>
          <a:bodyPr anchor="b">
            <a:normAutofit/>
          </a:bodyPr>
          <a:lstStyle/>
          <a:p>
            <a:r>
              <a:rPr lang="en-US" sz="5600"/>
              <a:t>Stabilization</a:t>
            </a:r>
          </a:p>
        </p:txBody>
      </p:sp>
      <p:sp>
        <p:nvSpPr>
          <p:cNvPr id="3" name="Content Placeholder 2">
            <a:extLst>
              <a:ext uri="{FF2B5EF4-FFF2-40B4-BE49-F238E27FC236}">
                <a16:creationId xmlns:a16="http://schemas.microsoft.com/office/drawing/2014/main" id="{ABBBDDEF-D13E-788B-7E73-5CAC660E60EF}"/>
              </a:ext>
            </a:extLst>
          </p:cNvPr>
          <p:cNvSpPr>
            <a:spLocks noGrp="1"/>
          </p:cNvSpPr>
          <p:nvPr>
            <p:ph idx="1"/>
          </p:nvPr>
        </p:nvSpPr>
        <p:spPr>
          <a:xfrm>
            <a:off x="803776" y="2829330"/>
            <a:ext cx="6190412" cy="3344459"/>
          </a:xfrm>
        </p:spPr>
        <p:txBody>
          <a:bodyPr anchor="t">
            <a:normAutofit lnSpcReduction="10000"/>
          </a:bodyPr>
          <a:lstStyle/>
          <a:p>
            <a:pPr marL="0" indent="0">
              <a:buNone/>
            </a:pPr>
            <a:r>
              <a:rPr lang="en-US" sz="2400" dirty="0">
                <a:solidFill>
                  <a:schemeClr val="tx1">
                    <a:alpha val="80000"/>
                  </a:schemeClr>
                </a:solidFill>
              </a:rPr>
              <a:t>Heat Treated rabbit products shall be chilled: </a:t>
            </a:r>
          </a:p>
          <a:p>
            <a:r>
              <a:rPr lang="en-US" sz="2400" dirty="0">
                <a:solidFill>
                  <a:schemeClr val="tx1">
                    <a:alpha val="80000"/>
                  </a:schemeClr>
                </a:solidFill>
              </a:rPr>
              <a:t> Within 2 hours, from 135F to 70F; and</a:t>
            </a:r>
          </a:p>
          <a:p>
            <a:r>
              <a:rPr lang="en-US" sz="2400" dirty="0">
                <a:solidFill>
                  <a:schemeClr val="tx1">
                    <a:alpha val="80000"/>
                  </a:schemeClr>
                </a:solidFill>
              </a:rPr>
              <a:t>Within a total of 6 hours, from 135F to 41F or less. </a:t>
            </a:r>
          </a:p>
          <a:p>
            <a:pPr marL="0" indent="0">
              <a:buNone/>
            </a:pPr>
            <a:endParaRPr lang="en-US" sz="2400" dirty="0">
              <a:solidFill>
                <a:schemeClr val="tx1">
                  <a:alpha val="80000"/>
                </a:schemeClr>
              </a:solidFill>
            </a:endParaRPr>
          </a:p>
          <a:p>
            <a:pPr marL="0" indent="0">
              <a:buNone/>
            </a:pPr>
            <a:r>
              <a:rPr lang="en-US" sz="2400" dirty="0">
                <a:solidFill>
                  <a:schemeClr val="tx1">
                    <a:alpha val="80000"/>
                  </a:schemeClr>
                </a:solidFill>
              </a:rPr>
              <a:t>Note: to process &lt;1k Exempt rabbits beyond ready to cook carcasses, a Food Processing and Manufacturing License is required, as outlined in CMR 01 Chapter 343.</a:t>
            </a:r>
          </a:p>
        </p:txBody>
      </p:sp>
      <p:pic>
        <p:nvPicPr>
          <p:cNvPr id="5" name="Graphic 4" descr="Pie outline">
            <a:extLst>
              <a:ext uri="{FF2B5EF4-FFF2-40B4-BE49-F238E27FC236}">
                <a16:creationId xmlns:a16="http://schemas.microsoft.com/office/drawing/2014/main" id="{A8C25239-9D48-0C52-9B62-AB1BE0E0C8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72653" y="1980885"/>
            <a:ext cx="3548404" cy="3548404"/>
          </a:xfrm>
          <a:prstGeom prst="rect">
            <a:avLst/>
          </a:prstGeom>
        </p:spPr>
      </p:pic>
      <p:pic>
        <p:nvPicPr>
          <p:cNvPr id="8" name="Audio 7">
            <a:hlinkClick r:id="" action="ppaction://media"/>
            <a:extLst>
              <a:ext uri="{FF2B5EF4-FFF2-40B4-BE49-F238E27FC236}">
                <a16:creationId xmlns:a16="http://schemas.microsoft.com/office/drawing/2014/main" id="{9EDDC55B-B5EC-8FD7-2D47-253FD4420BE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26623013"/>
      </p:ext>
    </p:extLst>
  </p:cSld>
  <p:clrMapOvr>
    <a:masterClrMapping/>
  </p:clrMapOvr>
  <mc:AlternateContent xmlns:mc="http://schemas.openxmlformats.org/markup-compatibility/2006">
    <mc:Choice xmlns:p14="http://schemas.microsoft.com/office/powerpoint/2010/main" Requires="p14">
      <p:transition spd="slow" p14:dur="2000" advTm="58751"/>
    </mc:Choice>
    <mc:Fallback>
      <p:transition spd="slow" advTm="58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8D685-DE51-B509-F02A-8DC0674ED853}"/>
              </a:ext>
            </a:extLst>
          </p:cNvPr>
          <p:cNvSpPr>
            <a:spLocks noGrp="1"/>
          </p:cNvSpPr>
          <p:nvPr>
            <p:ph type="title"/>
          </p:nvPr>
        </p:nvSpPr>
        <p:spPr/>
        <p:txBody>
          <a:bodyPr/>
          <a:lstStyle/>
          <a:p>
            <a:r>
              <a:rPr lang="en-US"/>
              <a:t>Receiving and Storage</a:t>
            </a:r>
          </a:p>
        </p:txBody>
      </p:sp>
      <p:sp>
        <p:nvSpPr>
          <p:cNvPr id="3" name="Content Placeholder 2">
            <a:extLst>
              <a:ext uri="{FF2B5EF4-FFF2-40B4-BE49-F238E27FC236}">
                <a16:creationId xmlns:a16="http://schemas.microsoft.com/office/drawing/2014/main" id="{C900816D-CAE3-2E1C-06A6-F0151DBABF91}"/>
              </a:ext>
            </a:extLst>
          </p:cNvPr>
          <p:cNvSpPr>
            <a:spLocks noGrp="1"/>
          </p:cNvSpPr>
          <p:nvPr>
            <p:ph idx="1"/>
          </p:nvPr>
        </p:nvSpPr>
        <p:spPr>
          <a:xfrm>
            <a:off x="3528390" y="1825625"/>
            <a:ext cx="7825409" cy="4351338"/>
          </a:xfrm>
        </p:spPr>
        <p:txBody>
          <a:bodyPr/>
          <a:lstStyle/>
          <a:p>
            <a:r>
              <a:rPr lang="en-US" dirty="0"/>
              <a:t>Incoming raw materials and other ingredients shall be inspected to ascertain that they are clean and suitable for processing into food </a:t>
            </a:r>
          </a:p>
          <a:p>
            <a:r>
              <a:rPr lang="en-US" dirty="0"/>
              <a:t>Raw materials shall be stored under conditions that will protect against contamination and minimize deterioration.</a:t>
            </a:r>
          </a:p>
        </p:txBody>
      </p:sp>
      <p:pic>
        <p:nvPicPr>
          <p:cNvPr id="7" name="Graphic 6" descr="Clipboard Checked outline">
            <a:extLst>
              <a:ext uri="{FF2B5EF4-FFF2-40B4-BE49-F238E27FC236}">
                <a16:creationId xmlns:a16="http://schemas.microsoft.com/office/drawing/2014/main" id="{F74043C2-C92B-F9DE-DD6A-4A71E5CF7A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94722" y="1825625"/>
            <a:ext cx="914400" cy="914400"/>
          </a:xfrm>
          <a:prstGeom prst="rect">
            <a:avLst/>
          </a:prstGeom>
        </p:spPr>
      </p:pic>
      <p:pic>
        <p:nvPicPr>
          <p:cNvPr id="9" name="Graphic 8" descr="Box trolley outline">
            <a:extLst>
              <a:ext uri="{FF2B5EF4-FFF2-40B4-BE49-F238E27FC236}">
                <a16:creationId xmlns:a16="http://schemas.microsoft.com/office/drawing/2014/main" id="{3CE5F57F-6A12-8A62-BF3C-EDF6786B35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94722" y="3203576"/>
            <a:ext cx="914400" cy="914400"/>
          </a:xfrm>
          <a:prstGeom prst="rect">
            <a:avLst/>
          </a:prstGeom>
        </p:spPr>
      </p:pic>
      <p:pic>
        <p:nvPicPr>
          <p:cNvPr id="10" name="Audio 9">
            <a:hlinkClick r:id="" action="ppaction://media"/>
            <a:extLst>
              <a:ext uri="{FF2B5EF4-FFF2-40B4-BE49-F238E27FC236}">
                <a16:creationId xmlns:a16="http://schemas.microsoft.com/office/drawing/2014/main" id="{446A0F5F-7B0B-6664-FAF4-80B814D682E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64025848"/>
      </p:ext>
    </p:extLst>
  </p:cSld>
  <p:clrMapOvr>
    <a:masterClrMapping/>
  </p:clrMapOvr>
  <mc:AlternateContent xmlns:mc="http://schemas.openxmlformats.org/markup-compatibility/2006">
    <mc:Choice xmlns:p14="http://schemas.microsoft.com/office/powerpoint/2010/main" Requires="p14">
      <p:transition spd="slow" p14:dur="2000" advTm="36542"/>
    </mc:Choice>
    <mc:Fallback>
      <p:transition spd="slow" advTm="36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4908-FAA1-B010-551C-EC722003E713}"/>
              </a:ext>
            </a:extLst>
          </p:cNvPr>
          <p:cNvSpPr>
            <a:spLocks noGrp="1"/>
          </p:cNvSpPr>
          <p:nvPr>
            <p:ph type="title"/>
          </p:nvPr>
        </p:nvSpPr>
        <p:spPr/>
        <p:txBody>
          <a:bodyPr/>
          <a:lstStyle/>
          <a:p>
            <a:r>
              <a:rPr lang="en-US"/>
              <a:t>Packaging</a:t>
            </a:r>
          </a:p>
        </p:txBody>
      </p:sp>
      <p:sp>
        <p:nvSpPr>
          <p:cNvPr id="3" name="Content Placeholder 2">
            <a:extLst>
              <a:ext uri="{FF2B5EF4-FFF2-40B4-BE49-F238E27FC236}">
                <a16:creationId xmlns:a16="http://schemas.microsoft.com/office/drawing/2014/main" id="{3811DE69-87C2-9F88-5CEF-1154B924FD94}"/>
              </a:ext>
            </a:extLst>
          </p:cNvPr>
          <p:cNvSpPr>
            <a:spLocks noGrp="1"/>
          </p:cNvSpPr>
          <p:nvPr>
            <p:ph idx="1"/>
          </p:nvPr>
        </p:nvSpPr>
        <p:spPr>
          <a:xfrm>
            <a:off x="2136912" y="1825625"/>
            <a:ext cx="9216887" cy="4351338"/>
          </a:xfrm>
        </p:spPr>
        <p:txBody>
          <a:bodyPr/>
          <a:lstStyle/>
          <a:p>
            <a:r>
              <a:rPr lang="en-US" dirty="0"/>
              <a:t>Packaging and single serviced articles to be stored in appropriate containers and handled, dispensed, used, and disposed of in a manner that protects against contamination of food or food-contact surfaces. </a:t>
            </a:r>
          </a:p>
          <a:p>
            <a:r>
              <a:rPr lang="en-US" dirty="0"/>
              <a:t>Mechanized packaging equipment shall be maintained in good sanitary condition. </a:t>
            </a:r>
          </a:p>
          <a:p>
            <a:r>
              <a:rPr lang="en-US" dirty="0"/>
              <a:t>All food grade packaging material used for packaging rabbit products shall not transmit contaminants or objectionable substances to the product. </a:t>
            </a:r>
          </a:p>
        </p:txBody>
      </p:sp>
      <p:pic>
        <p:nvPicPr>
          <p:cNvPr id="7" name="Audio 6">
            <a:hlinkClick r:id="" action="ppaction://media"/>
            <a:extLst>
              <a:ext uri="{FF2B5EF4-FFF2-40B4-BE49-F238E27FC236}">
                <a16:creationId xmlns:a16="http://schemas.microsoft.com/office/drawing/2014/main" id="{E4690683-9BCE-1404-4D6A-287BCFA5A9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26355418"/>
      </p:ext>
    </p:extLst>
  </p:cSld>
  <p:clrMapOvr>
    <a:masterClrMapping/>
  </p:clrMapOvr>
  <mc:AlternateContent xmlns:mc="http://schemas.openxmlformats.org/markup-compatibility/2006">
    <mc:Choice xmlns:p14="http://schemas.microsoft.com/office/powerpoint/2010/main" Requires="p14">
      <p:transition spd="slow" p14:dur="2000" advTm="38276"/>
    </mc:Choice>
    <mc:Fallback>
      <p:transition spd="slow" advTm="38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7DC95-DDE8-317C-AAEC-DAEE3737379E}"/>
              </a:ext>
            </a:extLst>
          </p:cNvPr>
          <p:cNvSpPr>
            <a:spLocks noGrp="1"/>
          </p:cNvSpPr>
          <p:nvPr>
            <p:ph type="title"/>
          </p:nvPr>
        </p:nvSpPr>
        <p:spPr>
          <a:xfrm>
            <a:off x="838200" y="0"/>
            <a:ext cx="10515600" cy="1325563"/>
          </a:xfrm>
        </p:spPr>
        <p:txBody>
          <a:bodyPr/>
          <a:lstStyle/>
          <a:p>
            <a:r>
              <a:rPr lang="en-US" dirty="0"/>
              <a:t>Safe Handling Instructions</a:t>
            </a:r>
          </a:p>
        </p:txBody>
      </p:sp>
      <p:sp>
        <p:nvSpPr>
          <p:cNvPr id="3" name="Content Placeholder 2">
            <a:extLst>
              <a:ext uri="{FF2B5EF4-FFF2-40B4-BE49-F238E27FC236}">
                <a16:creationId xmlns:a16="http://schemas.microsoft.com/office/drawing/2014/main" id="{8BE96BCA-5D80-D0EA-6F10-08567ACC201F}"/>
              </a:ext>
            </a:extLst>
          </p:cNvPr>
          <p:cNvSpPr>
            <a:spLocks noGrp="1"/>
          </p:cNvSpPr>
          <p:nvPr>
            <p:ph idx="1"/>
          </p:nvPr>
        </p:nvSpPr>
        <p:spPr>
          <a:xfrm>
            <a:off x="838200" y="1253331"/>
            <a:ext cx="10515600" cy="4351338"/>
          </a:xfrm>
        </p:spPr>
        <p:txBody>
          <a:bodyPr>
            <a:noAutofit/>
          </a:bodyPr>
          <a:lstStyle/>
          <a:p>
            <a:pPr marL="0" indent="0">
              <a:buNone/>
            </a:pPr>
            <a:r>
              <a:rPr lang="en-US" sz="2400" dirty="0"/>
              <a:t>Individual ready-to-cook and heat-treated rabbit products labeled as consumer commodities:</a:t>
            </a:r>
          </a:p>
          <a:p>
            <a:pPr lvl="1"/>
            <a:r>
              <a:rPr lang="en-US" dirty="0"/>
              <a:t>distributed as a refrigerated product shall have both the product and master carton labeled conspicuously with the wording </a:t>
            </a:r>
            <a:r>
              <a:rPr lang="en-US" b="1" u="sng" dirty="0"/>
              <a:t>“Keep Refrigerated or Freeze”.</a:t>
            </a:r>
          </a:p>
          <a:p>
            <a:pPr lvl="1"/>
            <a:r>
              <a:rPr lang="en-US" dirty="0"/>
              <a:t>distributed as a frozen product shall have both the product and master carton conspicuously labeled with the wording </a:t>
            </a:r>
            <a:r>
              <a:rPr lang="en-US" b="1" u="sng" dirty="0"/>
              <a:t>“Keep Frozen”. </a:t>
            </a:r>
          </a:p>
          <a:p>
            <a:pPr lvl="1"/>
            <a:r>
              <a:rPr lang="en-US" dirty="0"/>
              <a:t>distributed as a frozen product with the intent to be thawed and offered for retail as a refrigerated product shall conspicuously label both the individual product and master carton label with the wording </a:t>
            </a:r>
            <a:r>
              <a:rPr lang="en-US" b="1" u="sng" dirty="0"/>
              <a:t>“Previously Handled Frozen for Your Protection, Refreeze or Keep Refrigerated.” </a:t>
            </a:r>
            <a:endParaRPr lang="en-US" dirty="0"/>
          </a:p>
          <a:p>
            <a:r>
              <a:rPr lang="en-US" sz="2400" dirty="0"/>
              <a:t>Individual ready-to-cook and heat-treated rabbit products that are not labeled as consumer commodities and intended to be sold as a bulk foodservice commodity shall have their master carton labelled with, “Keep refrigerated or freeze” or “keep frozen”</a:t>
            </a:r>
            <a:endParaRPr lang="en-US" sz="2400" b="1" dirty="0"/>
          </a:p>
        </p:txBody>
      </p:sp>
      <p:pic>
        <p:nvPicPr>
          <p:cNvPr id="7" name="Audio 6">
            <a:hlinkClick r:id="" action="ppaction://media"/>
            <a:extLst>
              <a:ext uri="{FF2B5EF4-FFF2-40B4-BE49-F238E27FC236}">
                <a16:creationId xmlns:a16="http://schemas.microsoft.com/office/drawing/2014/main" id="{7A1C8A85-21D6-AE7B-D36A-9DC477857D6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084761"/>
      </p:ext>
    </p:extLst>
  </p:cSld>
  <p:clrMapOvr>
    <a:masterClrMapping/>
  </p:clrMapOvr>
  <mc:AlternateContent xmlns:mc="http://schemas.openxmlformats.org/markup-compatibility/2006">
    <mc:Choice xmlns:p14="http://schemas.microsoft.com/office/powerpoint/2010/main" Requires="p14">
      <p:transition spd="slow" p14:dur="2000" advTm="63847"/>
    </mc:Choice>
    <mc:Fallback>
      <p:transition spd="slow" advTm="63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FF958-F146-73B1-4887-06ACB4782486}"/>
              </a:ext>
            </a:extLst>
          </p:cNvPr>
          <p:cNvSpPr>
            <a:spLocks noGrp="1"/>
          </p:cNvSpPr>
          <p:nvPr>
            <p:ph type="title"/>
          </p:nvPr>
        </p:nvSpPr>
        <p:spPr/>
        <p:txBody>
          <a:bodyPr/>
          <a:lstStyle/>
          <a:p>
            <a:r>
              <a:rPr lang="en-US" dirty="0"/>
              <a:t>Safe handling statement</a:t>
            </a:r>
          </a:p>
        </p:txBody>
      </p:sp>
      <p:sp>
        <p:nvSpPr>
          <p:cNvPr id="3" name="Content Placeholder 2">
            <a:extLst>
              <a:ext uri="{FF2B5EF4-FFF2-40B4-BE49-F238E27FC236}">
                <a16:creationId xmlns:a16="http://schemas.microsoft.com/office/drawing/2014/main" id="{C251DE30-187E-CB89-CC36-6993EC3C87BD}"/>
              </a:ext>
            </a:extLst>
          </p:cNvPr>
          <p:cNvSpPr>
            <a:spLocks noGrp="1"/>
          </p:cNvSpPr>
          <p:nvPr>
            <p:ph idx="1"/>
          </p:nvPr>
        </p:nvSpPr>
        <p:spPr>
          <a:xfrm>
            <a:off x="1449421" y="2205004"/>
            <a:ext cx="7141723" cy="2230809"/>
          </a:xfrm>
        </p:spPr>
        <p:txBody>
          <a:bodyPr/>
          <a:lstStyle/>
          <a:p>
            <a:r>
              <a:rPr lang="en-US" sz="2800" u="sng" dirty="0"/>
              <a:t>The safe handling statement shall be conspicuously placed on the bottom 1/3 of the product label’s principal face panel in capitalized letters not less than 3/8 of an inch in height</a:t>
            </a:r>
            <a:r>
              <a:rPr lang="en-US" sz="2800" dirty="0"/>
              <a:t>.</a:t>
            </a:r>
          </a:p>
          <a:p>
            <a:pPr marL="0" indent="0">
              <a:buNone/>
            </a:pPr>
            <a:endParaRPr lang="en-US" dirty="0"/>
          </a:p>
        </p:txBody>
      </p:sp>
      <p:pic>
        <p:nvPicPr>
          <p:cNvPr id="12" name="Audio 11">
            <a:hlinkClick r:id="" action="ppaction://media"/>
            <a:extLst>
              <a:ext uri="{FF2B5EF4-FFF2-40B4-BE49-F238E27FC236}">
                <a16:creationId xmlns:a16="http://schemas.microsoft.com/office/drawing/2014/main" id="{29B3C656-47EF-BF8C-73EC-0AD01324CE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54244609"/>
      </p:ext>
    </p:extLst>
  </p:cSld>
  <p:clrMapOvr>
    <a:masterClrMapping/>
  </p:clrMapOvr>
  <mc:AlternateContent xmlns:mc="http://schemas.openxmlformats.org/markup-compatibility/2006">
    <mc:Choice xmlns:p14="http://schemas.microsoft.com/office/powerpoint/2010/main" Requires="p14">
      <p:transition spd="slow" p14:dur="2000" advTm="15586"/>
    </mc:Choice>
    <mc:Fallback>
      <p:transition spd="slow" advTm="15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6B053-58EC-68AD-7E08-EEBD950C23B2}"/>
              </a:ext>
            </a:extLst>
          </p:cNvPr>
          <p:cNvSpPr>
            <a:spLocks noGrp="1"/>
          </p:cNvSpPr>
          <p:nvPr>
            <p:ph type="title"/>
          </p:nvPr>
        </p:nvSpPr>
        <p:spPr/>
        <p:txBody>
          <a:bodyPr/>
          <a:lstStyle/>
          <a:p>
            <a:r>
              <a:rPr lang="en-US" dirty="0"/>
              <a:t>Finished Product Storage</a:t>
            </a:r>
          </a:p>
        </p:txBody>
      </p:sp>
      <p:sp>
        <p:nvSpPr>
          <p:cNvPr id="3" name="Content Placeholder 2">
            <a:extLst>
              <a:ext uri="{FF2B5EF4-FFF2-40B4-BE49-F238E27FC236}">
                <a16:creationId xmlns:a16="http://schemas.microsoft.com/office/drawing/2014/main" id="{65F5D1A1-ED4A-E491-7DE1-09DFE3E9652D}"/>
              </a:ext>
            </a:extLst>
          </p:cNvPr>
          <p:cNvSpPr>
            <a:spLocks noGrp="1"/>
          </p:cNvSpPr>
          <p:nvPr>
            <p:ph idx="1"/>
          </p:nvPr>
        </p:nvSpPr>
        <p:spPr/>
        <p:txBody>
          <a:bodyPr/>
          <a:lstStyle/>
          <a:p>
            <a:r>
              <a:rPr lang="en-US"/>
              <a:t>Storage and transportation of finished food shall be under conditions that will protect food against physical, chemical, and microbial contamination as well as against deterioration of the food and the container.</a:t>
            </a:r>
          </a:p>
          <a:p>
            <a:r>
              <a:rPr lang="en-US"/>
              <a:t>Temperature under 0F for frozen; 36-40F for refrigerated.</a:t>
            </a:r>
          </a:p>
        </p:txBody>
      </p:sp>
      <p:pic>
        <p:nvPicPr>
          <p:cNvPr id="7" name="Audio 6">
            <a:hlinkClick r:id="" action="ppaction://media"/>
            <a:extLst>
              <a:ext uri="{FF2B5EF4-FFF2-40B4-BE49-F238E27FC236}">
                <a16:creationId xmlns:a16="http://schemas.microsoft.com/office/drawing/2014/main" id="{741DA9F3-D882-89F0-CCBB-0F6874A12F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301023"/>
      </p:ext>
    </p:extLst>
  </p:cSld>
  <p:clrMapOvr>
    <a:masterClrMapping/>
  </p:clrMapOvr>
  <mc:AlternateContent xmlns:mc="http://schemas.openxmlformats.org/markup-compatibility/2006">
    <mc:Choice xmlns:p14="http://schemas.microsoft.com/office/powerpoint/2010/main" Requires="p14">
      <p:transition spd="slow" p14:dur="2000" advTm="26450"/>
    </mc:Choice>
    <mc:Fallback>
      <p:transition spd="slow" advTm="26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Rectangle 103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E53AF6-B6F9-2461-2D25-86231396E0CB}"/>
              </a:ext>
            </a:extLst>
          </p:cNvPr>
          <p:cNvSpPr>
            <a:spLocks noGrp="1"/>
          </p:cNvSpPr>
          <p:nvPr>
            <p:ph type="ctrTitle"/>
          </p:nvPr>
        </p:nvSpPr>
        <p:spPr>
          <a:xfrm>
            <a:off x="1524000" y="1122362"/>
            <a:ext cx="9144000" cy="2900518"/>
          </a:xfrm>
        </p:spPr>
        <p:txBody>
          <a:bodyPr>
            <a:normAutofit/>
          </a:bodyPr>
          <a:lstStyle/>
          <a:p>
            <a:r>
              <a:rPr lang="en-US">
                <a:solidFill>
                  <a:srgbClr val="FFFFFF"/>
                </a:solidFill>
              </a:rPr>
              <a:t>CMR Chapter 332: Rabbit Processing</a:t>
            </a:r>
          </a:p>
        </p:txBody>
      </p:sp>
      <p:sp>
        <p:nvSpPr>
          <p:cNvPr id="3" name="AutoShape 2" descr="undefined">
            <a:extLst>
              <a:ext uri="{FF2B5EF4-FFF2-40B4-BE49-F238E27FC236}">
                <a16:creationId xmlns:a16="http://schemas.microsoft.com/office/drawing/2014/main" id="{B987A382-63DB-F72C-A852-671AC02918A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undefined">
            <a:extLst>
              <a:ext uri="{FF2B5EF4-FFF2-40B4-BE49-F238E27FC236}">
                <a16:creationId xmlns:a16="http://schemas.microsoft.com/office/drawing/2014/main" id="{8D113CD0-0EAB-CE44-18A0-81CB8B5538E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undefined">
            <a:extLst>
              <a:ext uri="{FF2B5EF4-FFF2-40B4-BE49-F238E27FC236}">
                <a16:creationId xmlns:a16="http://schemas.microsoft.com/office/drawing/2014/main" id="{6B5B3585-BF6A-DC67-3ED9-D55CEB51BEF0}"/>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3" name="Audio 22">
            <a:hlinkClick r:id="" action="ppaction://media"/>
            <a:extLst>
              <a:ext uri="{FF2B5EF4-FFF2-40B4-BE49-F238E27FC236}">
                <a16:creationId xmlns:a16="http://schemas.microsoft.com/office/drawing/2014/main" id="{EF5E25E7-E58A-F5EB-625D-90DD6F8BF16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3110433"/>
      </p:ext>
    </p:extLst>
  </p:cSld>
  <p:clrMapOvr>
    <a:masterClrMapping/>
  </p:clrMapOvr>
  <mc:AlternateContent xmlns:mc="http://schemas.openxmlformats.org/markup-compatibility/2006">
    <mc:Choice xmlns:p14="http://schemas.microsoft.com/office/powerpoint/2010/main" Requires="p14">
      <p:transition spd="slow" p14:dur="2000" advTm="24417"/>
    </mc:Choice>
    <mc:Fallback>
      <p:transition spd="slow" advTm="24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extLst>
    <p:ext uri="{3A86A75C-4F4B-4683-9AE1-C65F6400EC91}">
      <p14:laserTraceLst xmlns:p14="http://schemas.microsoft.com/office/powerpoint/2010/main">
        <p14:tracePtLst>
          <p14:tracePt t="641" x="7458075" y="6037263"/>
          <p14:tracePt t="648" x="7589838" y="6054725"/>
          <p14:tracePt t="655" x="7754938" y="6080125"/>
          <p14:tracePt t="670" x="7981950" y="6115050"/>
          <p14:tracePt t="671" x="8113713" y="6159500"/>
          <p14:tracePt t="687" x="8366125" y="6254750"/>
          <p14:tracePt t="705" x="8785225" y="6499225"/>
          <p14:tracePt t="720" x="8899525" y="6586538"/>
          <p14:tracePt t="721" x="8994775" y="6648450"/>
          <p14:tracePt t="737" x="9109075" y="6753225"/>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06BDC-AA82-045D-53F4-C1AD3B5B0E2F}"/>
              </a:ext>
            </a:extLst>
          </p:cNvPr>
          <p:cNvSpPr>
            <a:spLocks noGrp="1"/>
          </p:cNvSpPr>
          <p:nvPr>
            <p:ph type="title"/>
          </p:nvPr>
        </p:nvSpPr>
        <p:spPr/>
        <p:txBody>
          <a:bodyPr/>
          <a:lstStyle/>
          <a:p>
            <a:r>
              <a:rPr lang="en-US"/>
              <a:t>Lot Coding and Production Records</a:t>
            </a:r>
          </a:p>
        </p:txBody>
      </p:sp>
      <p:sp>
        <p:nvSpPr>
          <p:cNvPr id="3" name="Content Placeholder 2">
            <a:extLst>
              <a:ext uri="{FF2B5EF4-FFF2-40B4-BE49-F238E27FC236}">
                <a16:creationId xmlns:a16="http://schemas.microsoft.com/office/drawing/2014/main" id="{A1C5A0CB-D9C9-0031-48B6-8DD5BC97728F}"/>
              </a:ext>
            </a:extLst>
          </p:cNvPr>
          <p:cNvSpPr>
            <a:spLocks noGrp="1"/>
          </p:cNvSpPr>
          <p:nvPr>
            <p:ph idx="1"/>
          </p:nvPr>
        </p:nvSpPr>
        <p:spPr>
          <a:xfrm>
            <a:off x="1508288" y="1825625"/>
            <a:ext cx="9845511" cy="4351338"/>
          </a:xfrm>
        </p:spPr>
        <p:txBody>
          <a:bodyPr>
            <a:normAutofit fontScale="85000" lnSpcReduction="20000"/>
          </a:bodyPr>
          <a:lstStyle/>
          <a:p>
            <a:r>
              <a:rPr lang="en-US" dirty="0"/>
              <a:t>Code products to identify specific lots affected by contamination, spoilage or by sanitation failure; separate each lot from non-affected products.</a:t>
            </a:r>
          </a:p>
          <a:p>
            <a:r>
              <a:rPr lang="en-US" dirty="0"/>
              <a:t> Lot codes on individual packs and shipping box of product for individual sale</a:t>
            </a:r>
          </a:p>
          <a:p>
            <a:r>
              <a:rPr lang="en-US" dirty="0"/>
              <a:t>Foodservice packs only be labeled on need to shipping box</a:t>
            </a:r>
          </a:p>
          <a:p>
            <a:r>
              <a:rPr lang="en-US" dirty="0"/>
              <a:t>Maintain written explanation of how lot codes relate to production records</a:t>
            </a:r>
          </a:p>
          <a:p>
            <a:r>
              <a:rPr lang="en-US" dirty="0"/>
              <a:t>Maintain production records that document: </a:t>
            </a:r>
          </a:p>
          <a:p>
            <a:pPr lvl="1"/>
            <a:r>
              <a:rPr lang="en-US" dirty="0"/>
              <a:t>(1) Date the product was processed. </a:t>
            </a:r>
          </a:p>
          <a:p>
            <a:pPr lvl="1"/>
            <a:r>
              <a:rPr lang="en-US" dirty="0"/>
              <a:t>(2) Name of the product. </a:t>
            </a:r>
          </a:p>
          <a:p>
            <a:pPr lvl="1"/>
            <a:r>
              <a:rPr lang="en-US" dirty="0"/>
              <a:t>(3) Units produced. </a:t>
            </a:r>
          </a:p>
          <a:p>
            <a:pPr lvl="1"/>
            <a:r>
              <a:rPr lang="en-US" dirty="0"/>
              <a:t>(4) Size of the product (weight)</a:t>
            </a:r>
          </a:p>
          <a:p>
            <a:pPr lvl="1"/>
            <a:r>
              <a:rPr lang="en-US" dirty="0"/>
              <a:t>(5) Code, by lot.</a:t>
            </a:r>
          </a:p>
        </p:txBody>
      </p:sp>
      <p:pic>
        <p:nvPicPr>
          <p:cNvPr id="5" name="Graphic 4" descr="Monthly calendar with solid fill">
            <a:extLst>
              <a:ext uri="{FF2B5EF4-FFF2-40B4-BE49-F238E27FC236}">
                <a16:creationId xmlns:a16="http://schemas.microsoft.com/office/drawing/2014/main" id="{AA33818C-A56D-90E9-0521-AAC3E4EBE4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1000" y="1825625"/>
            <a:ext cx="914400" cy="914400"/>
          </a:xfrm>
          <a:prstGeom prst="rect">
            <a:avLst/>
          </a:prstGeom>
        </p:spPr>
      </p:pic>
      <p:pic>
        <p:nvPicPr>
          <p:cNvPr id="7" name="Graphic 6" descr="Label with solid fill">
            <a:extLst>
              <a:ext uri="{FF2B5EF4-FFF2-40B4-BE49-F238E27FC236}">
                <a16:creationId xmlns:a16="http://schemas.microsoft.com/office/drawing/2014/main" id="{ACA7F18B-DBB6-9D66-6E33-C206DEBD0A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492998" y="2874962"/>
            <a:ext cx="690404" cy="653215"/>
          </a:xfrm>
          <a:prstGeom prst="rect">
            <a:avLst/>
          </a:prstGeom>
        </p:spPr>
      </p:pic>
      <p:pic>
        <p:nvPicPr>
          <p:cNvPr id="12" name="Graphic 11" descr="Clipboard with solid fill">
            <a:extLst>
              <a:ext uri="{FF2B5EF4-FFF2-40B4-BE49-F238E27FC236}">
                <a16:creationId xmlns:a16="http://schemas.microsoft.com/office/drawing/2014/main" id="{F3291F5F-9152-BAE1-67A9-C7F12E5B73F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9002" y="3663114"/>
            <a:ext cx="914400" cy="914400"/>
          </a:xfrm>
          <a:prstGeom prst="rect">
            <a:avLst/>
          </a:prstGeom>
        </p:spPr>
      </p:pic>
      <p:pic>
        <p:nvPicPr>
          <p:cNvPr id="9" name="Audio 8">
            <a:hlinkClick r:id="" action="ppaction://media"/>
            <a:extLst>
              <a:ext uri="{FF2B5EF4-FFF2-40B4-BE49-F238E27FC236}">
                <a16:creationId xmlns:a16="http://schemas.microsoft.com/office/drawing/2014/main" id="{1EEBF19C-92F1-B78D-78C2-DDB4199AFE00}"/>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30569332"/>
      </p:ext>
    </p:extLst>
  </p:cSld>
  <p:clrMapOvr>
    <a:masterClrMapping/>
  </p:clrMapOvr>
  <mc:AlternateContent xmlns:mc="http://schemas.openxmlformats.org/markup-compatibility/2006">
    <mc:Choice xmlns:p14="http://schemas.microsoft.com/office/powerpoint/2010/main" Requires="p14">
      <p:transition spd="slow" p14:dur="2000" advTm="90978"/>
    </mc:Choice>
    <mc:Fallback>
      <p:transition spd="slow" advTm="90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7914E-71BF-E682-8626-C51B6E06FA7B}"/>
              </a:ext>
            </a:extLst>
          </p:cNvPr>
          <p:cNvSpPr>
            <a:spLocks noGrp="1"/>
          </p:cNvSpPr>
          <p:nvPr>
            <p:ph type="title"/>
          </p:nvPr>
        </p:nvSpPr>
        <p:spPr/>
        <p:txBody>
          <a:bodyPr/>
          <a:lstStyle/>
          <a:p>
            <a:r>
              <a:rPr lang="en-US"/>
              <a:t>Protection of Product Quality</a:t>
            </a:r>
          </a:p>
        </p:txBody>
      </p:sp>
      <p:sp>
        <p:nvSpPr>
          <p:cNvPr id="3" name="Content Placeholder 2">
            <a:extLst>
              <a:ext uri="{FF2B5EF4-FFF2-40B4-BE49-F238E27FC236}">
                <a16:creationId xmlns:a16="http://schemas.microsoft.com/office/drawing/2014/main" id="{FE91BBE9-1B55-B891-2E0B-5BB5CA168C23}"/>
              </a:ext>
            </a:extLst>
          </p:cNvPr>
          <p:cNvSpPr>
            <a:spLocks noGrp="1"/>
          </p:cNvSpPr>
          <p:nvPr>
            <p:ph idx="1"/>
          </p:nvPr>
        </p:nvSpPr>
        <p:spPr/>
        <p:txBody>
          <a:bodyPr>
            <a:normAutofit lnSpcReduction="10000"/>
          </a:bodyPr>
          <a:lstStyle/>
          <a:p>
            <a:r>
              <a:rPr lang="en-US" dirty="0"/>
              <a:t>Appropriate quality control operations shall be employed to ensure that food is suitable for human consumption and that food-packaging materials are safe and suitable.</a:t>
            </a:r>
          </a:p>
          <a:p>
            <a:r>
              <a:rPr lang="en-US" dirty="0"/>
              <a:t>All food that has become contaminated to the extent that it is adulterated within the meaning of 22 MRSA § 2156 of Maine law shall be rejected, only after consultation with and approval by the Department shall contaminated food be treated or processed to eliminate the contamination. </a:t>
            </a:r>
          </a:p>
          <a:p>
            <a:r>
              <a:rPr lang="en-US" u="sng" dirty="0"/>
              <a:t>Overall sanitation of the establishment shall be under the supervision of one or more competent individuals assigned responsibility for this function.</a:t>
            </a:r>
          </a:p>
        </p:txBody>
      </p:sp>
      <p:pic>
        <p:nvPicPr>
          <p:cNvPr id="11" name="Audio 10">
            <a:hlinkClick r:id="" action="ppaction://media"/>
            <a:extLst>
              <a:ext uri="{FF2B5EF4-FFF2-40B4-BE49-F238E27FC236}">
                <a16:creationId xmlns:a16="http://schemas.microsoft.com/office/drawing/2014/main" id="{B5A6F9D4-81DF-64B3-C8B7-ED80634F4C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54731173"/>
      </p:ext>
    </p:extLst>
  </p:cSld>
  <p:clrMapOvr>
    <a:masterClrMapping/>
  </p:clrMapOvr>
  <mc:AlternateContent xmlns:mc="http://schemas.openxmlformats.org/markup-compatibility/2006">
    <mc:Choice xmlns:p14="http://schemas.microsoft.com/office/powerpoint/2010/main" Requires="p14">
      <p:transition spd="slow" p14:dur="2000" advTm="72659"/>
    </mc:Choice>
    <mc:Fallback>
      <p:transition spd="slow" advTm="72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2F6DC-1CB6-6829-60C5-E8571B87F975}"/>
              </a:ext>
            </a:extLst>
          </p:cNvPr>
          <p:cNvSpPr>
            <a:spLocks noGrp="1"/>
          </p:cNvSpPr>
          <p:nvPr>
            <p:ph type="title"/>
          </p:nvPr>
        </p:nvSpPr>
        <p:spPr/>
        <p:txBody>
          <a:bodyPr/>
          <a:lstStyle/>
          <a:p>
            <a:r>
              <a:rPr lang="en-US"/>
              <a:t>Protection of Product Quality</a:t>
            </a:r>
          </a:p>
        </p:txBody>
      </p:sp>
      <p:sp>
        <p:nvSpPr>
          <p:cNvPr id="3" name="Content Placeholder 2">
            <a:extLst>
              <a:ext uri="{FF2B5EF4-FFF2-40B4-BE49-F238E27FC236}">
                <a16:creationId xmlns:a16="http://schemas.microsoft.com/office/drawing/2014/main" id="{F45B24AA-0FFA-25D8-C0A3-7E21FE23B5AD}"/>
              </a:ext>
            </a:extLst>
          </p:cNvPr>
          <p:cNvSpPr>
            <a:spLocks noGrp="1"/>
          </p:cNvSpPr>
          <p:nvPr>
            <p:ph idx="1"/>
          </p:nvPr>
        </p:nvSpPr>
        <p:spPr/>
        <p:txBody>
          <a:bodyPr/>
          <a:lstStyle/>
          <a:p>
            <a:r>
              <a:rPr lang="en-US"/>
              <a:t>Operations which may cause cross-contamination with bacteria, molds, toxic chemicals, filth, or the like shall be separated by partitions of such size and construction as to prevent cross-contamination or located in different parts of the establishment. </a:t>
            </a:r>
          </a:p>
          <a:p>
            <a:r>
              <a:rPr lang="en-US"/>
              <a:t>Effective measures shall be taken to protect against the contamination of food, food contact surfaces and food packaging materials in or on the premises from dogs, cats, flies, rats, mice, and other vermin or animals.</a:t>
            </a:r>
          </a:p>
        </p:txBody>
      </p:sp>
      <p:pic>
        <p:nvPicPr>
          <p:cNvPr id="13" name="Audio 12">
            <a:hlinkClick r:id="" action="ppaction://media"/>
            <a:extLst>
              <a:ext uri="{FF2B5EF4-FFF2-40B4-BE49-F238E27FC236}">
                <a16:creationId xmlns:a16="http://schemas.microsoft.com/office/drawing/2014/main" id="{EA608DC4-72EC-3A36-2617-6591788ECD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29706210"/>
      </p:ext>
    </p:extLst>
  </p:cSld>
  <p:clrMapOvr>
    <a:masterClrMapping/>
  </p:clrMapOvr>
  <mc:AlternateContent xmlns:mc="http://schemas.openxmlformats.org/markup-compatibility/2006">
    <mc:Choice xmlns:p14="http://schemas.microsoft.com/office/powerpoint/2010/main" Requires="p14">
      <p:transition spd="slow" p14:dur="2000" advTm="43880"/>
    </mc:Choice>
    <mc:Fallback>
      <p:transition spd="slow" advTm="43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99508-FE9E-AD3A-6705-19485700EB2D}"/>
              </a:ext>
            </a:extLst>
          </p:cNvPr>
          <p:cNvSpPr>
            <a:spLocks noGrp="1"/>
          </p:cNvSpPr>
          <p:nvPr>
            <p:ph type="title"/>
          </p:nvPr>
        </p:nvSpPr>
        <p:spPr/>
        <p:txBody>
          <a:bodyPr/>
          <a:lstStyle/>
          <a:p>
            <a:r>
              <a:rPr lang="en-US"/>
              <a:t>Ample Lighting and Adequate Ventilation</a:t>
            </a:r>
          </a:p>
        </p:txBody>
      </p:sp>
      <p:sp>
        <p:nvSpPr>
          <p:cNvPr id="3" name="Content Placeholder 2">
            <a:extLst>
              <a:ext uri="{FF2B5EF4-FFF2-40B4-BE49-F238E27FC236}">
                <a16:creationId xmlns:a16="http://schemas.microsoft.com/office/drawing/2014/main" id="{EDC28E0F-05DE-9FAD-65D2-B9AD3203AFF0}"/>
              </a:ext>
            </a:extLst>
          </p:cNvPr>
          <p:cNvSpPr>
            <a:spLocks noGrp="1"/>
          </p:cNvSpPr>
          <p:nvPr>
            <p:ph idx="1"/>
          </p:nvPr>
        </p:nvSpPr>
        <p:spPr>
          <a:xfrm>
            <a:off x="838199" y="1825625"/>
            <a:ext cx="10597055" cy="4351338"/>
          </a:xfrm>
        </p:spPr>
        <p:txBody>
          <a:bodyPr>
            <a:normAutofit/>
          </a:bodyPr>
          <a:lstStyle/>
          <a:p>
            <a:r>
              <a:rPr lang="en-US" dirty="0"/>
              <a:t>Lighting where food or food ingredients are stored, processed or examined; where equipment or utensils are washed, and in handwashing areas, dressing and locker rooms and toilets.</a:t>
            </a:r>
          </a:p>
          <a:p>
            <a:r>
              <a:rPr lang="en-US" dirty="0"/>
              <a:t>Lights affixed with safety bulbs or shields; skylights and windows above product protected</a:t>
            </a:r>
          </a:p>
          <a:p>
            <a:r>
              <a:rPr lang="en-US" dirty="0"/>
              <a:t>30 </a:t>
            </a:r>
            <a:r>
              <a:rPr lang="en-US" dirty="0">
                <a:hlinkClick r:id="rId5"/>
              </a:rPr>
              <a:t>foot-candles</a:t>
            </a:r>
            <a:r>
              <a:rPr lang="en-US" dirty="0"/>
              <a:t> of light intensity above all rabbit work surfaces</a:t>
            </a:r>
          </a:p>
          <a:p>
            <a:r>
              <a:rPr lang="en-US" dirty="0"/>
              <a:t>Ventilation fixtures located and operated in a manner to prevent contaminating food, packaging materials, or food contact surfaces by odors or excessive moisture</a:t>
            </a:r>
          </a:p>
        </p:txBody>
      </p:sp>
      <p:pic>
        <p:nvPicPr>
          <p:cNvPr id="8" name="Audio 7">
            <a:hlinkClick r:id="" action="ppaction://media"/>
            <a:extLst>
              <a:ext uri="{FF2B5EF4-FFF2-40B4-BE49-F238E27FC236}">
                <a16:creationId xmlns:a16="http://schemas.microsoft.com/office/drawing/2014/main" id="{53B71549-4077-494E-5399-C73E10BEA8F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31143305"/>
      </p:ext>
    </p:extLst>
  </p:cSld>
  <p:clrMapOvr>
    <a:masterClrMapping/>
  </p:clrMapOvr>
  <mc:AlternateContent xmlns:mc="http://schemas.openxmlformats.org/markup-compatibility/2006">
    <mc:Choice xmlns:p14="http://schemas.microsoft.com/office/powerpoint/2010/main" Requires="p14">
      <p:transition spd="slow" p14:dur="2000" advTm="48608"/>
    </mc:Choice>
    <mc:Fallback>
      <p:transition spd="slow" advTm="48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3CAA7-7E72-83C3-E4B0-AC9027CDB585}"/>
              </a:ext>
            </a:extLst>
          </p:cNvPr>
          <p:cNvSpPr>
            <a:spLocks noGrp="1"/>
          </p:cNvSpPr>
          <p:nvPr>
            <p:ph type="title"/>
          </p:nvPr>
        </p:nvSpPr>
        <p:spPr/>
        <p:txBody>
          <a:bodyPr/>
          <a:lstStyle/>
          <a:p>
            <a:r>
              <a:rPr lang="en-US"/>
              <a:t>Hand Washing</a:t>
            </a:r>
          </a:p>
        </p:txBody>
      </p:sp>
      <p:sp>
        <p:nvSpPr>
          <p:cNvPr id="3" name="Content Placeholder 2">
            <a:extLst>
              <a:ext uri="{FF2B5EF4-FFF2-40B4-BE49-F238E27FC236}">
                <a16:creationId xmlns:a16="http://schemas.microsoft.com/office/drawing/2014/main" id="{79536BF4-597D-1766-742D-D48396ACBAB8}"/>
              </a:ext>
            </a:extLst>
          </p:cNvPr>
          <p:cNvSpPr>
            <a:spLocks noGrp="1"/>
          </p:cNvSpPr>
          <p:nvPr>
            <p:ph idx="1"/>
          </p:nvPr>
        </p:nvSpPr>
        <p:spPr/>
        <p:txBody>
          <a:bodyPr>
            <a:normAutofit/>
          </a:bodyPr>
          <a:lstStyle/>
          <a:p>
            <a:r>
              <a:rPr lang="en-US" dirty="0"/>
              <a:t>Facilities adequate and convenient, and provided with running water at a suitable temperature. </a:t>
            </a:r>
          </a:p>
          <a:p>
            <a:r>
              <a:rPr lang="en-US" dirty="0"/>
              <a:t>Handwashing sinks and sanitizing stations (where appropriate): conveniently located in each room used for slaughter and processing, equipped to provide water at a temperature of at least 100º F through a mixing valve or combination faucet. Each sink shall be provided with hand soap, disposable towels and waste receptacle.  </a:t>
            </a:r>
          </a:p>
          <a:p>
            <a:r>
              <a:rPr lang="en-US" dirty="0"/>
              <a:t>“Employees must wash hands before returning to work” signs placed appropriately</a:t>
            </a:r>
          </a:p>
        </p:txBody>
      </p:sp>
      <p:pic>
        <p:nvPicPr>
          <p:cNvPr id="8" name="Audio 7">
            <a:hlinkClick r:id="" action="ppaction://media"/>
            <a:extLst>
              <a:ext uri="{FF2B5EF4-FFF2-40B4-BE49-F238E27FC236}">
                <a16:creationId xmlns:a16="http://schemas.microsoft.com/office/drawing/2014/main" id="{8D57F93E-1491-E3F1-0EFE-F2ED8C1A14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68162222"/>
      </p:ext>
    </p:extLst>
  </p:cSld>
  <p:clrMapOvr>
    <a:masterClrMapping/>
  </p:clrMapOvr>
  <mc:AlternateContent xmlns:mc="http://schemas.openxmlformats.org/markup-compatibility/2006">
    <mc:Choice xmlns:p14="http://schemas.microsoft.com/office/powerpoint/2010/main" Requires="p14">
      <p:transition spd="slow" p14:dur="2000" advTm="41068"/>
    </mc:Choice>
    <mc:Fallback>
      <p:transition spd="slow" advTm="41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9E870-ECF1-11D9-785F-8CD62C167781}"/>
              </a:ext>
            </a:extLst>
          </p:cNvPr>
          <p:cNvSpPr>
            <a:spLocks noGrp="1"/>
          </p:cNvSpPr>
          <p:nvPr>
            <p:ph type="title"/>
          </p:nvPr>
        </p:nvSpPr>
        <p:spPr/>
        <p:txBody>
          <a:bodyPr/>
          <a:lstStyle/>
          <a:p>
            <a:r>
              <a:rPr lang="en-US"/>
              <a:t>Cleanliness and Hygiene of Personnel</a:t>
            </a:r>
          </a:p>
        </p:txBody>
      </p:sp>
      <p:sp>
        <p:nvSpPr>
          <p:cNvPr id="3" name="Content Placeholder 2">
            <a:extLst>
              <a:ext uri="{FF2B5EF4-FFF2-40B4-BE49-F238E27FC236}">
                <a16:creationId xmlns:a16="http://schemas.microsoft.com/office/drawing/2014/main" id="{4D782E4E-EDA7-A6D9-6811-FB8109A4DCB5}"/>
              </a:ext>
            </a:extLst>
          </p:cNvPr>
          <p:cNvSpPr>
            <a:spLocks noGrp="1"/>
          </p:cNvSpPr>
          <p:nvPr>
            <p:ph idx="1"/>
          </p:nvPr>
        </p:nvSpPr>
        <p:spPr>
          <a:xfrm>
            <a:off x="2362200" y="1872002"/>
            <a:ext cx="9296400" cy="4351338"/>
          </a:xfrm>
        </p:spPr>
        <p:txBody>
          <a:bodyPr>
            <a:normAutofit fontScale="92500" lnSpcReduction="10000"/>
          </a:bodyPr>
          <a:lstStyle/>
          <a:p>
            <a:pPr marL="514350" indent="-514350">
              <a:buAutoNum type="arabicParenBoth"/>
            </a:pPr>
            <a:r>
              <a:rPr lang="en-US"/>
              <a:t>Wearing outer garments that do not contaminate food, FCS, or packaging</a:t>
            </a:r>
          </a:p>
          <a:p>
            <a:pPr marL="514350" indent="-514350">
              <a:buAutoNum type="arabicParenBoth"/>
            </a:pPr>
            <a:r>
              <a:rPr lang="en-US"/>
              <a:t> Maintaining adequate personal cleanliness.</a:t>
            </a:r>
          </a:p>
          <a:p>
            <a:pPr marL="514350" indent="-514350">
              <a:buAutoNum type="arabicParenBoth"/>
            </a:pPr>
            <a:r>
              <a:rPr lang="en-US"/>
              <a:t> Washing hands thoroughly (and sanitizing if necessary) in an adequate handwashing facility before starting work, after each absence from the workstation, after using the bathroom and at any other time when the hands may have become soiled or contaminated. </a:t>
            </a:r>
          </a:p>
          <a:p>
            <a:pPr marL="514350" indent="-514350">
              <a:buAutoNum type="arabicParenBoth"/>
            </a:pPr>
            <a:r>
              <a:rPr lang="en-US"/>
              <a:t>Removing all unsecured jewelry and other objects that might fall into food, equipment, or containers, and removing or covering hand jewelry that cannot be adequately sanitized. </a:t>
            </a:r>
          </a:p>
        </p:txBody>
      </p:sp>
      <p:pic>
        <p:nvPicPr>
          <p:cNvPr id="5" name="Graphic 4" descr="Fresh Laundry outline">
            <a:extLst>
              <a:ext uri="{FF2B5EF4-FFF2-40B4-BE49-F238E27FC236}">
                <a16:creationId xmlns:a16="http://schemas.microsoft.com/office/drawing/2014/main" id="{72FE6C4C-F240-DB41-03D4-958F5CBA7E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7943" y="1690688"/>
            <a:ext cx="914400" cy="914400"/>
          </a:xfrm>
          <a:prstGeom prst="rect">
            <a:avLst/>
          </a:prstGeom>
        </p:spPr>
      </p:pic>
      <p:pic>
        <p:nvPicPr>
          <p:cNvPr id="7" name="Graphic 6" descr="Soap with solid fill">
            <a:extLst>
              <a:ext uri="{FF2B5EF4-FFF2-40B4-BE49-F238E27FC236}">
                <a16:creationId xmlns:a16="http://schemas.microsoft.com/office/drawing/2014/main" id="{71683765-DA7B-991C-BBFA-CBCE62AFAB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7943" y="2559051"/>
            <a:ext cx="914400" cy="914400"/>
          </a:xfrm>
          <a:prstGeom prst="rect">
            <a:avLst/>
          </a:prstGeom>
        </p:spPr>
      </p:pic>
      <p:pic>
        <p:nvPicPr>
          <p:cNvPr id="9" name="Graphic 8" descr="Wedding rings with solid fill">
            <a:extLst>
              <a:ext uri="{FF2B5EF4-FFF2-40B4-BE49-F238E27FC236}">
                <a16:creationId xmlns:a16="http://schemas.microsoft.com/office/drawing/2014/main" id="{07AD8343-B2D4-9199-13CE-4CA92C474DE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7943" y="4869318"/>
            <a:ext cx="914400" cy="914400"/>
          </a:xfrm>
          <a:prstGeom prst="rect">
            <a:avLst/>
          </a:prstGeom>
        </p:spPr>
      </p:pic>
      <p:pic>
        <p:nvPicPr>
          <p:cNvPr id="11" name="Graphic 10" descr="Handwashing with solid fill">
            <a:extLst>
              <a:ext uri="{FF2B5EF4-FFF2-40B4-BE49-F238E27FC236}">
                <a16:creationId xmlns:a16="http://schemas.microsoft.com/office/drawing/2014/main" id="{2BAE26F6-5F3D-3E7F-1C6D-516650D2DDB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7943" y="3670074"/>
            <a:ext cx="914400" cy="914400"/>
          </a:xfrm>
          <a:prstGeom prst="rect">
            <a:avLst/>
          </a:prstGeom>
        </p:spPr>
      </p:pic>
      <p:pic>
        <p:nvPicPr>
          <p:cNvPr id="12" name="Audio 11">
            <a:hlinkClick r:id="" action="ppaction://media"/>
            <a:extLst>
              <a:ext uri="{FF2B5EF4-FFF2-40B4-BE49-F238E27FC236}">
                <a16:creationId xmlns:a16="http://schemas.microsoft.com/office/drawing/2014/main" id="{41BF0E6A-7555-7D65-B2A3-03DD9A978487}"/>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66390315"/>
      </p:ext>
    </p:extLst>
  </p:cSld>
  <p:clrMapOvr>
    <a:masterClrMapping/>
  </p:clrMapOvr>
  <mc:AlternateContent xmlns:mc="http://schemas.openxmlformats.org/markup-compatibility/2006">
    <mc:Choice xmlns:p14="http://schemas.microsoft.com/office/powerpoint/2010/main" Requires="p14">
      <p:transition spd="slow" p14:dur="2000" advTm="47224"/>
    </mc:Choice>
    <mc:Fallback>
      <p:transition spd="slow" advTm="47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BC7D79-BD76-B5D4-5BAB-5E78AF20E553}"/>
              </a:ext>
            </a:extLst>
          </p:cNvPr>
          <p:cNvSpPr>
            <a:spLocks noGrp="1"/>
          </p:cNvSpPr>
          <p:nvPr>
            <p:ph idx="1"/>
          </p:nvPr>
        </p:nvSpPr>
        <p:spPr>
          <a:xfrm>
            <a:off x="1317171" y="1825625"/>
            <a:ext cx="10515600" cy="4351338"/>
          </a:xfrm>
        </p:spPr>
        <p:txBody>
          <a:bodyPr>
            <a:normAutofit/>
          </a:bodyPr>
          <a:lstStyle/>
          <a:p>
            <a:r>
              <a:rPr lang="en-US"/>
              <a:t>Maintaining gloves in an intact, clean, and sanitary condition. The gloves should be of an impermeable material.</a:t>
            </a:r>
          </a:p>
          <a:p>
            <a:r>
              <a:rPr lang="en-US"/>
              <a:t>Using hair nets, headbands, caps, beard covers, or other effective hair restraints as appropriate</a:t>
            </a:r>
          </a:p>
          <a:p>
            <a:r>
              <a:rPr lang="en-US"/>
              <a:t>Storing clothing or other personal belongings appropriately</a:t>
            </a:r>
          </a:p>
          <a:p>
            <a:r>
              <a:rPr lang="en-US"/>
              <a:t>No eating food, chewing gum, drinking beverages, or using tobacco while working . </a:t>
            </a:r>
          </a:p>
          <a:p>
            <a:r>
              <a:rPr lang="en-US"/>
              <a:t>Avoid contamination of product with perspiration or topical medicine</a:t>
            </a:r>
          </a:p>
        </p:txBody>
      </p:sp>
      <p:sp>
        <p:nvSpPr>
          <p:cNvPr id="4" name="Title 1">
            <a:extLst>
              <a:ext uri="{FF2B5EF4-FFF2-40B4-BE49-F238E27FC236}">
                <a16:creationId xmlns:a16="http://schemas.microsoft.com/office/drawing/2014/main" id="{D0267114-14C7-238D-AC48-4DFFD69547ED}"/>
              </a:ext>
            </a:extLst>
          </p:cNvPr>
          <p:cNvSpPr>
            <a:spLocks noGrp="1"/>
          </p:cNvSpPr>
          <p:nvPr>
            <p:ph type="title"/>
          </p:nvPr>
        </p:nvSpPr>
        <p:spPr>
          <a:xfrm>
            <a:off x="838200" y="365125"/>
            <a:ext cx="10515600" cy="1325563"/>
          </a:xfrm>
        </p:spPr>
        <p:txBody>
          <a:bodyPr/>
          <a:lstStyle/>
          <a:p>
            <a:r>
              <a:rPr lang="en-US"/>
              <a:t>Cleanliness and Hygiene of Personnel (cont’d)</a:t>
            </a:r>
          </a:p>
        </p:txBody>
      </p:sp>
      <p:pic>
        <p:nvPicPr>
          <p:cNvPr id="5" name="Graphic 4" descr="Grining and sweating face outline outline">
            <a:extLst>
              <a:ext uri="{FF2B5EF4-FFF2-40B4-BE49-F238E27FC236}">
                <a16:creationId xmlns:a16="http://schemas.microsoft.com/office/drawing/2014/main" id="{59DAB9CF-C84C-C1ED-2A72-EADC1AAD99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2771" y="5225361"/>
            <a:ext cx="914400" cy="914400"/>
          </a:xfrm>
          <a:prstGeom prst="rect">
            <a:avLst/>
          </a:prstGeom>
        </p:spPr>
      </p:pic>
      <p:pic>
        <p:nvPicPr>
          <p:cNvPr id="7" name="Graphic 6" descr="Clothes hanger with solid fill">
            <a:extLst>
              <a:ext uri="{FF2B5EF4-FFF2-40B4-BE49-F238E27FC236}">
                <a16:creationId xmlns:a16="http://schemas.microsoft.com/office/drawing/2014/main" id="{B70EC69C-48E6-F406-3922-C432C140D0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9229" y="3544094"/>
            <a:ext cx="914400" cy="914400"/>
          </a:xfrm>
          <a:prstGeom prst="rect">
            <a:avLst/>
          </a:prstGeom>
        </p:spPr>
      </p:pic>
      <p:pic>
        <p:nvPicPr>
          <p:cNvPr id="9" name="Graphic 8" descr="Baseball hat with solid fill">
            <a:extLst>
              <a:ext uri="{FF2B5EF4-FFF2-40B4-BE49-F238E27FC236}">
                <a16:creationId xmlns:a16="http://schemas.microsoft.com/office/drawing/2014/main" id="{6A48CB77-6E0F-5958-F20D-F70F1CF161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2771" y="2664600"/>
            <a:ext cx="914400" cy="914400"/>
          </a:xfrm>
          <a:prstGeom prst="rect">
            <a:avLst/>
          </a:prstGeom>
        </p:spPr>
      </p:pic>
      <p:pic>
        <p:nvPicPr>
          <p:cNvPr id="11" name="Graphic 10" descr="Clapping hands outline">
            <a:extLst>
              <a:ext uri="{FF2B5EF4-FFF2-40B4-BE49-F238E27FC236}">
                <a16:creationId xmlns:a16="http://schemas.microsoft.com/office/drawing/2014/main" id="{2FB63806-B88F-DFC6-A2B4-0395F36D232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0000" y="1720444"/>
            <a:ext cx="914400" cy="914400"/>
          </a:xfrm>
          <a:prstGeom prst="rect">
            <a:avLst/>
          </a:prstGeom>
        </p:spPr>
      </p:pic>
      <p:pic>
        <p:nvPicPr>
          <p:cNvPr id="13" name="Graphic 12" descr="Smoking with solid fill">
            <a:extLst>
              <a:ext uri="{FF2B5EF4-FFF2-40B4-BE49-F238E27FC236}">
                <a16:creationId xmlns:a16="http://schemas.microsoft.com/office/drawing/2014/main" id="{467A9B55-CACB-33EE-1F99-9666C522A85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4543" y="4281205"/>
            <a:ext cx="914400" cy="914400"/>
          </a:xfrm>
          <a:prstGeom prst="rect">
            <a:avLst/>
          </a:prstGeom>
        </p:spPr>
      </p:pic>
      <p:pic>
        <p:nvPicPr>
          <p:cNvPr id="10" name="Audio 9">
            <a:hlinkClick r:id="" action="ppaction://media"/>
            <a:extLst>
              <a:ext uri="{FF2B5EF4-FFF2-40B4-BE49-F238E27FC236}">
                <a16:creationId xmlns:a16="http://schemas.microsoft.com/office/drawing/2014/main" id="{CD711787-580E-2BF5-7BBF-C3F2E5A86412}"/>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1721436"/>
      </p:ext>
    </p:extLst>
  </p:cSld>
  <p:clrMapOvr>
    <a:masterClrMapping/>
  </p:clrMapOvr>
  <mc:AlternateContent xmlns:mc="http://schemas.openxmlformats.org/markup-compatibility/2006">
    <mc:Choice xmlns:p14="http://schemas.microsoft.com/office/powerpoint/2010/main" Requires="p14">
      <p:transition spd="slow" p14:dur="2000" advTm="30224"/>
    </mc:Choice>
    <mc:Fallback>
      <p:transition spd="slow" advTm="30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1838A-65C8-FF96-90A2-C636D73AAA90}"/>
              </a:ext>
            </a:extLst>
          </p:cNvPr>
          <p:cNvSpPr>
            <a:spLocks noGrp="1"/>
          </p:cNvSpPr>
          <p:nvPr>
            <p:ph type="title"/>
          </p:nvPr>
        </p:nvSpPr>
        <p:spPr/>
        <p:txBody>
          <a:bodyPr/>
          <a:lstStyle/>
          <a:p>
            <a:r>
              <a:rPr lang="en-US"/>
              <a:t>Water Supply</a:t>
            </a:r>
          </a:p>
        </p:txBody>
      </p:sp>
      <p:sp>
        <p:nvSpPr>
          <p:cNvPr id="3" name="Content Placeholder 2">
            <a:extLst>
              <a:ext uri="{FF2B5EF4-FFF2-40B4-BE49-F238E27FC236}">
                <a16:creationId xmlns:a16="http://schemas.microsoft.com/office/drawing/2014/main" id="{8FEA393E-713A-0347-7600-CAA4F1785EB0}"/>
              </a:ext>
            </a:extLst>
          </p:cNvPr>
          <p:cNvSpPr>
            <a:spLocks noGrp="1"/>
          </p:cNvSpPr>
          <p:nvPr>
            <p:ph idx="1"/>
          </p:nvPr>
        </p:nvSpPr>
        <p:spPr>
          <a:xfrm>
            <a:off x="1743958" y="1825625"/>
            <a:ext cx="9609841" cy="4351338"/>
          </a:xfrm>
        </p:spPr>
        <p:txBody>
          <a:bodyPr>
            <a:normAutofit fontScale="92500" lnSpcReduction="10000"/>
          </a:bodyPr>
          <a:lstStyle/>
          <a:p>
            <a:r>
              <a:rPr lang="en-US" dirty="0"/>
              <a:t>Ample, clean, and potable with adequate facilities for its distribution in the establishment and protection against contamination and pollution</a:t>
            </a:r>
          </a:p>
          <a:p>
            <a:r>
              <a:rPr lang="en-US" dirty="0"/>
              <a:t>Private wells: tested annually by accredited lab for coliforms and nitrates (Public Supply: certification made available to MMPI)</a:t>
            </a:r>
          </a:p>
          <a:p>
            <a:r>
              <a:rPr lang="en-US" dirty="0"/>
              <a:t>Hot water system sized to meet peak demand for sanitation purposes and provide hot water at a suitable temperature, and under pressure as needed, in all areas where required</a:t>
            </a:r>
          </a:p>
          <a:p>
            <a:r>
              <a:rPr lang="en-US" dirty="0"/>
              <a:t>“The refuse rooms shall be provided with adequate facilities for washing refuse cans and other equipment in the rooms; the rooms, cans, and equipment shall be cleaned after each day’s use.”</a:t>
            </a:r>
          </a:p>
        </p:txBody>
      </p:sp>
      <p:pic>
        <p:nvPicPr>
          <p:cNvPr id="5" name="Graphic 4" descr="Mop and bucket with solid fill">
            <a:extLst>
              <a:ext uri="{FF2B5EF4-FFF2-40B4-BE49-F238E27FC236}">
                <a16:creationId xmlns:a16="http://schemas.microsoft.com/office/drawing/2014/main" id="{4E23773F-846F-6BDE-149D-158716E2DF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4822" y="4878274"/>
            <a:ext cx="914400" cy="914400"/>
          </a:xfrm>
          <a:prstGeom prst="rect">
            <a:avLst/>
          </a:prstGeom>
        </p:spPr>
      </p:pic>
      <p:pic>
        <p:nvPicPr>
          <p:cNvPr id="7" name="Graphic 6" descr="Handwashing outline">
            <a:extLst>
              <a:ext uri="{FF2B5EF4-FFF2-40B4-BE49-F238E27FC236}">
                <a16:creationId xmlns:a16="http://schemas.microsoft.com/office/drawing/2014/main" id="{7E26BB35-8994-1B32-0B06-D1DD66C3676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4822" y="1690688"/>
            <a:ext cx="914400" cy="914400"/>
          </a:xfrm>
          <a:prstGeom prst="rect">
            <a:avLst/>
          </a:prstGeom>
        </p:spPr>
      </p:pic>
      <p:pic>
        <p:nvPicPr>
          <p:cNvPr id="9" name="Graphic 8" descr="Coffee with solid fill">
            <a:extLst>
              <a:ext uri="{FF2B5EF4-FFF2-40B4-BE49-F238E27FC236}">
                <a16:creationId xmlns:a16="http://schemas.microsoft.com/office/drawing/2014/main" id="{70FF6461-DEBC-C5A3-6A43-6844B9FFFF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4822" y="3654425"/>
            <a:ext cx="914400" cy="914400"/>
          </a:xfrm>
          <a:prstGeom prst="rect">
            <a:avLst/>
          </a:prstGeom>
        </p:spPr>
      </p:pic>
      <p:pic>
        <p:nvPicPr>
          <p:cNvPr id="11" name="Graphic 10" descr="Petri Dish outline">
            <a:extLst>
              <a:ext uri="{FF2B5EF4-FFF2-40B4-BE49-F238E27FC236}">
                <a16:creationId xmlns:a16="http://schemas.microsoft.com/office/drawing/2014/main" id="{5C3F683F-4712-F41F-DAC2-B4F596FB9FA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1022" y="2740025"/>
            <a:ext cx="914400" cy="914400"/>
          </a:xfrm>
          <a:prstGeom prst="rect">
            <a:avLst/>
          </a:prstGeom>
        </p:spPr>
      </p:pic>
      <p:pic>
        <p:nvPicPr>
          <p:cNvPr id="10" name="Audio 9">
            <a:hlinkClick r:id="" action="ppaction://media"/>
            <a:extLst>
              <a:ext uri="{FF2B5EF4-FFF2-40B4-BE49-F238E27FC236}">
                <a16:creationId xmlns:a16="http://schemas.microsoft.com/office/drawing/2014/main" id="{4DF09734-2186-FE35-74F2-2F03BCA17121}"/>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24830465"/>
      </p:ext>
    </p:extLst>
  </p:cSld>
  <p:clrMapOvr>
    <a:masterClrMapping/>
  </p:clrMapOvr>
  <mc:AlternateContent xmlns:mc="http://schemas.openxmlformats.org/markup-compatibility/2006">
    <mc:Choice xmlns:p14="http://schemas.microsoft.com/office/powerpoint/2010/main" Requires="p14">
      <p:transition spd="slow" p14:dur="2000" advTm="55758"/>
    </mc:Choice>
    <mc:Fallback>
      <p:transition spd="slow" advTm="55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02130-B35A-1AA1-EE4C-A3D5A27103AD}"/>
              </a:ext>
            </a:extLst>
          </p:cNvPr>
          <p:cNvSpPr>
            <a:spLocks noGrp="1"/>
          </p:cNvSpPr>
          <p:nvPr>
            <p:ph type="title"/>
          </p:nvPr>
        </p:nvSpPr>
        <p:spPr/>
        <p:txBody>
          <a:bodyPr/>
          <a:lstStyle/>
          <a:p>
            <a:r>
              <a:rPr lang="en-US"/>
              <a:t>Plumbing System </a:t>
            </a:r>
          </a:p>
        </p:txBody>
      </p:sp>
      <p:sp>
        <p:nvSpPr>
          <p:cNvPr id="3" name="Content Placeholder 2">
            <a:extLst>
              <a:ext uri="{FF2B5EF4-FFF2-40B4-BE49-F238E27FC236}">
                <a16:creationId xmlns:a16="http://schemas.microsoft.com/office/drawing/2014/main" id="{29E9504A-BE2D-B3CE-CA49-8CD04C6632BD}"/>
              </a:ext>
            </a:extLst>
          </p:cNvPr>
          <p:cNvSpPr>
            <a:spLocks noGrp="1"/>
          </p:cNvSpPr>
          <p:nvPr>
            <p:ph idx="1"/>
          </p:nvPr>
        </p:nvSpPr>
        <p:spPr/>
        <p:txBody>
          <a:bodyPr>
            <a:normAutofit/>
          </a:bodyPr>
          <a:lstStyle/>
          <a:p>
            <a:r>
              <a:rPr lang="en-US" dirty="0"/>
              <a:t>Everything to code and in good repair: design, installation, maintenance</a:t>
            </a:r>
          </a:p>
          <a:p>
            <a:r>
              <a:rPr lang="en-US" dirty="0"/>
              <a:t>Hot and cold water under pressure provided in all areas</a:t>
            </a:r>
          </a:p>
          <a:p>
            <a:r>
              <a:rPr lang="en-US" dirty="0"/>
              <a:t>Fixtures easily cleanable</a:t>
            </a:r>
          </a:p>
          <a:p>
            <a:r>
              <a:rPr lang="en-US" dirty="0"/>
              <a:t>Backflow or back siphonage prevention devices: installed and appropriate</a:t>
            </a:r>
          </a:p>
          <a:p>
            <a:r>
              <a:rPr lang="en-US" dirty="0"/>
              <a:t>Potable water system separate</a:t>
            </a:r>
          </a:p>
          <a:p>
            <a:r>
              <a:rPr lang="en-US" u="sng" dirty="0"/>
              <a:t>2-bay sink with h/c running water under pressure and drain racks available for washing utensils and not for dumping wastewater</a:t>
            </a:r>
          </a:p>
          <a:p>
            <a:endParaRPr lang="en-US" dirty="0"/>
          </a:p>
        </p:txBody>
      </p:sp>
      <p:pic>
        <p:nvPicPr>
          <p:cNvPr id="5" name="Graphic 4" descr="Sink with solid fill">
            <a:extLst>
              <a:ext uri="{FF2B5EF4-FFF2-40B4-BE49-F238E27FC236}">
                <a16:creationId xmlns:a16="http://schemas.microsoft.com/office/drawing/2014/main" id="{0E63E807-2F1F-DF12-DEAA-93CB5E2BA0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68143" y="642257"/>
            <a:ext cx="914400" cy="914400"/>
          </a:xfrm>
          <a:prstGeom prst="rect">
            <a:avLst/>
          </a:prstGeom>
        </p:spPr>
      </p:pic>
      <p:pic>
        <p:nvPicPr>
          <p:cNvPr id="6" name="Graphic 5" descr="Sink with solid fill">
            <a:extLst>
              <a:ext uri="{FF2B5EF4-FFF2-40B4-BE49-F238E27FC236}">
                <a16:creationId xmlns:a16="http://schemas.microsoft.com/office/drawing/2014/main" id="{682591A6-951D-0170-8900-E4D04F6B56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91200" y="642257"/>
            <a:ext cx="914400" cy="914400"/>
          </a:xfrm>
          <a:prstGeom prst="rect">
            <a:avLst/>
          </a:prstGeom>
        </p:spPr>
      </p:pic>
      <p:pic>
        <p:nvPicPr>
          <p:cNvPr id="9" name="Audio 8">
            <a:hlinkClick r:id="" action="ppaction://media"/>
            <a:extLst>
              <a:ext uri="{FF2B5EF4-FFF2-40B4-BE49-F238E27FC236}">
                <a16:creationId xmlns:a16="http://schemas.microsoft.com/office/drawing/2014/main" id="{9EDDB59A-C997-CC79-B418-5178DDB55D3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84417274"/>
      </p:ext>
    </p:extLst>
  </p:cSld>
  <p:clrMapOvr>
    <a:masterClrMapping/>
  </p:clrMapOvr>
  <mc:AlternateContent xmlns:mc="http://schemas.openxmlformats.org/markup-compatibility/2006">
    <mc:Choice xmlns:p14="http://schemas.microsoft.com/office/powerpoint/2010/main" Requires="p14">
      <p:transition spd="slow" p14:dur="2000" advTm="52687"/>
    </mc:Choice>
    <mc:Fallback>
      <p:transition spd="slow" advTm="52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BBF5C-3A70-EFA5-AE87-4A390751EDD6}"/>
              </a:ext>
            </a:extLst>
          </p:cNvPr>
          <p:cNvSpPr>
            <a:spLocks noGrp="1"/>
          </p:cNvSpPr>
          <p:nvPr>
            <p:ph type="title"/>
          </p:nvPr>
        </p:nvSpPr>
        <p:spPr/>
        <p:txBody>
          <a:bodyPr/>
          <a:lstStyle/>
          <a:p>
            <a:r>
              <a:rPr lang="en-US"/>
              <a:t>Sewer and Drainage (1/2)</a:t>
            </a:r>
          </a:p>
        </p:txBody>
      </p:sp>
      <p:sp>
        <p:nvSpPr>
          <p:cNvPr id="3" name="Content Placeholder 2">
            <a:extLst>
              <a:ext uri="{FF2B5EF4-FFF2-40B4-BE49-F238E27FC236}">
                <a16:creationId xmlns:a16="http://schemas.microsoft.com/office/drawing/2014/main" id="{2BA270BB-41CA-E507-88FA-4F17B71ACCB5}"/>
              </a:ext>
            </a:extLst>
          </p:cNvPr>
          <p:cNvSpPr>
            <a:spLocks noGrp="1"/>
          </p:cNvSpPr>
          <p:nvPr>
            <p:ph idx="1"/>
          </p:nvPr>
        </p:nvSpPr>
        <p:spPr>
          <a:xfrm>
            <a:off x="838200" y="1836511"/>
            <a:ext cx="10515600" cy="4923518"/>
          </a:xfrm>
          <a:solidFill>
            <a:srgbClr val="000000">
              <a:alpha val="60000"/>
            </a:srgbClr>
          </a:solidFill>
        </p:spPr>
        <p:txBody>
          <a:bodyPr>
            <a:normAutofit/>
          </a:bodyPr>
          <a:lstStyle/>
          <a:p>
            <a:r>
              <a:rPr lang="en-US">
                <a:solidFill>
                  <a:schemeClr val="bg1"/>
                </a:solidFill>
              </a:rPr>
              <a:t>Exterior drains and gutters fitted with appropriate traps and vents to permit quick runoff of all water and surface water </a:t>
            </a:r>
          </a:p>
          <a:p>
            <a:r>
              <a:rPr lang="en-US" u="sng">
                <a:solidFill>
                  <a:schemeClr val="bg1"/>
                </a:solidFill>
              </a:rPr>
              <a:t>Establishment to provide DACF with sewer design and installation for intended use documentation before licensing/registration </a:t>
            </a:r>
          </a:p>
          <a:p>
            <a:r>
              <a:rPr lang="en-US">
                <a:solidFill>
                  <a:schemeClr val="bg1"/>
                </a:solidFill>
              </a:rPr>
              <a:t>Any grease traps are to be away from edible product or loading docks; with inclined bottoms and suitable covers for easy cleaning</a:t>
            </a:r>
          </a:p>
          <a:p>
            <a:r>
              <a:rPr lang="en-US">
                <a:solidFill>
                  <a:schemeClr val="bg1"/>
                </a:solidFill>
              </a:rPr>
              <a:t>Any toilet lines must stay separate from graywater to a point outside the building unless they are positively trapped to prevent backing up</a:t>
            </a:r>
          </a:p>
          <a:p>
            <a:r>
              <a:rPr lang="en-US">
                <a:solidFill>
                  <a:schemeClr val="bg1"/>
                </a:solidFill>
              </a:rPr>
              <a:t>Blackwater not discharged into grease traps </a:t>
            </a:r>
          </a:p>
        </p:txBody>
      </p:sp>
      <p:sp>
        <p:nvSpPr>
          <p:cNvPr id="5" name="TextBox 4">
            <a:extLst>
              <a:ext uri="{FF2B5EF4-FFF2-40B4-BE49-F238E27FC236}">
                <a16:creationId xmlns:a16="http://schemas.microsoft.com/office/drawing/2014/main" id="{8C49CDBB-79C1-3E33-934D-2ADC72350E11}"/>
              </a:ext>
            </a:extLst>
          </p:cNvPr>
          <p:cNvSpPr txBox="1"/>
          <p:nvPr/>
        </p:nvSpPr>
        <p:spPr>
          <a:xfrm>
            <a:off x="7373912" y="843240"/>
            <a:ext cx="6093500" cy="369332"/>
          </a:xfrm>
          <a:prstGeom prst="rect">
            <a:avLst/>
          </a:prstGeom>
          <a:noFill/>
        </p:spPr>
        <p:txBody>
          <a:bodyPr wrap="square">
            <a:spAutoFit/>
          </a:bodyPr>
          <a:lstStyle/>
          <a:p>
            <a:r>
              <a:rPr lang="en-US">
                <a:hlinkClick r:id="rId5"/>
              </a:rPr>
              <a:t>Maine 2021 Plumbing Code</a:t>
            </a:r>
            <a:endParaRPr lang="en-US"/>
          </a:p>
        </p:txBody>
      </p:sp>
      <p:pic>
        <p:nvPicPr>
          <p:cNvPr id="21" name="Audio 20">
            <a:hlinkClick r:id="" action="ppaction://media"/>
            <a:extLst>
              <a:ext uri="{FF2B5EF4-FFF2-40B4-BE49-F238E27FC236}">
                <a16:creationId xmlns:a16="http://schemas.microsoft.com/office/drawing/2014/main" id="{91CA5B9A-B637-9BA4-FE55-DD5B2F218E5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28032"/>
            <a:ext cx="2057400" cy="2057400"/>
          </a:xfrm>
          <a:prstGeom prst="ellipse">
            <a:avLst/>
          </a:prstGeom>
        </p:spPr>
      </p:pic>
    </p:spTree>
    <p:extLst>
      <p:ext uri="{BB962C8B-B14F-4D97-AF65-F5344CB8AC3E}">
        <p14:creationId xmlns:p14="http://schemas.microsoft.com/office/powerpoint/2010/main" val="387885135"/>
      </p:ext>
    </p:extLst>
  </p:cSld>
  <p:clrMapOvr>
    <a:masterClrMapping/>
  </p:clrMapOvr>
  <mc:AlternateContent xmlns:mc="http://schemas.openxmlformats.org/markup-compatibility/2006">
    <mc:Choice xmlns:p14="http://schemas.microsoft.com/office/powerpoint/2010/main" Requires="p14">
      <p:transition spd="slow" p14:dur="2000" advTm="89849"/>
    </mc:Choice>
    <mc:Fallback>
      <p:transition spd="slow" advTm="89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4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73AE-94EC-A64B-9C97-6261D4AA8FD9}"/>
              </a:ext>
            </a:extLst>
          </p:cNvPr>
          <p:cNvSpPr>
            <a:spLocks noGrp="1"/>
          </p:cNvSpPr>
          <p:nvPr>
            <p:ph type="title"/>
          </p:nvPr>
        </p:nvSpPr>
        <p:spPr/>
        <p:txBody>
          <a:bodyPr/>
          <a:lstStyle/>
          <a:p>
            <a:r>
              <a:rPr lang="en-US"/>
              <a:t>Grounds and Premises</a:t>
            </a:r>
          </a:p>
        </p:txBody>
      </p:sp>
      <p:sp>
        <p:nvSpPr>
          <p:cNvPr id="3" name="Content Placeholder 2">
            <a:extLst>
              <a:ext uri="{FF2B5EF4-FFF2-40B4-BE49-F238E27FC236}">
                <a16:creationId xmlns:a16="http://schemas.microsoft.com/office/drawing/2014/main" id="{060530CF-71FF-FCAD-7851-8F7184CE8F5C}"/>
              </a:ext>
            </a:extLst>
          </p:cNvPr>
          <p:cNvSpPr>
            <a:spLocks noGrp="1"/>
          </p:cNvSpPr>
          <p:nvPr>
            <p:ph idx="1"/>
          </p:nvPr>
        </p:nvSpPr>
        <p:spPr>
          <a:xfrm>
            <a:off x="1592344" y="1835052"/>
            <a:ext cx="10515600" cy="4351338"/>
          </a:xfrm>
        </p:spPr>
        <p:txBody>
          <a:bodyPr>
            <a:normAutofit fontScale="92500" lnSpcReduction="10000"/>
          </a:bodyPr>
          <a:lstStyle/>
          <a:p>
            <a:r>
              <a:rPr lang="en-US" dirty="0"/>
              <a:t>Reasonably clean, well drained; free from any materials/conditions that may create rodent, bird and/or insect harborages; free from other nuisances and sources of contamination. </a:t>
            </a:r>
          </a:p>
          <a:p>
            <a:r>
              <a:rPr lang="en-US" dirty="0"/>
              <a:t> Roads, yards, and parking lots must be maintained so that they do not constitute a source of contamination in areas where food is exposed. </a:t>
            </a:r>
          </a:p>
          <a:p>
            <a:r>
              <a:rPr lang="en-US" dirty="0"/>
              <a:t> Areas that may contribute contamination to food by seepage, foot-borne filth, or providing a breeding place for pests must be adequately drained. </a:t>
            </a:r>
          </a:p>
          <a:p>
            <a:r>
              <a:rPr lang="en-US" dirty="0"/>
              <a:t> Systems for waste treatment and disposal must be operated in an adequate manner so that they do not constitute a source of contamination in areas where food is exposed.                                                          </a:t>
            </a:r>
          </a:p>
        </p:txBody>
      </p:sp>
      <p:pic>
        <p:nvPicPr>
          <p:cNvPr id="9" name="Graphic 8" descr="Garbage with solid fill">
            <a:extLst>
              <a:ext uri="{FF2B5EF4-FFF2-40B4-BE49-F238E27FC236}">
                <a16:creationId xmlns:a16="http://schemas.microsoft.com/office/drawing/2014/main" id="{986D7E9B-0A93-5A3F-47E2-7FACCAAA65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1000" y="4752423"/>
            <a:ext cx="914400" cy="914400"/>
          </a:xfrm>
          <a:prstGeom prst="rect">
            <a:avLst/>
          </a:prstGeom>
        </p:spPr>
      </p:pic>
      <p:pic>
        <p:nvPicPr>
          <p:cNvPr id="11" name="Graphic 10" descr="Splash with solid fill">
            <a:extLst>
              <a:ext uri="{FF2B5EF4-FFF2-40B4-BE49-F238E27FC236}">
                <a16:creationId xmlns:a16="http://schemas.microsoft.com/office/drawing/2014/main" id="{0B5334D3-9BAE-51D0-E6F4-81F250660C0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1886" y="2833315"/>
            <a:ext cx="914400" cy="914400"/>
          </a:xfrm>
          <a:prstGeom prst="rect">
            <a:avLst/>
          </a:prstGeom>
        </p:spPr>
      </p:pic>
      <p:pic>
        <p:nvPicPr>
          <p:cNvPr id="13" name="Graphic 12" descr="Bamboo with solid fill">
            <a:extLst>
              <a:ext uri="{FF2B5EF4-FFF2-40B4-BE49-F238E27FC236}">
                <a16:creationId xmlns:a16="http://schemas.microsoft.com/office/drawing/2014/main" id="{E857DE40-19DA-2FFB-5FFB-AD4E23FC28C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8970" y="1862876"/>
            <a:ext cx="827315" cy="827315"/>
          </a:xfrm>
          <a:prstGeom prst="rect">
            <a:avLst/>
          </a:prstGeom>
        </p:spPr>
      </p:pic>
      <p:pic>
        <p:nvPicPr>
          <p:cNvPr id="5" name="Graphic 4" descr="Beetle with solid fill">
            <a:extLst>
              <a:ext uri="{FF2B5EF4-FFF2-40B4-BE49-F238E27FC236}">
                <a16:creationId xmlns:a16="http://schemas.microsoft.com/office/drawing/2014/main" id="{703830C5-17E1-0F0F-74B1-C357438CE81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00168" y="3761930"/>
            <a:ext cx="827315" cy="827315"/>
          </a:xfrm>
          <a:prstGeom prst="rect">
            <a:avLst/>
          </a:prstGeom>
        </p:spPr>
      </p:pic>
      <p:pic>
        <p:nvPicPr>
          <p:cNvPr id="19" name="Audio 18">
            <a:hlinkClick r:id="" action="ppaction://media"/>
            <a:extLst>
              <a:ext uri="{FF2B5EF4-FFF2-40B4-BE49-F238E27FC236}">
                <a16:creationId xmlns:a16="http://schemas.microsoft.com/office/drawing/2014/main" id="{0A1E04D8-26E7-A5BD-A256-4F8B3CFBED62}"/>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58290487"/>
      </p:ext>
    </p:extLst>
  </p:cSld>
  <p:clrMapOvr>
    <a:masterClrMapping/>
  </p:clrMapOvr>
  <mc:AlternateContent xmlns:mc="http://schemas.openxmlformats.org/markup-compatibility/2006">
    <mc:Choice xmlns:p14="http://schemas.microsoft.com/office/powerpoint/2010/main" Requires="p14">
      <p:transition spd="slow" p14:dur="2000" advTm="63894"/>
    </mc:Choice>
    <mc:Fallback>
      <p:transition spd="slow" advTm="63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79BCF-D227-CD56-A91D-0A8EB1EAA3FF}"/>
              </a:ext>
            </a:extLst>
          </p:cNvPr>
          <p:cNvSpPr>
            <a:spLocks noGrp="1"/>
          </p:cNvSpPr>
          <p:nvPr>
            <p:ph type="title"/>
          </p:nvPr>
        </p:nvSpPr>
        <p:spPr/>
        <p:txBody>
          <a:bodyPr/>
          <a:lstStyle/>
          <a:p>
            <a:r>
              <a:rPr lang="en-US"/>
              <a:t>Sewer and Drainage (2/2)</a:t>
            </a:r>
          </a:p>
        </p:txBody>
      </p:sp>
      <p:sp>
        <p:nvSpPr>
          <p:cNvPr id="3" name="Content Placeholder 2">
            <a:extLst>
              <a:ext uri="{FF2B5EF4-FFF2-40B4-BE49-F238E27FC236}">
                <a16:creationId xmlns:a16="http://schemas.microsoft.com/office/drawing/2014/main" id="{7966209A-D4E8-551C-D4A8-A2B851CECED7}"/>
              </a:ext>
            </a:extLst>
          </p:cNvPr>
          <p:cNvSpPr>
            <a:spLocks noGrp="1"/>
          </p:cNvSpPr>
          <p:nvPr>
            <p:ph idx="1"/>
          </p:nvPr>
        </p:nvSpPr>
        <p:spPr/>
        <p:txBody>
          <a:bodyPr/>
          <a:lstStyle/>
          <a:p>
            <a:r>
              <a:rPr lang="en-US" dirty="0"/>
              <a:t>Floor drains must have traps and anti-backflow and be vented to the exterior</a:t>
            </a:r>
          </a:p>
          <a:p>
            <a:r>
              <a:rPr lang="en-US" dirty="0"/>
              <a:t>Refrigerator drains (if applicable) are to be trapped and discharged through an air gap into the sewer system</a:t>
            </a:r>
          </a:p>
          <a:p>
            <a:pPr marL="0" indent="0">
              <a:buNone/>
            </a:pPr>
            <a:endParaRPr lang="en-US" dirty="0"/>
          </a:p>
        </p:txBody>
      </p:sp>
      <p:sp>
        <p:nvSpPr>
          <p:cNvPr id="5" name="TextBox 4">
            <a:extLst>
              <a:ext uri="{FF2B5EF4-FFF2-40B4-BE49-F238E27FC236}">
                <a16:creationId xmlns:a16="http://schemas.microsoft.com/office/drawing/2014/main" id="{D4422E01-3D9C-18B2-48E8-BDD52061F0F6}"/>
              </a:ext>
            </a:extLst>
          </p:cNvPr>
          <p:cNvSpPr txBox="1"/>
          <p:nvPr/>
        </p:nvSpPr>
        <p:spPr>
          <a:xfrm>
            <a:off x="7873584" y="843240"/>
            <a:ext cx="6093500" cy="369332"/>
          </a:xfrm>
          <a:prstGeom prst="rect">
            <a:avLst/>
          </a:prstGeom>
          <a:noFill/>
        </p:spPr>
        <p:txBody>
          <a:bodyPr wrap="square">
            <a:spAutoFit/>
          </a:bodyPr>
          <a:lstStyle/>
          <a:p>
            <a:r>
              <a:rPr lang="en-US">
                <a:hlinkClick r:id="rId4"/>
              </a:rPr>
              <a:t>Maine 2021 Plumbing Code</a:t>
            </a:r>
            <a:endParaRPr lang="en-US"/>
          </a:p>
        </p:txBody>
      </p:sp>
      <p:pic>
        <p:nvPicPr>
          <p:cNvPr id="22" name="Audio 21">
            <a:hlinkClick r:id="" action="ppaction://media"/>
            <a:extLst>
              <a:ext uri="{FF2B5EF4-FFF2-40B4-BE49-F238E27FC236}">
                <a16:creationId xmlns:a16="http://schemas.microsoft.com/office/drawing/2014/main" id="{48AB09DA-8AD8-3474-94A1-476124765C5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22329032"/>
      </p:ext>
    </p:extLst>
  </p:cSld>
  <p:clrMapOvr>
    <a:masterClrMapping/>
  </p:clrMapOvr>
  <mc:AlternateContent xmlns:mc="http://schemas.openxmlformats.org/markup-compatibility/2006">
    <mc:Choice xmlns:p14="http://schemas.microsoft.com/office/powerpoint/2010/main" Requires="p14">
      <p:transition spd="slow" p14:dur="2000" advTm="15749"/>
    </mc:Choice>
    <mc:Fallback>
      <p:transition spd="slow" advTm="15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1F1FA-9A48-6607-CAD8-18AC42CB9E04}"/>
              </a:ext>
            </a:extLst>
          </p:cNvPr>
          <p:cNvSpPr>
            <a:spLocks noGrp="1"/>
          </p:cNvSpPr>
          <p:nvPr>
            <p:ph type="title"/>
          </p:nvPr>
        </p:nvSpPr>
        <p:spPr/>
        <p:txBody>
          <a:bodyPr/>
          <a:lstStyle/>
          <a:p>
            <a:r>
              <a:rPr lang="en-US"/>
              <a:t>Pest Control</a:t>
            </a:r>
          </a:p>
        </p:txBody>
      </p:sp>
      <p:sp>
        <p:nvSpPr>
          <p:cNvPr id="3" name="Content Placeholder 2">
            <a:extLst>
              <a:ext uri="{FF2B5EF4-FFF2-40B4-BE49-F238E27FC236}">
                <a16:creationId xmlns:a16="http://schemas.microsoft.com/office/drawing/2014/main" id="{B14365C9-F2B9-B58C-E683-908DB6A8DFEF}"/>
              </a:ext>
            </a:extLst>
          </p:cNvPr>
          <p:cNvSpPr>
            <a:spLocks noGrp="1"/>
          </p:cNvSpPr>
          <p:nvPr>
            <p:ph idx="1"/>
          </p:nvPr>
        </p:nvSpPr>
        <p:spPr/>
        <p:txBody>
          <a:bodyPr>
            <a:normAutofit/>
          </a:bodyPr>
          <a:lstStyle/>
          <a:p>
            <a:r>
              <a:rPr lang="en-US" dirty="0"/>
              <a:t>No pests shall be allowed in any area of an establishment. </a:t>
            </a:r>
          </a:p>
          <a:p>
            <a:r>
              <a:rPr lang="en-US" dirty="0"/>
              <a:t>Effective measures shall be taken to exclude pests from the processing areas and to protect against the contamination of food on the premises by pests. </a:t>
            </a:r>
          </a:p>
          <a:p>
            <a:r>
              <a:rPr lang="en-US" dirty="0"/>
              <a:t>Where necessary, adequate screening or other protection against pests shall be provided. </a:t>
            </a:r>
          </a:p>
          <a:p>
            <a:r>
              <a:rPr lang="en-US" dirty="0"/>
              <a:t>The use of insecticides or rodenticides is permitted only under precautions and restrictions that will protect against the contamination of food, food-contact surfaces, and food-packaging materials.</a:t>
            </a:r>
          </a:p>
        </p:txBody>
      </p:sp>
      <p:pic>
        <p:nvPicPr>
          <p:cNvPr id="5" name="Graphic 4" descr="Rat outline">
            <a:extLst>
              <a:ext uri="{FF2B5EF4-FFF2-40B4-BE49-F238E27FC236}">
                <a16:creationId xmlns:a16="http://schemas.microsoft.com/office/drawing/2014/main" id="{D7DB442C-3067-DDD9-88AC-77D48F876B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9486" y="6257472"/>
            <a:ext cx="511628" cy="511628"/>
          </a:xfrm>
          <a:prstGeom prst="rect">
            <a:avLst/>
          </a:prstGeom>
        </p:spPr>
      </p:pic>
      <p:pic>
        <p:nvPicPr>
          <p:cNvPr id="6" name="Graphic 5" descr="Bats outline">
            <a:extLst>
              <a:ext uri="{FF2B5EF4-FFF2-40B4-BE49-F238E27FC236}">
                <a16:creationId xmlns:a16="http://schemas.microsoft.com/office/drawing/2014/main" id="{9E8A4A50-D86C-3229-D670-B17A9DBC56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15600" y="319088"/>
            <a:ext cx="914400" cy="914400"/>
          </a:xfrm>
          <a:prstGeom prst="rect">
            <a:avLst/>
          </a:prstGeom>
        </p:spPr>
      </p:pic>
      <p:pic>
        <p:nvPicPr>
          <p:cNvPr id="10" name="Audio 9">
            <a:hlinkClick r:id="" action="ppaction://media"/>
            <a:extLst>
              <a:ext uri="{FF2B5EF4-FFF2-40B4-BE49-F238E27FC236}">
                <a16:creationId xmlns:a16="http://schemas.microsoft.com/office/drawing/2014/main" id="{52CF1720-4564-0B14-6FFD-69BE7735134C}"/>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03008800"/>
      </p:ext>
    </p:extLst>
  </p:cSld>
  <p:clrMapOvr>
    <a:masterClrMapping/>
  </p:clrMapOvr>
  <mc:AlternateContent xmlns:mc="http://schemas.openxmlformats.org/markup-compatibility/2006">
    <mc:Choice xmlns:p14="http://schemas.microsoft.com/office/powerpoint/2010/main" Requires="p14">
      <p:transition spd="slow" p14:dur="2000" advTm="35453"/>
    </mc:Choice>
    <mc:Fallback>
      <p:transition spd="slow" advTm="35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9114D-B0D5-7086-A6CE-77C66E46B2C6}"/>
              </a:ext>
            </a:extLst>
          </p:cNvPr>
          <p:cNvSpPr>
            <a:spLocks noGrp="1"/>
          </p:cNvSpPr>
          <p:nvPr>
            <p:ph type="title"/>
          </p:nvPr>
        </p:nvSpPr>
        <p:spPr/>
        <p:txBody>
          <a:bodyPr/>
          <a:lstStyle/>
          <a:p>
            <a:r>
              <a:rPr lang="en-US"/>
              <a:t>Chemical Use and Storage</a:t>
            </a:r>
          </a:p>
        </p:txBody>
      </p:sp>
      <p:sp>
        <p:nvSpPr>
          <p:cNvPr id="3" name="Content Placeholder 2">
            <a:extLst>
              <a:ext uri="{FF2B5EF4-FFF2-40B4-BE49-F238E27FC236}">
                <a16:creationId xmlns:a16="http://schemas.microsoft.com/office/drawing/2014/main" id="{E3D50633-6018-3A3B-60CF-81B006626620}"/>
              </a:ext>
            </a:extLst>
          </p:cNvPr>
          <p:cNvSpPr>
            <a:spLocks noGrp="1"/>
          </p:cNvSpPr>
          <p:nvPr>
            <p:ph idx="1"/>
          </p:nvPr>
        </p:nvSpPr>
        <p:spPr/>
        <p:txBody>
          <a:bodyPr>
            <a:normAutofit fontScale="92500" lnSpcReduction="10000"/>
          </a:bodyPr>
          <a:lstStyle/>
          <a:p>
            <a:pPr marL="0" indent="0">
              <a:buNone/>
            </a:pPr>
            <a:r>
              <a:rPr lang="en-US"/>
              <a:t>Cleaning compounds and sanitizing solutions are to be:</a:t>
            </a:r>
          </a:p>
          <a:p>
            <a:r>
              <a:rPr lang="en-US"/>
              <a:t>Adequate for their intended use</a:t>
            </a:r>
          </a:p>
          <a:p>
            <a:r>
              <a:rPr lang="en-US"/>
              <a:t>Relevant to the following if stored onsite: maintaining clean and sanitary conditions, lab procedures, grounds and equipment maintenance and operation.</a:t>
            </a:r>
          </a:p>
          <a:p>
            <a:r>
              <a:rPr lang="en-US"/>
              <a:t>Stored so as not to toxify product or food contact surfaces</a:t>
            </a:r>
          </a:p>
          <a:p>
            <a:r>
              <a:rPr lang="en-US"/>
              <a:t>Used according to EPA-registered label use instructions</a:t>
            </a:r>
          </a:p>
          <a:p>
            <a:r>
              <a:rPr lang="en-US"/>
              <a:t>Compressed air or other gases mechanically introduced into food or used to clean food-contact surfaces or equipment shall be treated in such a way that food is not contaminated with unlawful indirect food additives.</a:t>
            </a:r>
          </a:p>
          <a:p>
            <a:endParaRPr lang="en-US"/>
          </a:p>
        </p:txBody>
      </p:sp>
      <p:pic>
        <p:nvPicPr>
          <p:cNvPr id="8" name="Audio 7">
            <a:hlinkClick r:id="" action="ppaction://media"/>
            <a:extLst>
              <a:ext uri="{FF2B5EF4-FFF2-40B4-BE49-F238E27FC236}">
                <a16:creationId xmlns:a16="http://schemas.microsoft.com/office/drawing/2014/main" id="{1F2B6DCC-2EE7-BEEC-3770-4F90CCD1F3C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75316231"/>
      </p:ext>
    </p:extLst>
  </p:cSld>
  <p:clrMapOvr>
    <a:masterClrMapping/>
  </p:clrMapOvr>
  <mc:AlternateContent xmlns:mc="http://schemas.openxmlformats.org/markup-compatibility/2006">
    <mc:Choice xmlns:p14="http://schemas.microsoft.com/office/powerpoint/2010/main" Requires="p14">
      <p:transition spd="slow" p14:dur="2000" advTm="41228"/>
    </mc:Choice>
    <mc:Fallback>
      <p:transition spd="slow" advTm="41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7A80D-9D28-F617-F4D9-FC2047392956}"/>
              </a:ext>
            </a:extLst>
          </p:cNvPr>
          <p:cNvSpPr>
            <a:spLocks noGrp="1"/>
          </p:cNvSpPr>
          <p:nvPr>
            <p:ph type="title"/>
          </p:nvPr>
        </p:nvSpPr>
        <p:spPr/>
        <p:txBody>
          <a:bodyPr/>
          <a:lstStyle/>
          <a:p>
            <a:r>
              <a:rPr lang="en-US"/>
              <a:t>Licensing</a:t>
            </a:r>
          </a:p>
        </p:txBody>
      </p:sp>
      <p:sp>
        <p:nvSpPr>
          <p:cNvPr id="3" name="Content Placeholder 2">
            <a:extLst>
              <a:ext uri="{FF2B5EF4-FFF2-40B4-BE49-F238E27FC236}">
                <a16:creationId xmlns:a16="http://schemas.microsoft.com/office/drawing/2014/main" id="{950A1A27-96E2-1495-0D83-3B780E08C078}"/>
              </a:ext>
            </a:extLst>
          </p:cNvPr>
          <p:cNvSpPr>
            <a:spLocks noGrp="1"/>
          </p:cNvSpPr>
          <p:nvPr>
            <p:ph idx="1"/>
          </p:nvPr>
        </p:nvSpPr>
        <p:spPr/>
        <p:txBody>
          <a:bodyPr>
            <a:normAutofit fontScale="85000" lnSpcReduction="20000"/>
          </a:bodyPr>
          <a:lstStyle/>
          <a:p>
            <a:r>
              <a:rPr lang="en-US" dirty="0"/>
              <a:t> Application and Fee. An owner or operator of a food processing and manufacturing establishment used for rabbit processing shall annually apply to DACF for a license for the establishment. A license fee of $50.00 shall accompany each application. </a:t>
            </a:r>
          </a:p>
          <a:p>
            <a:r>
              <a:rPr lang="en-US" dirty="0"/>
              <a:t>Inspection and Issuance. Before a license is issued or renewed, the Department shall inspect the premises of the applicant. Following inspection and receipt of the application and required fee, the Commissioner shall within thirty (30) days of the receipt of the application issue a license to operate any rabbit processing establishment which is found to comply with 22 M.R.S.A. §2151 et seq. and the provisions of this Chapter and Chapter 358, Department of Agriculture, Conservation and Forestry. </a:t>
            </a:r>
          </a:p>
          <a:p>
            <a:r>
              <a:rPr lang="en-US" dirty="0"/>
              <a:t>Any warehouse or warehouse space within the establishments covered by this rule shall comply with 01-001 CMR Chapter (Food Storage Warehouse), but only one license fee need be paid</a:t>
            </a:r>
          </a:p>
        </p:txBody>
      </p:sp>
      <p:pic>
        <p:nvPicPr>
          <p:cNvPr id="8" name="Audio 7">
            <a:hlinkClick r:id="" action="ppaction://media"/>
            <a:extLst>
              <a:ext uri="{FF2B5EF4-FFF2-40B4-BE49-F238E27FC236}">
                <a16:creationId xmlns:a16="http://schemas.microsoft.com/office/drawing/2014/main" id="{595AD399-AA30-D5EC-9166-268190B6F24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74360938"/>
      </p:ext>
    </p:extLst>
  </p:cSld>
  <p:clrMapOvr>
    <a:masterClrMapping/>
  </p:clrMapOvr>
  <mc:AlternateContent xmlns:mc="http://schemas.openxmlformats.org/markup-compatibility/2006">
    <mc:Choice xmlns:p14="http://schemas.microsoft.com/office/powerpoint/2010/main" Requires="p14">
      <p:transition spd="slow" p14:dur="2000" advTm="83284"/>
    </mc:Choice>
    <mc:Fallback>
      <p:transition spd="slow" advTm="83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7F010-1BCE-819D-1B8B-EAD5A7EFDF7F}"/>
              </a:ext>
            </a:extLst>
          </p:cNvPr>
          <p:cNvSpPr>
            <a:spLocks noGrp="1"/>
          </p:cNvSpPr>
          <p:nvPr>
            <p:ph type="ctrTitle"/>
          </p:nvPr>
        </p:nvSpPr>
        <p:spPr/>
        <p:txBody>
          <a:bodyPr/>
          <a:lstStyle/>
          <a:p>
            <a:r>
              <a:rPr lang="en-US"/>
              <a:t>Maine Chapter 358: Potentially Hazardous Foods</a:t>
            </a:r>
          </a:p>
        </p:txBody>
      </p:sp>
      <p:sp>
        <p:nvSpPr>
          <p:cNvPr id="3" name="Subtitle 2">
            <a:extLst>
              <a:ext uri="{FF2B5EF4-FFF2-40B4-BE49-F238E27FC236}">
                <a16:creationId xmlns:a16="http://schemas.microsoft.com/office/drawing/2014/main" id="{C64F407F-88D3-BFDA-541C-4395D2825FEF}"/>
              </a:ext>
            </a:extLst>
          </p:cNvPr>
          <p:cNvSpPr>
            <a:spLocks noGrp="1"/>
          </p:cNvSpPr>
          <p:nvPr>
            <p:ph type="subTitle" idx="1"/>
          </p:nvPr>
        </p:nvSpPr>
        <p:spPr/>
        <p:txBody>
          <a:bodyPr>
            <a:normAutofit/>
          </a:bodyPr>
          <a:lstStyle/>
          <a:p>
            <a:endParaRPr lang="en-US" dirty="0"/>
          </a:p>
        </p:txBody>
      </p:sp>
      <p:pic>
        <p:nvPicPr>
          <p:cNvPr id="15" name="Audio 14">
            <a:hlinkClick r:id="" action="ppaction://media"/>
            <a:extLst>
              <a:ext uri="{FF2B5EF4-FFF2-40B4-BE49-F238E27FC236}">
                <a16:creationId xmlns:a16="http://schemas.microsoft.com/office/drawing/2014/main" id="{4CCF5272-AEDB-7E84-6D60-FD34A84D19A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75680401"/>
      </p:ext>
    </p:extLst>
  </p:cSld>
  <p:clrMapOvr>
    <a:masterClrMapping/>
  </p:clrMapOvr>
  <mc:AlternateContent xmlns:mc="http://schemas.openxmlformats.org/markup-compatibility/2006">
    <mc:Choice xmlns:p14="http://schemas.microsoft.com/office/powerpoint/2010/main" Requires="p14">
      <p:transition spd="slow" p14:dur="2000" advTm="13031"/>
    </mc:Choice>
    <mc:Fallback>
      <p:transition spd="slow" advTm="13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6B454-A4E6-5590-4551-565C37EF2F19}"/>
              </a:ext>
            </a:extLst>
          </p:cNvPr>
          <p:cNvSpPr>
            <a:spLocks noGrp="1"/>
          </p:cNvSpPr>
          <p:nvPr>
            <p:ph type="title"/>
          </p:nvPr>
        </p:nvSpPr>
        <p:spPr/>
        <p:txBody>
          <a:bodyPr/>
          <a:lstStyle/>
          <a:p>
            <a:r>
              <a:rPr lang="en-US"/>
              <a:t>Outline</a:t>
            </a:r>
          </a:p>
        </p:txBody>
      </p:sp>
      <p:sp>
        <p:nvSpPr>
          <p:cNvPr id="3" name="Content Placeholder 2">
            <a:extLst>
              <a:ext uri="{FF2B5EF4-FFF2-40B4-BE49-F238E27FC236}">
                <a16:creationId xmlns:a16="http://schemas.microsoft.com/office/drawing/2014/main" id="{F01EC272-35CD-922C-827C-A744ECF15F52}"/>
              </a:ext>
            </a:extLst>
          </p:cNvPr>
          <p:cNvSpPr>
            <a:spLocks noGrp="1"/>
          </p:cNvSpPr>
          <p:nvPr>
            <p:ph idx="1"/>
          </p:nvPr>
        </p:nvSpPr>
        <p:spPr/>
        <p:txBody>
          <a:bodyPr/>
          <a:lstStyle/>
          <a:p>
            <a:pPr marL="514350" indent="-514350">
              <a:buFont typeface="+mj-lt"/>
              <a:buAutoNum type="alphaLcParenR"/>
            </a:pPr>
            <a:r>
              <a:rPr lang="en-US"/>
              <a:t>Definitions</a:t>
            </a:r>
          </a:p>
          <a:p>
            <a:pPr marL="514350" indent="-514350">
              <a:buFont typeface="+mj-lt"/>
              <a:buAutoNum type="alphaLcParenR"/>
            </a:pPr>
            <a:r>
              <a:rPr lang="en-US"/>
              <a:t>Processes and controls</a:t>
            </a:r>
          </a:p>
          <a:p>
            <a:pPr marL="514350" indent="-514350">
              <a:buFont typeface="+mj-lt"/>
              <a:buAutoNum type="alphaLcParenR"/>
            </a:pPr>
            <a:r>
              <a:rPr lang="en-US"/>
              <a:t>Cleaning and sanitization of food contact surfaces</a:t>
            </a:r>
          </a:p>
          <a:p>
            <a:pPr marL="514350" indent="-514350">
              <a:buFont typeface="+mj-lt"/>
              <a:buAutoNum type="alphaLcParenR"/>
            </a:pPr>
            <a:r>
              <a:rPr lang="en-US"/>
              <a:t>Sanitary operations and controls</a:t>
            </a:r>
          </a:p>
          <a:p>
            <a:pPr marL="514350" indent="-514350">
              <a:buFont typeface="+mj-lt"/>
              <a:buAutoNum type="alphaLcParenR"/>
            </a:pPr>
            <a:r>
              <a:rPr lang="en-US"/>
              <a:t>Equipment and utensils</a:t>
            </a:r>
          </a:p>
          <a:p>
            <a:pPr marL="514350" indent="-514350">
              <a:buFont typeface="+mj-lt"/>
              <a:buAutoNum type="alphaLcParenR"/>
            </a:pPr>
            <a:r>
              <a:rPr lang="en-US"/>
              <a:t>Personnel</a:t>
            </a:r>
          </a:p>
          <a:p>
            <a:pPr marL="514350" indent="-514350">
              <a:buFont typeface="+mj-lt"/>
              <a:buAutoNum type="alphaLcParenR"/>
            </a:pPr>
            <a:r>
              <a:rPr lang="en-US"/>
              <a:t>Plant construction</a:t>
            </a:r>
          </a:p>
          <a:p>
            <a:pPr marL="514350" indent="-514350">
              <a:buFont typeface="+mj-lt"/>
              <a:buAutoNum type="alphaLcParenR"/>
            </a:pPr>
            <a:r>
              <a:rPr lang="en-US"/>
              <a:t>Violations</a:t>
            </a:r>
          </a:p>
        </p:txBody>
      </p:sp>
      <p:pic>
        <p:nvPicPr>
          <p:cNvPr id="13" name="Audio 12">
            <a:hlinkClick r:id="" action="ppaction://media"/>
            <a:extLst>
              <a:ext uri="{FF2B5EF4-FFF2-40B4-BE49-F238E27FC236}">
                <a16:creationId xmlns:a16="http://schemas.microsoft.com/office/drawing/2014/main" id="{5A2CAEEE-87A9-9326-CA7F-D6AB8542A4C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11900410"/>
      </p:ext>
    </p:extLst>
  </p:cSld>
  <p:clrMapOvr>
    <a:masterClrMapping/>
  </p:clrMapOvr>
  <mc:AlternateContent xmlns:mc="http://schemas.openxmlformats.org/markup-compatibility/2006">
    <mc:Choice xmlns:p14="http://schemas.microsoft.com/office/powerpoint/2010/main" Requires="p14">
      <p:transition spd="slow" p14:dur="2000" advTm="27371"/>
    </mc:Choice>
    <mc:Fallback>
      <p:transition spd="slow" advTm="27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5F497-C135-0447-E7AA-3E419AC203FE}"/>
              </a:ext>
            </a:extLst>
          </p:cNvPr>
          <p:cNvSpPr>
            <a:spLocks noGrp="1"/>
          </p:cNvSpPr>
          <p:nvPr>
            <p:ph type="title"/>
          </p:nvPr>
        </p:nvSpPr>
        <p:spPr/>
        <p:txBody>
          <a:bodyPr/>
          <a:lstStyle/>
          <a:p>
            <a:r>
              <a:rPr lang="en-US"/>
              <a:t>Processes and Controls </a:t>
            </a:r>
            <a:br>
              <a:rPr lang="en-US"/>
            </a:br>
            <a:r>
              <a:rPr lang="en-US"/>
              <a:t>for Potentially Hazardous Foods (PHF’s)</a:t>
            </a:r>
          </a:p>
        </p:txBody>
      </p:sp>
      <p:sp>
        <p:nvSpPr>
          <p:cNvPr id="3" name="Content Placeholder 2">
            <a:extLst>
              <a:ext uri="{FF2B5EF4-FFF2-40B4-BE49-F238E27FC236}">
                <a16:creationId xmlns:a16="http://schemas.microsoft.com/office/drawing/2014/main" id="{99DE2B72-08CB-8FD7-D855-8B1EFF69C6FB}"/>
              </a:ext>
            </a:extLst>
          </p:cNvPr>
          <p:cNvSpPr>
            <a:spLocks noGrp="1"/>
          </p:cNvSpPr>
          <p:nvPr>
            <p:ph idx="1"/>
          </p:nvPr>
        </p:nvSpPr>
        <p:spPr/>
        <p:txBody>
          <a:bodyPr/>
          <a:lstStyle/>
          <a:p>
            <a:r>
              <a:rPr lang="en-US" dirty="0"/>
              <a:t>Cook to a (validated) time/temperature to destroy pathogens</a:t>
            </a:r>
          </a:p>
          <a:p>
            <a:r>
              <a:rPr lang="en-US" dirty="0"/>
              <a:t>Cool without germinating bacterial spores and protect from contamination (namely post-lethality contamination)</a:t>
            </a:r>
          </a:p>
          <a:p>
            <a:r>
              <a:rPr lang="en-US" dirty="0"/>
              <a:t>Post lethality, PHF’s are not to remain in danger zone of 40˚-140 ˚ for &gt; 4 hours</a:t>
            </a:r>
          </a:p>
          <a:p>
            <a:r>
              <a:rPr lang="en-US" u="sng" dirty="0"/>
              <a:t>Appropriate and accurate thermometers available and used</a:t>
            </a:r>
          </a:p>
          <a:p>
            <a:endParaRPr lang="en-US" dirty="0"/>
          </a:p>
          <a:p>
            <a:endParaRPr lang="en-US" dirty="0"/>
          </a:p>
        </p:txBody>
      </p:sp>
      <p:pic>
        <p:nvPicPr>
          <p:cNvPr id="10" name="Audio 9">
            <a:hlinkClick r:id="" action="ppaction://media"/>
            <a:extLst>
              <a:ext uri="{FF2B5EF4-FFF2-40B4-BE49-F238E27FC236}">
                <a16:creationId xmlns:a16="http://schemas.microsoft.com/office/drawing/2014/main" id="{23F56971-2468-D488-E6D6-ADBC90BC6FC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38393425"/>
      </p:ext>
    </p:extLst>
  </p:cSld>
  <p:clrMapOvr>
    <a:masterClrMapping/>
  </p:clrMapOvr>
  <mc:AlternateContent xmlns:mc="http://schemas.openxmlformats.org/markup-compatibility/2006">
    <mc:Choice xmlns:p14="http://schemas.microsoft.com/office/powerpoint/2010/main" Requires="p14">
      <p:transition spd="slow" p14:dur="2000" advTm="85037"/>
    </mc:Choice>
    <mc:Fallback>
      <p:transition spd="slow" advTm="85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6FBA3C-D8BB-1F54-1EAD-FD3A9702699F}"/>
              </a:ext>
            </a:extLst>
          </p:cNvPr>
          <p:cNvSpPr>
            <a:spLocks noGrp="1"/>
          </p:cNvSpPr>
          <p:nvPr>
            <p:ph idx="1"/>
          </p:nvPr>
        </p:nvSpPr>
        <p:spPr/>
        <p:txBody>
          <a:bodyPr/>
          <a:lstStyle/>
          <a:p>
            <a:r>
              <a:rPr lang="en-US"/>
              <a:t>Don’t cross contaminate cooked product with raw product via FCS or personnel</a:t>
            </a:r>
          </a:p>
          <a:p>
            <a:r>
              <a:rPr lang="en-US"/>
              <a:t>No live animals or plants in any area of the food establishment</a:t>
            </a:r>
          </a:p>
          <a:p>
            <a:r>
              <a:rPr lang="en-US"/>
              <a:t>No unauthorized persons permitted in processing areas</a:t>
            </a:r>
          </a:p>
          <a:p>
            <a:r>
              <a:rPr lang="en-US"/>
              <a:t>Single use containers/packaging stored and handled in a sanitary manner</a:t>
            </a:r>
          </a:p>
          <a:p>
            <a:r>
              <a:rPr lang="en-US"/>
              <a:t>Maintain product traceability</a:t>
            </a:r>
          </a:p>
          <a:p>
            <a:r>
              <a:rPr lang="en-US"/>
              <a:t>Ice equipment only used for ice, not contaminated, cleaned daily</a:t>
            </a:r>
          </a:p>
          <a:p>
            <a:pPr marL="0" indent="0">
              <a:buNone/>
            </a:pPr>
            <a:endParaRPr lang="en-US"/>
          </a:p>
        </p:txBody>
      </p:sp>
      <p:sp>
        <p:nvSpPr>
          <p:cNvPr id="4" name="Title 1">
            <a:extLst>
              <a:ext uri="{FF2B5EF4-FFF2-40B4-BE49-F238E27FC236}">
                <a16:creationId xmlns:a16="http://schemas.microsoft.com/office/drawing/2014/main" id="{0CF566A6-7C44-FBB3-9BC5-7C7C558A8396}"/>
              </a:ext>
            </a:extLst>
          </p:cNvPr>
          <p:cNvSpPr>
            <a:spLocks noGrp="1"/>
          </p:cNvSpPr>
          <p:nvPr>
            <p:ph type="title"/>
          </p:nvPr>
        </p:nvSpPr>
        <p:spPr>
          <a:xfrm>
            <a:off x="838200" y="365125"/>
            <a:ext cx="10515600" cy="1325563"/>
          </a:xfrm>
        </p:spPr>
        <p:txBody>
          <a:bodyPr/>
          <a:lstStyle/>
          <a:p>
            <a:r>
              <a:rPr lang="en-US"/>
              <a:t>Processes and Controls </a:t>
            </a:r>
            <a:br>
              <a:rPr lang="en-US"/>
            </a:br>
            <a:r>
              <a:rPr lang="en-US"/>
              <a:t>for Potentially Hazardous Foods (PHF’s)</a:t>
            </a:r>
          </a:p>
        </p:txBody>
      </p:sp>
      <p:pic>
        <p:nvPicPr>
          <p:cNvPr id="11" name="Audio 10">
            <a:hlinkClick r:id="" action="ppaction://media"/>
            <a:extLst>
              <a:ext uri="{FF2B5EF4-FFF2-40B4-BE49-F238E27FC236}">
                <a16:creationId xmlns:a16="http://schemas.microsoft.com/office/drawing/2014/main" id="{CB6B2EF0-BDAB-5F9E-DD8A-17A18753FAD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29229447"/>
      </p:ext>
    </p:extLst>
  </p:cSld>
  <p:clrMapOvr>
    <a:masterClrMapping/>
  </p:clrMapOvr>
  <mc:AlternateContent xmlns:mc="http://schemas.openxmlformats.org/markup-compatibility/2006">
    <mc:Choice xmlns:p14="http://schemas.microsoft.com/office/powerpoint/2010/main" Requires="p14">
      <p:transition spd="slow" p14:dur="2000" advTm="40498"/>
    </mc:Choice>
    <mc:Fallback>
      <p:transition spd="slow" advTm="40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1530B-881A-160A-95FE-2BED0FFDE671}"/>
              </a:ext>
            </a:extLst>
          </p:cNvPr>
          <p:cNvSpPr>
            <a:spLocks noGrp="1"/>
          </p:cNvSpPr>
          <p:nvPr>
            <p:ph type="title"/>
          </p:nvPr>
        </p:nvSpPr>
        <p:spPr/>
        <p:txBody>
          <a:bodyPr/>
          <a:lstStyle/>
          <a:p>
            <a:r>
              <a:rPr lang="en-US"/>
              <a:t>Cleaning and Sanitizing FCS</a:t>
            </a:r>
          </a:p>
        </p:txBody>
      </p:sp>
      <p:sp>
        <p:nvSpPr>
          <p:cNvPr id="3" name="Content Placeholder 2">
            <a:extLst>
              <a:ext uri="{FF2B5EF4-FFF2-40B4-BE49-F238E27FC236}">
                <a16:creationId xmlns:a16="http://schemas.microsoft.com/office/drawing/2014/main" id="{FE307713-2110-6176-5257-0103BEC6777B}"/>
              </a:ext>
            </a:extLst>
          </p:cNvPr>
          <p:cNvSpPr>
            <a:spLocks noGrp="1"/>
          </p:cNvSpPr>
          <p:nvPr>
            <p:ph idx="1"/>
          </p:nvPr>
        </p:nvSpPr>
        <p:spPr/>
        <p:txBody>
          <a:bodyPr>
            <a:normAutofit fontScale="92500" lnSpcReduction="10000"/>
          </a:bodyPr>
          <a:lstStyle/>
          <a:p>
            <a:r>
              <a:rPr lang="en-US" dirty="0"/>
              <a:t>Before beginning operations, all equipment shall be retreated with a sanitizer of strength as specified in Food Processing/Home Food Manufacturing regulation. (Ready to eat only)</a:t>
            </a:r>
          </a:p>
          <a:p>
            <a:r>
              <a:rPr lang="en-US" dirty="0"/>
              <a:t>Equipment (including sinks), utensils, food contact surfaces must be cleaned and sanitized after any interruption in operations where such utensils and contact surfaces may have become contaminated and at a minimum of every four hours. </a:t>
            </a:r>
          </a:p>
          <a:p>
            <a:r>
              <a:rPr lang="en-US" dirty="0"/>
              <a:t>Refrigerators shall be cleaned and sanitized at least weekly, and at any time contamination may have occurred.</a:t>
            </a:r>
          </a:p>
          <a:p>
            <a:r>
              <a:rPr lang="en-US" dirty="0"/>
              <a:t>Equipment and utensils constructed of durable, easily cleanable, non-corrosive, impervious materials</a:t>
            </a:r>
          </a:p>
          <a:p>
            <a:endParaRPr lang="en-US" dirty="0"/>
          </a:p>
        </p:txBody>
      </p:sp>
      <p:pic>
        <p:nvPicPr>
          <p:cNvPr id="19" name="Audio 18">
            <a:hlinkClick r:id="" action="ppaction://media"/>
            <a:extLst>
              <a:ext uri="{FF2B5EF4-FFF2-40B4-BE49-F238E27FC236}">
                <a16:creationId xmlns:a16="http://schemas.microsoft.com/office/drawing/2014/main" id="{CAB448FF-4FF8-1233-C69F-CF606C7876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60210467"/>
      </p:ext>
    </p:extLst>
  </p:cSld>
  <p:clrMapOvr>
    <a:masterClrMapping/>
  </p:clrMapOvr>
  <mc:AlternateContent xmlns:mc="http://schemas.openxmlformats.org/markup-compatibility/2006">
    <mc:Choice xmlns:p14="http://schemas.microsoft.com/office/powerpoint/2010/main" Requires="p14">
      <p:transition spd="slow" p14:dur="2000" advTm="89177"/>
    </mc:Choice>
    <mc:Fallback>
      <p:transition spd="slow" advTm="89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2183E-26EE-B208-4723-72E355D8A7A2}"/>
              </a:ext>
            </a:extLst>
          </p:cNvPr>
          <p:cNvSpPr>
            <a:spLocks noGrp="1"/>
          </p:cNvSpPr>
          <p:nvPr>
            <p:ph type="title"/>
          </p:nvPr>
        </p:nvSpPr>
        <p:spPr/>
        <p:txBody>
          <a:bodyPr/>
          <a:lstStyle/>
          <a:p>
            <a:r>
              <a:rPr lang="en-US"/>
              <a:t>Personnel</a:t>
            </a:r>
          </a:p>
        </p:txBody>
      </p:sp>
      <p:sp>
        <p:nvSpPr>
          <p:cNvPr id="3" name="Content Placeholder 2">
            <a:extLst>
              <a:ext uri="{FF2B5EF4-FFF2-40B4-BE49-F238E27FC236}">
                <a16:creationId xmlns:a16="http://schemas.microsoft.com/office/drawing/2014/main" id="{F89B6F9D-5FC9-B9E2-97DF-269A91573C54}"/>
              </a:ext>
            </a:extLst>
          </p:cNvPr>
          <p:cNvSpPr>
            <a:spLocks noGrp="1"/>
          </p:cNvSpPr>
          <p:nvPr>
            <p:ph idx="1"/>
          </p:nvPr>
        </p:nvSpPr>
        <p:spPr/>
        <p:txBody>
          <a:bodyPr>
            <a:normAutofit fontScale="85000" lnSpcReduction="20000"/>
          </a:bodyPr>
          <a:lstStyle/>
          <a:p>
            <a:r>
              <a:rPr lang="en-US" dirty="0"/>
              <a:t>Shall </a:t>
            </a:r>
            <a:r>
              <a:rPr lang="en-US" b="1" dirty="0"/>
              <a:t>wash hands </a:t>
            </a:r>
            <a:r>
              <a:rPr lang="en-US" dirty="0"/>
              <a:t>thoroughly in an adequate handwashing facility and sanitize hands by immersion in a hand dip solution supplying 100 parts per million active chlorine or equivalent before starting work, after each absence from workstation, and after any other time when the hands have become soiled or contaminated. (sanitize ready to eat only)</a:t>
            </a:r>
          </a:p>
          <a:p>
            <a:r>
              <a:rPr lang="en-US" dirty="0"/>
              <a:t>Food handlers shall wear clean </a:t>
            </a:r>
            <a:r>
              <a:rPr lang="en-US" b="1" dirty="0"/>
              <a:t>aprons</a:t>
            </a:r>
            <a:r>
              <a:rPr lang="en-US" dirty="0"/>
              <a:t> which cover the front and sides of the body, and caps or nets which cover the hair. Arms should be bare to the elbow.</a:t>
            </a:r>
          </a:p>
          <a:p>
            <a:r>
              <a:rPr lang="en-US" dirty="0"/>
              <a:t>There shall be </a:t>
            </a:r>
            <a:r>
              <a:rPr lang="en-US" b="1" dirty="0"/>
              <a:t>no eating</a:t>
            </a:r>
            <a:r>
              <a:rPr lang="en-US" dirty="0"/>
              <a:t>, gum chewing, use of tobacco in any form in food processing or packaging areas. </a:t>
            </a:r>
          </a:p>
          <a:p>
            <a:r>
              <a:rPr lang="en-US" dirty="0"/>
              <a:t>Personnel shall not be permitted to move freely between the raw product areas and cooked product areas since </a:t>
            </a:r>
            <a:r>
              <a:rPr lang="en-US" b="1" dirty="0"/>
              <a:t>foot traffic </a:t>
            </a:r>
            <a:r>
              <a:rPr lang="en-US" dirty="0"/>
              <a:t>will spread bacteria. A chlorinated foot bath may be provided for personnel occasionally going directly from the raw to cooked product areas.</a:t>
            </a:r>
          </a:p>
        </p:txBody>
      </p:sp>
      <p:pic>
        <p:nvPicPr>
          <p:cNvPr id="18" name="Audio 17">
            <a:hlinkClick r:id="" action="ppaction://media"/>
            <a:extLst>
              <a:ext uri="{FF2B5EF4-FFF2-40B4-BE49-F238E27FC236}">
                <a16:creationId xmlns:a16="http://schemas.microsoft.com/office/drawing/2014/main" id="{94FEDCFE-0416-6758-A52B-B1778B32C97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67791227"/>
      </p:ext>
    </p:extLst>
  </p:cSld>
  <p:clrMapOvr>
    <a:masterClrMapping/>
  </p:clrMapOvr>
  <mc:AlternateContent xmlns:mc="http://schemas.openxmlformats.org/markup-compatibility/2006">
    <mc:Choice xmlns:p14="http://schemas.microsoft.com/office/powerpoint/2010/main" Requires="p14">
      <p:transition spd="slow" p14:dur="2000" advTm="85390"/>
    </mc:Choice>
    <mc:Fallback>
      <p:transition spd="slow" advTm="85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A38DB-B3A4-BA1A-E6C8-B76FACB6DDA5}"/>
              </a:ext>
            </a:extLst>
          </p:cNvPr>
          <p:cNvSpPr>
            <a:spLocks noGrp="1"/>
          </p:cNvSpPr>
          <p:nvPr>
            <p:ph type="title"/>
          </p:nvPr>
        </p:nvSpPr>
        <p:spPr/>
        <p:txBody>
          <a:bodyPr/>
          <a:lstStyle/>
          <a:p>
            <a:r>
              <a:rPr lang="en-US"/>
              <a:t>Receiving and Holding of Live Rabbits</a:t>
            </a:r>
          </a:p>
        </p:txBody>
      </p:sp>
      <p:sp>
        <p:nvSpPr>
          <p:cNvPr id="3" name="Content Placeholder 2">
            <a:extLst>
              <a:ext uri="{FF2B5EF4-FFF2-40B4-BE49-F238E27FC236}">
                <a16:creationId xmlns:a16="http://schemas.microsoft.com/office/drawing/2014/main" id="{E92BF9F2-24A3-0EBF-6044-C8BF5BC61EFF}"/>
              </a:ext>
            </a:extLst>
          </p:cNvPr>
          <p:cNvSpPr>
            <a:spLocks noGrp="1"/>
          </p:cNvSpPr>
          <p:nvPr>
            <p:ph idx="1"/>
          </p:nvPr>
        </p:nvSpPr>
        <p:spPr>
          <a:xfrm>
            <a:off x="536643" y="1690688"/>
            <a:ext cx="7871862" cy="4501390"/>
          </a:xfrm>
        </p:spPr>
        <p:txBody>
          <a:bodyPr>
            <a:normAutofit fontScale="92500" lnSpcReduction="20000"/>
          </a:bodyPr>
          <a:lstStyle/>
          <a:p>
            <a:r>
              <a:rPr lang="en-US" sz="3200" dirty="0"/>
              <a:t>Vent pens to prevent heat exposure</a:t>
            </a:r>
          </a:p>
          <a:p>
            <a:r>
              <a:rPr lang="en-US" sz="3200" dirty="0"/>
              <a:t>Avoid extended holding; </a:t>
            </a:r>
            <a:r>
              <a:rPr lang="en-US" sz="3200" u="sng" dirty="0"/>
              <a:t>provide water when delays are expected</a:t>
            </a:r>
          </a:p>
          <a:p>
            <a:r>
              <a:rPr lang="en-US" sz="3200" dirty="0"/>
              <a:t>Construction allows for cleaning of pens; antemortem inspection for symptoms of disease</a:t>
            </a:r>
          </a:p>
          <a:p>
            <a:r>
              <a:rPr lang="en-US" sz="3200" u="sng" dirty="0"/>
              <a:t>Pens or cages shall be cleaned regularly, and the manure removed from the establishment daily</a:t>
            </a:r>
          </a:p>
          <a:p>
            <a:r>
              <a:rPr lang="en-US" sz="3200" dirty="0"/>
              <a:t>Construction for and execution of thorough cleaning in receiving areas</a:t>
            </a:r>
          </a:p>
        </p:txBody>
      </p:sp>
      <p:sp>
        <p:nvSpPr>
          <p:cNvPr id="5" name="TextBox 4">
            <a:extLst>
              <a:ext uri="{FF2B5EF4-FFF2-40B4-BE49-F238E27FC236}">
                <a16:creationId xmlns:a16="http://schemas.microsoft.com/office/drawing/2014/main" id="{45D5964F-2DA1-48BB-B357-A3C753A22CEE}"/>
              </a:ext>
            </a:extLst>
          </p:cNvPr>
          <p:cNvSpPr txBox="1"/>
          <p:nvPr/>
        </p:nvSpPr>
        <p:spPr>
          <a:xfrm>
            <a:off x="8497744" y="3972251"/>
            <a:ext cx="6094378" cy="215444"/>
          </a:xfrm>
          <a:prstGeom prst="rect">
            <a:avLst/>
          </a:prstGeom>
          <a:noFill/>
        </p:spPr>
        <p:txBody>
          <a:bodyPr wrap="square">
            <a:spAutoFit/>
          </a:bodyPr>
          <a:lstStyle/>
          <a:p>
            <a:r>
              <a:rPr lang="en-US" sz="800" dirty="0"/>
              <a:t>Public Domain, https://commons.wikimedia.org/w/index.php?curid=2135424</a:t>
            </a:r>
          </a:p>
        </p:txBody>
      </p:sp>
      <p:pic>
        <p:nvPicPr>
          <p:cNvPr id="2050" name="Picture 2" descr="undefined">
            <a:extLst>
              <a:ext uri="{FF2B5EF4-FFF2-40B4-BE49-F238E27FC236}">
                <a16:creationId xmlns:a16="http://schemas.microsoft.com/office/drawing/2014/main" id="{D0804557-6E4B-B399-E0DA-F712E96F7A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8505" y="1452562"/>
            <a:ext cx="3400062" cy="2519689"/>
          </a:xfrm>
          <a:prstGeom prst="rect">
            <a:avLst/>
          </a:prstGeom>
          <a:noFill/>
          <a:extLst>
            <a:ext uri="{909E8E84-426E-40DD-AFC4-6F175D3DCCD1}">
              <a14:hiddenFill xmlns:a14="http://schemas.microsoft.com/office/drawing/2010/main">
                <a:solidFill>
                  <a:srgbClr val="FFFFFF"/>
                </a:solidFill>
              </a14:hiddenFill>
            </a:ext>
          </a:extLst>
        </p:spPr>
      </p:pic>
      <p:pic>
        <p:nvPicPr>
          <p:cNvPr id="21" name="Audio 20">
            <a:hlinkClick r:id="" action="ppaction://media"/>
            <a:extLst>
              <a:ext uri="{FF2B5EF4-FFF2-40B4-BE49-F238E27FC236}">
                <a16:creationId xmlns:a16="http://schemas.microsoft.com/office/drawing/2014/main" id="{10D271DD-A8CC-2D07-E20D-97311657BBE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6883467"/>
      </p:ext>
    </p:extLst>
  </p:cSld>
  <p:clrMapOvr>
    <a:masterClrMapping/>
  </p:clrMapOvr>
  <mc:AlternateContent xmlns:mc="http://schemas.openxmlformats.org/markup-compatibility/2006">
    <mc:Choice xmlns:p14="http://schemas.microsoft.com/office/powerpoint/2010/main" Requires="p14">
      <p:transition spd="slow" p14:dur="2000" advTm="57124"/>
    </mc:Choice>
    <mc:Fallback>
      <p:transition spd="slow" advTm="57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extLst>
    <p:ext uri="{3A86A75C-4F4B-4683-9AE1-C65F6400EC91}">
      <p14:laserTraceLst xmlns:p14="http://schemas.microsoft.com/office/powerpoint/2010/main">
        <p14:tracePtLst>
          <p14:tracePt t="74" x="6113463" y="620713"/>
          <p14:tracePt t="93" x="6034088" y="663575"/>
          <p14:tracePt t="97" x="6008688" y="663575"/>
          <p14:tracePt t="114" x="5938838" y="708025"/>
          <p14:tracePt t="121" x="5911850" y="715963"/>
          <p14:tracePt t="122" x="5868988" y="733425"/>
          <p14:tracePt t="138" x="5816600" y="750888"/>
          <p14:tracePt t="155" x="5781675" y="760413"/>
          <p14:tracePt t="172" x="5764213" y="760413"/>
          <p14:tracePt t="173" x="5754688" y="760413"/>
          <p14:tracePt t="201" x="5746750" y="760413"/>
          <p14:tracePt t="222" x="5737225" y="760413"/>
          <p14:tracePt t="229" x="5737225" y="742950"/>
          <p14:tracePt t="238" x="5737225" y="715963"/>
          <p14:tracePt t="256" x="5754688" y="655638"/>
          <p14:tracePt t="272" x="5834063" y="523875"/>
          <p14:tracePt t="273" x="5868988" y="446088"/>
          <p14:tracePt t="292" x="5956300" y="296863"/>
          <p14:tracePt t="295" x="5991225" y="244475"/>
          <p14:tracePt t="305" x="6016625" y="192088"/>
          <p14:tracePt t="321" x="6078538" y="122238"/>
          <p14:tracePt t="338" x="6113463" y="44450"/>
          <p14:tracePt t="355" x="6148388" y="9525"/>
          <p14:tracePt t="42909" x="17463" y="0"/>
          <p14:tracePt t="56092" x="279400" y="3800475"/>
          <p14:tracePt t="56106" x="620713" y="3459163"/>
          <p14:tracePt t="56107" x="900113" y="3127375"/>
          <p14:tracePt t="56122" x="1703388" y="2366963"/>
          <p14:tracePt t="56139" x="2506663" y="1581150"/>
          <p14:tracePt t="56157" x="3651250" y="498475"/>
        </p14:tracePtLst>
      </p14:laserTrace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C9B3F-8B25-D7BD-4160-4CE5EC919A67}"/>
              </a:ext>
            </a:extLst>
          </p:cNvPr>
          <p:cNvSpPr>
            <a:spLocks noGrp="1"/>
          </p:cNvSpPr>
          <p:nvPr>
            <p:ph type="title"/>
          </p:nvPr>
        </p:nvSpPr>
        <p:spPr/>
        <p:txBody>
          <a:bodyPr>
            <a:normAutofit/>
          </a:bodyPr>
          <a:lstStyle/>
          <a:p>
            <a:r>
              <a:rPr lang="en-US" dirty="0"/>
              <a:t>Chapter 361- Less than 1000 Rabbit Exemption</a:t>
            </a:r>
          </a:p>
        </p:txBody>
      </p:sp>
      <p:sp>
        <p:nvSpPr>
          <p:cNvPr id="3" name="Text Placeholder 2">
            <a:extLst>
              <a:ext uri="{FF2B5EF4-FFF2-40B4-BE49-F238E27FC236}">
                <a16:creationId xmlns:a16="http://schemas.microsoft.com/office/drawing/2014/main" id="{97CF7FB3-46E8-7564-B55F-C5496F61E560}"/>
              </a:ext>
            </a:extLst>
          </p:cNvPr>
          <p:cNvSpPr>
            <a:spLocks noGrp="1"/>
          </p:cNvSpPr>
          <p:nvPr>
            <p:ph type="body" idx="1"/>
          </p:nvPr>
        </p:nvSpPr>
        <p:spPr/>
        <p:txBody>
          <a:bodyPr/>
          <a:lstStyle/>
          <a:p>
            <a:endParaRPr lang="en-US"/>
          </a:p>
        </p:txBody>
      </p:sp>
      <p:pic>
        <p:nvPicPr>
          <p:cNvPr id="13" name="Audio 12">
            <a:hlinkClick r:id="" action="ppaction://media"/>
            <a:extLst>
              <a:ext uri="{FF2B5EF4-FFF2-40B4-BE49-F238E27FC236}">
                <a16:creationId xmlns:a16="http://schemas.microsoft.com/office/drawing/2014/main" id="{18892A49-72B3-5330-F6A5-0263F9FF4D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91763741"/>
      </p:ext>
    </p:extLst>
  </p:cSld>
  <p:clrMapOvr>
    <a:masterClrMapping/>
  </p:clrMapOvr>
  <mc:AlternateContent xmlns:mc="http://schemas.openxmlformats.org/markup-compatibility/2006">
    <mc:Choice xmlns:p14="http://schemas.microsoft.com/office/powerpoint/2010/main" Requires="p14">
      <p:transition spd="slow" p14:dur="2000" advTm="7417"/>
    </mc:Choice>
    <mc:Fallback>
      <p:transition spd="slow" advTm="7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C499A-39FB-E28D-97C9-D4330127C7FB}"/>
              </a:ext>
            </a:extLst>
          </p:cNvPr>
          <p:cNvSpPr>
            <a:spLocks noGrp="1"/>
          </p:cNvSpPr>
          <p:nvPr>
            <p:ph type="title"/>
          </p:nvPr>
        </p:nvSpPr>
        <p:spPr/>
        <p:txBody>
          <a:bodyPr/>
          <a:lstStyle/>
          <a:p>
            <a:r>
              <a:rPr lang="en-US"/>
              <a:t>1K Rabbit Exempt From Licensure Requirements</a:t>
            </a:r>
          </a:p>
        </p:txBody>
      </p:sp>
      <p:sp>
        <p:nvSpPr>
          <p:cNvPr id="3" name="Content Placeholder 2">
            <a:extLst>
              <a:ext uri="{FF2B5EF4-FFF2-40B4-BE49-F238E27FC236}">
                <a16:creationId xmlns:a16="http://schemas.microsoft.com/office/drawing/2014/main" id="{90B98A8F-0724-0243-3774-F6E7201CDCDA}"/>
              </a:ext>
            </a:extLst>
          </p:cNvPr>
          <p:cNvSpPr>
            <a:spLocks noGrp="1"/>
          </p:cNvSpPr>
          <p:nvPr>
            <p:ph idx="1"/>
          </p:nvPr>
        </p:nvSpPr>
        <p:spPr>
          <a:xfrm>
            <a:off x="5771212" y="1825625"/>
            <a:ext cx="5582587" cy="4351338"/>
          </a:xfrm>
        </p:spPr>
        <p:txBody>
          <a:bodyPr/>
          <a:lstStyle/>
          <a:p>
            <a:r>
              <a:rPr lang="en-US" dirty="0"/>
              <a:t>Rabbits born and raised onsite for on-farm processing</a:t>
            </a:r>
          </a:p>
          <a:p>
            <a:r>
              <a:rPr lang="en-US" dirty="0"/>
              <a:t>Slaughter fewer than </a:t>
            </a:r>
            <a:r>
              <a:rPr lang="en-US" b="1" dirty="0"/>
              <a:t>1000</a:t>
            </a:r>
            <a:r>
              <a:rPr lang="en-US" dirty="0"/>
              <a:t> rabbits per calendar year </a:t>
            </a:r>
          </a:p>
          <a:p>
            <a:r>
              <a:rPr lang="en-US" u="sng" dirty="0"/>
              <a:t>Sold as ready to cook whole-carcass </a:t>
            </a:r>
          </a:p>
          <a:p>
            <a:pPr lvl="1"/>
            <a:r>
              <a:rPr lang="en-US" dirty="0"/>
              <a:t>Head, heart, kidneys, blood, skin, feet, and inedible viscera removed</a:t>
            </a:r>
          </a:p>
          <a:p>
            <a:r>
              <a:rPr lang="en-US" dirty="0"/>
              <a:t>Do not sell across state lines</a:t>
            </a:r>
          </a:p>
          <a:p>
            <a:pPr lvl="1"/>
            <a:endParaRPr lang="en-US" dirty="0"/>
          </a:p>
          <a:p>
            <a:endParaRPr lang="en-US" dirty="0"/>
          </a:p>
          <a:p>
            <a:endParaRPr lang="en-US" dirty="0"/>
          </a:p>
        </p:txBody>
      </p:sp>
      <p:pic>
        <p:nvPicPr>
          <p:cNvPr id="5" name="Graphic 4" descr="Farm scene with solid fill">
            <a:extLst>
              <a:ext uri="{FF2B5EF4-FFF2-40B4-BE49-F238E27FC236}">
                <a16:creationId xmlns:a16="http://schemas.microsoft.com/office/drawing/2014/main" id="{3927B53A-1BBA-4054-F3FC-B62B7A4FC8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19469" y="1825625"/>
            <a:ext cx="914400" cy="914400"/>
          </a:xfrm>
          <a:prstGeom prst="rect">
            <a:avLst/>
          </a:prstGeom>
        </p:spPr>
      </p:pic>
      <p:pic>
        <p:nvPicPr>
          <p:cNvPr id="7" name="Graphic 6" descr="Monthly calendar with solid fill">
            <a:extLst>
              <a:ext uri="{FF2B5EF4-FFF2-40B4-BE49-F238E27FC236}">
                <a16:creationId xmlns:a16="http://schemas.microsoft.com/office/drawing/2014/main" id="{F81E05BF-D365-3575-890A-AF04576830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19469" y="2874962"/>
            <a:ext cx="914400" cy="914400"/>
          </a:xfrm>
          <a:prstGeom prst="rect">
            <a:avLst/>
          </a:prstGeom>
        </p:spPr>
      </p:pic>
      <p:pic>
        <p:nvPicPr>
          <p:cNvPr id="1026" name="Picture 2" descr="Maine Icons - Free SVG &amp; PNG Maine ...">
            <a:extLst>
              <a:ext uri="{FF2B5EF4-FFF2-40B4-BE49-F238E27FC236}">
                <a16:creationId xmlns:a16="http://schemas.microsoft.com/office/drawing/2014/main" id="{083FE30D-DC21-DBB8-5B64-C3A6EB1EC5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90950" y="4996701"/>
            <a:ext cx="1180262" cy="11802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bbit Meat png images | PNGWing">
            <a:extLst>
              <a:ext uri="{FF2B5EF4-FFF2-40B4-BE49-F238E27FC236}">
                <a16:creationId xmlns:a16="http://schemas.microsoft.com/office/drawing/2014/main" id="{FD6B2EBC-8835-B409-B93C-C362E3D05C5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316" b="89925" l="5761" r="94674">
                        <a14:foregroundMark x1="9891" y1="37444" x2="5652" y2="47218"/>
                        <a14:foregroundMark x1="5652" y1="47218" x2="5761" y2="78195"/>
                        <a14:foregroundMark x1="5761" y1="78195" x2="10109" y2="83158"/>
                        <a14:foregroundMark x1="10109" y1="83158" x2="11630" y2="81504"/>
                        <a14:foregroundMark x1="70310" y1="4801" x2="70978" y2="4662"/>
                        <a14:foregroundMark x1="45652" y1="9925" x2="63775" y2="6159"/>
                        <a14:foregroundMark x1="70978" y1="4662" x2="70044" y2="4745"/>
                        <a14:foregroundMark x1="76259" y1="9559" x2="77717" y2="11128"/>
                        <a14:foregroundMark x1="90217" y1="68722" x2="91413" y2="70376"/>
                        <a14:foregroundMark x1="91623" y1="75837" x2="89348" y2="76842"/>
                        <a14:foregroundMark x1="64457" y1="6617" x2="70652" y2="7519"/>
                        <a14:foregroundMark x1="70652" y1="7519" x2="72826" y2="8872"/>
                        <a14:foregroundMark x1="63478" y1="6917" x2="63587" y2="6617"/>
                        <a14:foregroundMark x1="63913" y1="6917" x2="65435" y2="6316"/>
                        <a14:foregroundMark x1="60435" y1="6316" x2="67174" y2="6466"/>
                        <a14:foregroundMark x1="56413" y1="8571" x2="56413" y2="7519"/>
                        <a14:foregroundMark x1="91630" y1="71579" x2="94674" y2="78947"/>
                        <a14:foregroundMark x1="94674" y1="78947" x2="94674" y2="79850"/>
                        <a14:backgroundMark x1="73191" y1="8292" x2="75978" y2="8872"/>
                        <a14:backgroundMark x1="75978" y1="8872" x2="73294" y2="8130"/>
                        <a14:backgroundMark x1="91413" y1="70376" x2="92139" y2="71213"/>
                        <a14:backgroundMark x1="10435" y1="83008" x2="10435" y2="83008"/>
                      </a14:backgroundRemoval>
                    </a14:imgEffect>
                  </a14:imgLayer>
                </a14:imgProps>
              </a:ext>
              <a:ext uri="{28A0092B-C50C-407E-A947-70E740481C1C}">
                <a14:useLocalDpi xmlns:a14="http://schemas.microsoft.com/office/drawing/2010/main" val="0"/>
              </a:ext>
            </a:extLst>
          </a:blip>
          <a:srcRect/>
          <a:stretch>
            <a:fillRect/>
          </a:stretch>
        </p:blipFill>
        <p:spPr bwMode="auto">
          <a:xfrm>
            <a:off x="4590950" y="3947365"/>
            <a:ext cx="1265035" cy="9144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undefined">
            <a:extLst>
              <a:ext uri="{FF2B5EF4-FFF2-40B4-BE49-F238E27FC236}">
                <a16:creationId xmlns:a16="http://schemas.microsoft.com/office/drawing/2014/main" id="{DD56F5F0-12C0-315F-C05D-72429C41F15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1093" y="1978876"/>
            <a:ext cx="3442376" cy="2729637"/>
          </a:xfrm>
          <a:prstGeom prst="rect">
            <a:avLst/>
          </a:prstGeom>
          <a:noFill/>
          <a:extLst>
            <a:ext uri="{909E8E84-426E-40DD-AFC4-6F175D3DCCD1}">
              <a14:hiddenFill xmlns:a14="http://schemas.microsoft.com/office/drawing/2010/main">
                <a:solidFill>
                  <a:srgbClr val="FFFFFF"/>
                </a:solidFill>
              </a14:hiddenFill>
            </a:ext>
          </a:extLst>
        </p:spPr>
      </p:pic>
      <p:pic>
        <p:nvPicPr>
          <p:cNvPr id="16" name="Audio 15">
            <a:hlinkClick r:id="" action="ppaction://media"/>
            <a:extLst>
              <a:ext uri="{FF2B5EF4-FFF2-40B4-BE49-F238E27FC236}">
                <a16:creationId xmlns:a16="http://schemas.microsoft.com/office/drawing/2014/main" id="{CCEA786A-F1FC-8C86-9F53-F1463227579C}"/>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13163096"/>
      </p:ext>
    </p:extLst>
  </p:cSld>
  <p:clrMapOvr>
    <a:masterClrMapping/>
  </p:clrMapOvr>
  <mc:AlternateContent xmlns:mc="http://schemas.openxmlformats.org/markup-compatibility/2006">
    <mc:Choice xmlns:p14="http://schemas.microsoft.com/office/powerpoint/2010/main" Requires="p14">
      <p:transition spd="slow" p14:dur="2000" advTm="42595"/>
    </mc:Choice>
    <mc:Fallback>
      <p:transition spd="slow" advTm="42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B43F4-DDED-CBDC-B827-B48D50CC283D}"/>
              </a:ext>
            </a:extLst>
          </p:cNvPr>
          <p:cNvSpPr>
            <a:spLocks noGrp="1"/>
          </p:cNvSpPr>
          <p:nvPr>
            <p:ph type="title"/>
          </p:nvPr>
        </p:nvSpPr>
        <p:spPr>
          <a:xfrm>
            <a:off x="820988" y="383079"/>
            <a:ext cx="6155988" cy="1182927"/>
          </a:xfrm>
        </p:spPr>
        <p:txBody>
          <a:bodyPr anchor="b">
            <a:normAutofit/>
          </a:bodyPr>
          <a:lstStyle/>
          <a:p>
            <a:r>
              <a:rPr lang="en-US" sz="4300" dirty="0"/>
              <a:t>Avenues for 1k Rabbit Sale</a:t>
            </a:r>
          </a:p>
        </p:txBody>
      </p:sp>
      <p:sp>
        <p:nvSpPr>
          <p:cNvPr id="3" name="Content Placeholder 2">
            <a:extLst>
              <a:ext uri="{FF2B5EF4-FFF2-40B4-BE49-F238E27FC236}">
                <a16:creationId xmlns:a16="http://schemas.microsoft.com/office/drawing/2014/main" id="{E478A291-6A0C-3E02-C47F-D10776F57CDB}"/>
              </a:ext>
            </a:extLst>
          </p:cNvPr>
          <p:cNvSpPr>
            <a:spLocks noGrp="1"/>
          </p:cNvSpPr>
          <p:nvPr>
            <p:ph idx="1"/>
          </p:nvPr>
        </p:nvSpPr>
        <p:spPr>
          <a:xfrm>
            <a:off x="820988" y="1756770"/>
            <a:ext cx="6190412" cy="3344459"/>
          </a:xfrm>
        </p:spPr>
        <p:txBody>
          <a:bodyPr anchor="t">
            <a:noAutofit/>
          </a:bodyPr>
          <a:lstStyle/>
          <a:p>
            <a:pPr marL="457200" indent="-457200">
              <a:buFont typeface="+mj-lt"/>
              <a:buAutoNum type="arabicPeriod"/>
            </a:pPr>
            <a:r>
              <a:rPr lang="en-US" sz="2400" dirty="0">
                <a:solidFill>
                  <a:schemeClr val="tx1">
                    <a:alpha val="80000"/>
                  </a:schemeClr>
                </a:solidFill>
              </a:rPr>
              <a:t>Farm stand (direct consumer sale on producer’s farm)</a:t>
            </a:r>
          </a:p>
          <a:p>
            <a:pPr marL="457200" indent="-457200">
              <a:buFont typeface="+mj-lt"/>
              <a:buAutoNum type="arabicPeriod"/>
            </a:pPr>
            <a:r>
              <a:rPr lang="en-US" sz="2400" dirty="0">
                <a:solidFill>
                  <a:schemeClr val="tx1">
                    <a:alpha val="80000"/>
                  </a:schemeClr>
                </a:solidFill>
              </a:rPr>
              <a:t>Farmers’ market (direct producer to consumer sale at a market)</a:t>
            </a:r>
          </a:p>
          <a:p>
            <a:pPr marL="457200" indent="-457200">
              <a:buFont typeface="+mj-lt"/>
              <a:buAutoNum type="arabicPeriod"/>
            </a:pPr>
            <a:r>
              <a:rPr lang="en-US" sz="2400" dirty="0">
                <a:solidFill>
                  <a:schemeClr val="tx1">
                    <a:alpha val="80000"/>
                  </a:schemeClr>
                </a:solidFill>
              </a:rPr>
              <a:t>Delivery to consumer’s home (arranged by producer)</a:t>
            </a:r>
          </a:p>
          <a:p>
            <a:pPr marL="457200" indent="-457200">
              <a:buFont typeface="+mj-lt"/>
              <a:buAutoNum type="arabicPeriod"/>
            </a:pPr>
            <a:r>
              <a:rPr lang="en-US" sz="2400" dirty="0">
                <a:solidFill>
                  <a:schemeClr val="tx1">
                    <a:alpha val="80000"/>
                  </a:schemeClr>
                </a:solidFill>
              </a:rPr>
              <a:t>Direct CSA (allied CSA would not qualify)</a:t>
            </a:r>
          </a:p>
          <a:p>
            <a:pPr marL="457200" indent="-457200">
              <a:buFont typeface="+mj-lt"/>
              <a:buAutoNum type="arabicPeriod"/>
            </a:pPr>
            <a:r>
              <a:rPr lang="en-US" sz="2400" dirty="0">
                <a:solidFill>
                  <a:schemeClr val="tx1">
                    <a:alpha val="80000"/>
                  </a:schemeClr>
                </a:solidFill>
              </a:rPr>
              <a:t>Wholesale to a LOCALLY OWNED grocery store</a:t>
            </a:r>
          </a:p>
          <a:p>
            <a:pPr marL="457200" indent="-457200">
              <a:buFont typeface="+mj-lt"/>
              <a:buAutoNum type="arabicPeriod"/>
            </a:pPr>
            <a:r>
              <a:rPr lang="en-US" sz="2400" dirty="0">
                <a:solidFill>
                  <a:schemeClr val="tx1">
                    <a:alpha val="80000"/>
                  </a:schemeClr>
                </a:solidFill>
              </a:rPr>
              <a:t>Wholesale to a LOCALLY OWNED restaurant</a:t>
            </a:r>
          </a:p>
          <a:p>
            <a:endParaRPr lang="en-US" sz="2400" dirty="0">
              <a:solidFill>
                <a:schemeClr val="tx1">
                  <a:alpha val="80000"/>
                </a:schemeClr>
              </a:solidFill>
            </a:endParaRPr>
          </a:p>
          <a:p>
            <a:endParaRPr lang="en-US" sz="2400" dirty="0">
              <a:solidFill>
                <a:schemeClr val="tx1">
                  <a:alpha val="80000"/>
                </a:schemeClr>
              </a:solidFill>
            </a:endParaRPr>
          </a:p>
        </p:txBody>
      </p:sp>
      <p:pic>
        <p:nvPicPr>
          <p:cNvPr id="5" name="Graphic 4" descr="Kiosk with solid fill">
            <a:extLst>
              <a:ext uri="{FF2B5EF4-FFF2-40B4-BE49-F238E27FC236}">
                <a16:creationId xmlns:a16="http://schemas.microsoft.com/office/drawing/2014/main" id="{CE3AC5C5-B9CC-6AC4-3976-7ED889CD52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72653" y="1980885"/>
            <a:ext cx="3548404" cy="3548404"/>
          </a:xfrm>
          <a:prstGeom prst="rect">
            <a:avLst/>
          </a:prstGeom>
        </p:spPr>
      </p:pic>
      <p:pic>
        <p:nvPicPr>
          <p:cNvPr id="15" name="Audio 14">
            <a:hlinkClick r:id="" action="ppaction://media"/>
            <a:extLst>
              <a:ext uri="{FF2B5EF4-FFF2-40B4-BE49-F238E27FC236}">
                <a16:creationId xmlns:a16="http://schemas.microsoft.com/office/drawing/2014/main" id="{99600A7C-0D51-6BE4-3B72-E2150A29DB0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74631967"/>
      </p:ext>
    </p:extLst>
  </p:cSld>
  <p:clrMapOvr>
    <a:masterClrMapping/>
  </p:clrMapOvr>
  <mc:AlternateContent xmlns:mc="http://schemas.openxmlformats.org/markup-compatibility/2006">
    <mc:Choice xmlns:p14="http://schemas.microsoft.com/office/powerpoint/2010/main" Requires="p14">
      <p:transition spd="slow" p14:dur="2000" advTm="57947"/>
    </mc:Choice>
    <mc:Fallback>
      <p:transition spd="slow" advTm="57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F2DB2-B693-9FD0-A345-011BBA80F7DB}"/>
              </a:ext>
            </a:extLst>
          </p:cNvPr>
          <p:cNvSpPr>
            <a:spLocks noGrp="1"/>
          </p:cNvSpPr>
          <p:nvPr>
            <p:ph type="title"/>
          </p:nvPr>
        </p:nvSpPr>
        <p:spPr/>
        <p:txBody>
          <a:bodyPr/>
          <a:lstStyle/>
          <a:p>
            <a:r>
              <a:rPr lang="en-US"/>
              <a:t>1k Rabbit Records Checklist</a:t>
            </a:r>
          </a:p>
        </p:txBody>
      </p:sp>
      <p:sp>
        <p:nvSpPr>
          <p:cNvPr id="3" name="Content Placeholder 2">
            <a:extLst>
              <a:ext uri="{FF2B5EF4-FFF2-40B4-BE49-F238E27FC236}">
                <a16:creationId xmlns:a16="http://schemas.microsoft.com/office/drawing/2014/main" id="{4357E67E-5D45-B259-6C0D-A9C703547EAB}"/>
              </a:ext>
            </a:extLst>
          </p:cNvPr>
          <p:cNvSpPr>
            <a:spLocks noGrp="1"/>
          </p:cNvSpPr>
          <p:nvPr>
            <p:ph idx="1"/>
          </p:nvPr>
        </p:nvSpPr>
        <p:spPr/>
        <p:txBody>
          <a:bodyPr/>
          <a:lstStyle/>
          <a:p>
            <a:pPr marL="514350" indent="-514350">
              <a:buFont typeface="+mj-lt"/>
              <a:buAutoNum type="arabicPeriod"/>
            </a:pPr>
            <a:r>
              <a:rPr lang="en-US"/>
              <a:t>Date(s) of processing</a:t>
            </a:r>
          </a:p>
          <a:p>
            <a:pPr marL="514350" indent="-514350">
              <a:buFont typeface="+mj-lt"/>
              <a:buAutoNum type="arabicPeriod"/>
            </a:pPr>
            <a:r>
              <a:rPr lang="en-US"/>
              <a:t>Name of product</a:t>
            </a:r>
          </a:p>
          <a:p>
            <a:pPr marL="514350" indent="-514350">
              <a:buFont typeface="+mj-lt"/>
              <a:buAutoNum type="arabicPeriod"/>
            </a:pPr>
            <a:r>
              <a:rPr lang="en-US"/>
              <a:t>Units produced</a:t>
            </a:r>
          </a:p>
          <a:p>
            <a:pPr marL="514350" indent="-514350">
              <a:buFont typeface="+mj-lt"/>
              <a:buAutoNum type="arabicPeriod"/>
            </a:pPr>
            <a:r>
              <a:rPr lang="en-US"/>
              <a:t>Size of the product</a:t>
            </a:r>
          </a:p>
          <a:p>
            <a:pPr marL="514350" indent="-514350">
              <a:buFont typeface="+mj-lt"/>
              <a:buAutoNum type="arabicPeriod"/>
            </a:pPr>
            <a:r>
              <a:rPr lang="en-US"/>
              <a:t>Lot code</a:t>
            </a:r>
          </a:p>
          <a:p>
            <a:pPr marL="514350" indent="-514350">
              <a:buFont typeface="+mj-lt"/>
              <a:buAutoNum type="arabicPeriod"/>
            </a:pPr>
            <a:r>
              <a:rPr lang="en-US"/>
              <a:t>Location of sale</a:t>
            </a:r>
          </a:p>
          <a:p>
            <a:pPr marL="514350" indent="-514350">
              <a:buFont typeface="+mj-lt"/>
              <a:buAutoNum type="arabicPeriod"/>
            </a:pPr>
            <a:endParaRPr lang="en-US"/>
          </a:p>
        </p:txBody>
      </p:sp>
      <p:pic>
        <p:nvPicPr>
          <p:cNvPr id="17" name="Audio 16">
            <a:hlinkClick r:id="" action="ppaction://media"/>
            <a:extLst>
              <a:ext uri="{FF2B5EF4-FFF2-40B4-BE49-F238E27FC236}">
                <a16:creationId xmlns:a16="http://schemas.microsoft.com/office/drawing/2014/main" id="{3D7C5EBF-CBC9-3568-C1AC-3EA597609D3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23313298"/>
      </p:ext>
    </p:extLst>
  </p:cSld>
  <p:clrMapOvr>
    <a:masterClrMapping/>
  </p:clrMapOvr>
  <mc:AlternateContent xmlns:mc="http://schemas.openxmlformats.org/markup-compatibility/2006">
    <mc:Choice xmlns:p14="http://schemas.microsoft.com/office/powerpoint/2010/main" Requires="p14">
      <p:transition spd="slow" p14:dur="2000" advTm="65935"/>
    </mc:Choice>
    <mc:Fallback>
      <p:transition spd="slow" advTm="65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E026B-0489-776F-5288-CF7C9BBB9799}"/>
              </a:ext>
            </a:extLst>
          </p:cNvPr>
          <p:cNvSpPr>
            <a:spLocks noGrp="1"/>
          </p:cNvSpPr>
          <p:nvPr>
            <p:ph type="title"/>
          </p:nvPr>
        </p:nvSpPr>
        <p:spPr/>
        <p:txBody>
          <a:bodyPr/>
          <a:lstStyle/>
          <a:p>
            <a:r>
              <a:rPr lang="en-US"/>
              <a:t>1k Rabbit Labels Checklist</a:t>
            </a:r>
          </a:p>
        </p:txBody>
      </p:sp>
      <p:sp>
        <p:nvSpPr>
          <p:cNvPr id="3" name="Content Placeholder 2">
            <a:extLst>
              <a:ext uri="{FF2B5EF4-FFF2-40B4-BE49-F238E27FC236}">
                <a16:creationId xmlns:a16="http://schemas.microsoft.com/office/drawing/2014/main" id="{ADC43489-8D14-B954-A15C-E418CEDAF107}"/>
              </a:ext>
            </a:extLst>
          </p:cNvPr>
          <p:cNvSpPr>
            <a:spLocks noGrp="1"/>
          </p:cNvSpPr>
          <p:nvPr>
            <p:ph idx="1"/>
          </p:nvPr>
        </p:nvSpPr>
        <p:spPr/>
        <p:txBody>
          <a:bodyPr/>
          <a:lstStyle/>
          <a:p>
            <a:pPr marL="514350" indent="-514350">
              <a:buFont typeface="+mj-lt"/>
              <a:buAutoNum type="arabicPeriod"/>
            </a:pPr>
            <a:r>
              <a:rPr lang="en-US"/>
              <a:t>Farm Name</a:t>
            </a:r>
          </a:p>
          <a:p>
            <a:pPr marL="514350" indent="-514350">
              <a:buFont typeface="+mj-lt"/>
              <a:buAutoNum type="arabicPeriod"/>
            </a:pPr>
            <a:r>
              <a:rPr lang="en-US"/>
              <a:t>Owner Name</a:t>
            </a:r>
          </a:p>
          <a:p>
            <a:pPr marL="514350" indent="-514350">
              <a:buFont typeface="+mj-lt"/>
              <a:buAutoNum type="arabicPeriod"/>
            </a:pPr>
            <a:r>
              <a:rPr lang="en-US"/>
              <a:t>Farm address- street and zip code</a:t>
            </a:r>
          </a:p>
          <a:p>
            <a:pPr marL="514350" indent="-514350">
              <a:buFont typeface="+mj-lt"/>
              <a:buAutoNum type="arabicPeriod"/>
            </a:pPr>
            <a:r>
              <a:rPr lang="en-US"/>
              <a:t>DACF-issued on-farm rabbit processing registration number</a:t>
            </a:r>
          </a:p>
          <a:p>
            <a:pPr marL="514350" indent="-514350">
              <a:buFont typeface="+mj-lt"/>
              <a:buAutoNum type="arabicPeriod"/>
            </a:pPr>
            <a:r>
              <a:rPr lang="en-US"/>
              <a:t> “Exempt under the Maine Revised Statues, Title 22, section 2517-E NOT INSPECTED” </a:t>
            </a:r>
          </a:p>
          <a:p>
            <a:pPr lvl="1"/>
            <a:r>
              <a:rPr lang="en-US"/>
              <a:t>At 1/8”</a:t>
            </a:r>
          </a:p>
          <a:p>
            <a:pPr lvl="1"/>
            <a:r>
              <a:rPr lang="en-US"/>
              <a:t>Prominently displayed, conspicuous, likely to be read and understood</a:t>
            </a:r>
          </a:p>
          <a:p>
            <a:pPr marL="514350" indent="-514350">
              <a:buFont typeface="+mj-lt"/>
              <a:buAutoNum type="arabicPeriod"/>
            </a:pPr>
            <a:r>
              <a:rPr lang="en-US"/>
              <a:t>Safe handling instructions (see next slide)</a:t>
            </a:r>
          </a:p>
        </p:txBody>
      </p:sp>
      <p:pic>
        <p:nvPicPr>
          <p:cNvPr id="12" name="Audio 11">
            <a:hlinkClick r:id="" action="ppaction://media"/>
            <a:extLst>
              <a:ext uri="{FF2B5EF4-FFF2-40B4-BE49-F238E27FC236}">
                <a16:creationId xmlns:a16="http://schemas.microsoft.com/office/drawing/2014/main" id="{1003E7DA-71A5-8226-1F9B-BD523C3171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62671657"/>
      </p:ext>
    </p:extLst>
  </p:cSld>
  <p:clrMapOvr>
    <a:masterClrMapping/>
  </p:clrMapOvr>
  <mc:AlternateContent xmlns:mc="http://schemas.openxmlformats.org/markup-compatibility/2006">
    <mc:Choice xmlns:p14="http://schemas.microsoft.com/office/powerpoint/2010/main" Requires="p14">
      <p:transition spd="slow" p14:dur="2000" advTm="35569"/>
    </mc:Choice>
    <mc:Fallback>
      <p:transition spd="slow" advTm="35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3FE06-325A-E99C-A26C-6EB8AC17F8F1}"/>
              </a:ext>
            </a:extLst>
          </p:cNvPr>
          <p:cNvSpPr>
            <a:spLocks noGrp="1"/>
          </p:cNvSpPr>
          <p:nvPr>
            <p:ph type="title"/>
          </p:nvPr>
        </p:nvSpPr>
        <p:spPr>
          <a:xfrm>
            <a:off x="1371599" y="5510253"/>
            <a:ext cx="9895951" cy="1033669"/>
          </a:xfrm>
        </p:spPr>
        <p:txBody>
          <a:bodyPr>
            <a:normAutofit/>
          </a:bodyPr>
          <a:lstStyle/>
          <a:p>
            <a:r>
              <a:rPr lang="en-US" sz="4000">
                <a:solidFill>
                  <a:srgbClr val="FFFFFF"/>
                </a:solidFill>
              </a:rPr>
              <a:t>Safe handling instructions for Rabbit 1k</a:t>
            </a:r>
          </a:p>
        </p:txBody>
      </p:sp>
      <p:pic>
        <p:nvPicPr>
          <p:cNvPr id="5" name="Picture 4">
            <a:extLst>
              <a:ext uri="{FF2B5EF4-FFF2-40B4-BE49-F238E27FC236}">
                <a16:creationId xmlns:a16="http://schemas.microsoft.com/office/drawing/2014/main" id="{0DB3770B-D975-8BD6-7307-2E54E414373F}"/>
              </a:ext>
            </a:extLst>
          </p:cNvPr>
          <p:cNvPicPr>
            <a:picLocks noChangeAspect="1"/>
          </p:cNvPicPr>
          <p:nvPr/>
        </p:nvPicPr>
        <p:blipFill>
          <a:blip r:embed="rId4"/>
          <a:stretch>
            <a:fillRect/>
          </a:stretch>
        </p:blipFill>
        <p:spPr>
          <a:xfrm>
            <a:off x="1835220" y="282531"/>
            <a:ext cx="8191775" cy="3215273"/>
          </a:xfrm>
          <a:prstGeom prst="rect">
            <a:avLst/>
          </a:prstGeom>
        </p:spPr>
      </p:pic>
      <p:sp>
        <p:nvSpPr>
          <p:cNvPr id="3" name="Content Placeholder 2">
            <a:extLst>
              <a:ext uri="{FF2B5EF4-FFF2-40B4-BE49-F238E27FC236}">
                <a16:creationId xmlns:a16="http://schemas.microsoft.com/office/drawing/2014/main" id="{8DB4E652-A537-9C84-EE65-9500A40ACF35}"/>
              </a:ext>
            </a:extLst>
          </p:cNvPr>
          <p:cNvSpPr>
            <a:spLocks noGrp="1"/>
          </p:cNvSpPr>
          <p:nvPr>
            <p:ph idx="1"/>
          </p:nvPr>
        </p:nvSpPr>
        <p:spPr>
          <a:xfrm>
            <a:off x="4777195" y="3598700"/>
            <a:ext cx="2509726" cy="1234104"/>
          </a:xfrm>
          <a:ln>
            <a:solidFill>
              <a:schemeClr val="accent5">
                <a:lumMod val="40000"/>
                <a:lumOff val="60000"/>
              </a:schemeClr>
            </a:solidFill>
          </a:ln>
        </p:spPr>
        <p:txBody>
          <a:bodyPr anchor="ctr">
            <a:normAutofit/>
          </a:bodyPr>
          <a:lstStyle/>
          <a:p>
            <a:pPr marL="0" indent="0">
              <a:buNone/>
            </a:pPr>
            <a:r>
              <a:rPr lang="en-US" sz="2000"/>
              <a:t>One color text that contrasts a one-color background</a:t>
            </a:r>
          </a:p>
        </p:txBody>
      </p:sp>
      <p:sp>
        <p:nvSpPr>
          <p:cNvPr id="6" name="TextBox 5">
            <a:extLst>
              <a:ext uri="{FF2B5EF4-FFF2-40B4-BE49-F238E27FC236}">
                <a16:creationId xmlns:a16="http://schemas.microsoft.com/office/drawing/2014/main" id="{E381D653-10EA-8172-88BA-D1B1AA36F703}"/>
              </a:ext>
            </a:extLst>
          </p:cNvPr>
          <p:cNvSpPr txBox="1"/>
          <p:nvPr/>
        </p:nvSpPr>
        <p:spPr>
          <a:xfrm>
            <a:off x="107952" y="451245"/>
            <a:ext cx="1535522" cy="2031325"/>
          </a:xfrm>
          <a:prstGeom prst="rect">
            <a:avLst/>
          </a:prstGeom>
          <a:noFill/>
          <a:ln>
            <a:solidFill>
              <a:schemeClr val="accent5">
                <a:lumMod val="40000"/>
                <a:lumOff val="60000"/>
              </a:schemeClr>
            </a:solidFill>
          </a:ln>
        </p:spPr>
        <p:txBody>
          <a:bodyPr wrap="square" rtlCol="0">
            <a:spAutoFit/>
          </a:bodyPr>
          <a:lstStyle/>
          <a:p>
            <a:pPr algn="r"/>
            <a:r>
              <a:rPr lang="en-US" sz="1800"/>
              <a:t>Prominent and conspicuous, likely to be read and understood by users</a:t>
            </a:r>
          </a:p>
        </p:txBody>
      </p:sp>
      <p:sp>
        <p:nvSpPr>
          <p:cNvPr id="8" name="TextBox 7">
            <a:extLst>
              <a:ext uri="{FF2B5EF4-FFF2-40B4-BE49-F238E27FC236}">
                <a16:creationId xmlns:a16="http://schemas.microsoft.com/office/drawing/2014/main" id="{5471B6A6-031C-285B-1CF0-9DF4767375F9}"/>
              </a:ext>
            </a:extLst>
          </p:cNvPr>
          <p:cNvSpPr txBox="1"/>
          <p:nvPr/>
        </p:nvSpPr>
        <p:spPr>
          <a:xfrm>
            <a:off x="10153649" y="771901"/>
            <a:ext cx="1898444" cy="923330"/>
          </a:xfrm>
          <a:prstGeom prst="rect">
            <a:avLst/>
          </a:prstGeom>
          <a:noFill/>
          <a:ln>
            <a:solidFill>
              <a:schemeClr val="accent5">
                <a:lumMod val="40000"/>
                <a:lumOff val="60000"/>
              </a:schemeClr>
            </a:solidFill>
          </a:ln>
        </p:spPr>
        <p:txBody>
          <a:bodyPr wrap="square">
            <a:spAutoFit/>
          </a:bodyPr>
          <a:lstStyle/>
          <a:p>
            <a:r>
              <a:rPr lang="en-US" sz="1800"/>
              <a:t>Heading type size larger than instructions</a:t>
            </a:r>
          </a:p>
        </p:txBody>
      </p:sp>
      <p:sp>
        <p:nvSpPr>
          <p:cNvPr id="11" name="TextBox 10">
            <a:extLst>
              <a:ext uri="{FF2B5EF4-FFF2-40B4-BE49-F238E27FC236}">
                <a16:creationId xmlns:a16="http://schemas.microsoft.com/office/drawing/2014/main" id="{7FD981E1-4B6D-E481-0A38-5F93925003A3}"/>
              </a:ext>
            </a:extLst>
          </p:cNvPr>
          <p:cNvSpPr txBox="1"/>
          <p:nvPr/>
        </p:nvSpPr>
        <p:spPr>
          <a:xfrm>
            <a:off x="218578" y="3458255"/>
            <a:ext cx="1223723" cy="646331"/>
          </a:xfrm>
          <a:prstGeom prst="rect">
            <a:avLst/>
          </a:prstGeom>
          <a:noFill/>
          <a:ln>
            <a:solidFill>
              <a:schemeClr val="accent5">
                <a:lumMod val="40000"/>
                <a:lumOff val="60000"/>
              </a:schemeClr>
            </a:solidFill>
          </a:ln>
        </p:spPr>
        <p:txBody>
          <a:bodyPr wrap="square">
            <a:spAutoFit/>
          </a:bodyPr>
          <a:lstStyle/>
          <a:p>
            <a:r>
              <a:rPr lang="en-US" sz="1800"/>
              <a:t>Offset by border</a:t>
            </a:r>
          </a:p>
        </p:txBody>
      </p:sp>
      <p:cxnSp>
        <p:nvCxnSpPr>
          <p:cNvPr id="7" name="Straight Arrow Connector 6">
            <a:extLst>
              <a:ext uri="{FF2B5EF4-FFF2-40B4-BE49-F238E27FC236}">
                <a16:creationId xmlns:a16="http://schemas.microsoft.com/office/drawing/2014/main" id="{5A9DD883-60DB-2676-B3DC-27AE7B68AC3F}"/>
              </a:ext>
            </a:extLst>
          </p:cNvPr>
          <p:cNvCxnSpPr>
            <a:cxnSpLocks/>
          </p:cNvCxnSpPr>
          <p:nvPr/>
        </p:nvCxnSpPr>
        <p:spPr>
          <a:xfrm flipV="1">
            <a:off x="1451728" y="3384859"/>
            <a:ext cx="452486" cy="1129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1FFB0D8C-07E2-292F-1C6A-2928D2CC853B}"/>
              </a:ext>
            </a:extLst>
          </p:cNvPr>
          <p:cNvCxnSpPr>
            <a:cxnSpLocks/>
          </p:cNvCxnSpPr>
          <p:nvPr/>
        </p:nvCxnSpPr>
        <p:spPr>
          <a:xfrm flipH="1" flipV="1">
            <a:off x="6240544" y="650449"/>
            <a:ext cx="3913104" cy="2828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9C1074CD-6D9C-AF84-B84D-E2610DB86292}"/>
              </a:ext>
            </a:extLst>
          </p:cNvPr>
          <p:cNvCxnSpPr>
            <a:cxnSpLocks/>
          </p:cNvCxnSpPr>
          <p:nvPr/>
        </p:nvCxnSpPr>
        <p:spPr>
          <a:xfrm flipH="1" flipV="1">
            <a:off x="6096000" y="3259300"/>
            <a:ext cx="314227" cy="339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6ABB9958-FA5D-3D6E-4DBB-0691A0AC032E}"/>
              </a:ext>
            </a:extLst>
          </p:cNvPr>
          <p:cNvCxnSpPr>
            <a:cxnSpLocks/>
          </p:cNvCxnSpPr>
          <p:nvPr/>
        </p:nvCxnSpPr>
        <p:spPr>
          <a:xfrm flipV="1">
            <a:off x="6485641" y="2997724"/>
            <a:ext cx="314227" cy="6009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Left Brace 26">
            <a:extLst>
              <a:ext uri="{FF2B5EF4-FFF2-40B4-BE49-F238E27FC236}">
                <a16:creationId xmlns:a16="http://schemas.microsoft.com/office/drawing/2014/main" id="{DCF228CA-83A7-CFB5-9ED5-E62E5D9086CF}"/>
              </a:ext>
            </a:extLst>
          </p:cNvPr>
          <p:cNvSpPr/>
          <p:nvPr/>
        </p:nvSpPr>
        <p:spPr>
          <a:xfrm>
            <a:off x="1656809" y="451245"/>
            <a:ext cx="178411" cy="280805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2" name="Audio 11">
            <a:hlinkClick r:id="" action="ppaction://media"/>
            <a:extLst>
              <a:ext uri="{FF2B5EF4-FFF2-40B4-BE49-F238E27FC236}">
                <a16:creationId xmlns:a16="http://schemas.microsoft.com/office/drawing/2014/main" id="{4626D0C8-84EE-2273-7926-75FC1A82059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15269258"/>
      </p:ext>
    </p:extLst>
  </p:cSld>
  <p:clrMapOvr>
    <a:masterClrMapping/>
  </p:clrMapOvr>
  <mc:AlternateContent xmlns:mc="http://schemas.openxmlformats.org/markup-compatibility/2006">
    <mc:Choice xmlns:p14="http://schemas.microsoft.com/office/powerpoint/2010/main" Requires="p14">
      <p:transition spd="slow" p14:dur="2000" advTm="52257"/>
    </mc:Choice>
    <mc:Fallback>
      <p:transition spd="slow" advTm="52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FC21C48-8C77-64CB-AD3D-D67472EBC315}"/>
              </a:ext>
            </a:extLst>
          </p:cNvPr>
          <p:cNvGrpSpPr/>
          <p:nvPr/>
        </p:nvGrpSpPr>
        <p:grpSpPr>
          <a:xfrm>
            <a:off x="3806875" y="287175"/>
            <a:ext cx="8166220" cy="6283650"/>
            <a:chOff x="1877895" y="205948"/>
            <a:chExt cx="8166220" cy="6283650"/>
          </a:xfrm>
        </p:grpSpPr>
        <p:pic>
          <p:nvPicPr>
            <p:cNvPr id="4" name="Picture 4" descr="Rabbit Meat png images | PNGWing">
              <a:extLst>
                <a:ext uri="{FF2B5EF4-FFF2-40B4-BE49-F238E27FC236}">
                  <a16:creationId xmlns:a16="http://schemas.microsoft.com/office/drawing/2014/main" id="{0F5042D3-EA09-2D52-827D-A52BB664763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316" b="89925" l="5761" r="94674">
                          <a14:foregroundMark x1="9891" y1="37444" x2="5652" y2="47218"/>
                          <a14:foregroundMark x1="5652" y1="47218" x2="5761" y2="78195"/>
                          <a14:foregroundMark x1="5761" y1="78195" x2="10109" y2="83158"/>
                          <a14:foregroundMark x1="10109" y1="83158" x2="11630" y2="81504"/>
                          <a14:foregroundMark x1="70310" y1="4801" x2="70978" y2="4662"/>
                          <a14:foregroundMark x1="45652" y1="9925" x2="63775" y2="6159"/>
                          <a14:foregroundMark x1="70978" y1="4662" x2="70044" y2="4745"/>
                          <a14:foregroundMark x1="76259" y1="9559" x2="77717" y2="11128"/>
                          <a14:foregroundMark x1="90217" y1="68722" x2="91413" y2="70376"/>
                          <a14:foregroundMark x1="91623" y1="75837" x2="89348" y2="76842"/>
                          <a14:foregroundMark x1="64457" y1="6617" x2="70652" y2="7519"/>
                          <a14:foregroundMark x1="70652" y1="7519" x2="72826" y2="8872"/>
                          <a14:foregroundMark x1="63478" y1="6917" x2="63587" y2="6617"/>
                          <a14:foregroundMark x1="63913" y1="6917" x2="65435" y2="6316"/>
                          <a14:foregroundMark x1="60435" y1="6316" x2="67174" y2="6466"/>
                          <a14:foregroundMark x1="56413" y1="8571" x2="56413" y2="7519"/>
                          <a14:foregroundMark x1="91630" y1="71579" x2="94674" y2="78947"/>
                          <a14:foregroundMark x1="94674" y1="78947" x2="94674" y2="79850"/>
                          <a14:backgroundMark x1="73191" y1="8292" x2="75978" y2="8872"/>
                          <a14:backgroundMark x1="75978" y1="8872" x2="73294" y2="8130"/>
                          <a14:backgroundMark x1="91413" y1="70376" x2="92139" y2="71213"/>
                          <a14:backgroundMark x1="10435" y1="83008" x2="10435" y2="83008"/>
                        </a14:backgroundRemoval>
                      </a14:imgEffect>
                    </a14:imgLayer>
                  </a14:imgProps>
                </a:ext>
                <a:ext uri="{28A0092B-C50C-407E-A947-70E740481C1C}">
                  <a14:useLocalDpi xmlns:a14="http://schemas.microsoft.com/office/drawing/2010/main" val="0"/>
                </a:ext>
              </a:extLst>
            </a:blip>
            <a:srcRect/>
            <a:stretch>
              <a:fillRect/>
            </a:stretch>
          </p:blipFill>
          <p:spPr bwMode="auto">
            <a:xfrm>
              <a:off x="1877895" y="641887"/>
              <a:ext cx="8090070" cy="584771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6">
              <p14:nvContentPartPr>
                <p14:cNvPr id="5" name="Ink 4">
                  <a:extLst>
                    <a:ext uri="{FF2B5EF4-FFF2-40B4-BE49-F238E27FC236}">
                      <a16:creationId xmlns:a16="http://schemas.microsoft.com/office/drawing/2014/main" id="{946AB14A-27AF-3EED-C794-0A3B324D79F7}"/>
                    </a:ext>
                  </a:extLst>
                </p14:cNvPr>
                <p14:cNvContentPartPr/>
                <p14:nvPr/>
              </p14:nvContentPartPr>
              <p14:xfrm>
                <a:off x="1909915" y="205948"/>
                <a:ext cx="8134200" cy="5930280"/>
              </p14:xfrm>
            </p:contentPart>
          </mc:Choice>
          <mc:Fallback>
            <p:pic>
              <p:nvPicPr>
                <p:cNvPr id="5" name="Ink 4">
                  <a:extLst>
                    <a:ext uri="{FF2B5EF4-FFF2-40B4-BE49-F238E27FC236}">
                      <a16:creationId xmlns:a16="http://schemas.microsoft.com/office/drawing/2014/main" id="{946AB14A-27AF-3EED-C794-0A3B324D79F7}"/>
                    </a:ext>
                  </a:extLst>
                </p:cNvPr>
                <p:cNvPicPr/>
                <p:nvPr/>
              </p:nvPicPr>
              <p:blipFill>
                <a:blip r:embed="rId7"/>
                <a:stretch>
                  <a:fillRect/>
                </a:stretch>
              </p:blipFill>
              <p:spPr>
                <a:xfrm>
                  <a:off x="1878234" y="174268"/>
                  <a:ext cx="8197203" cy="5993280"/>
                </a:xfrm>
                <a:prstGeom prst="rect">
                  <a:avLst/>
                </a:prstGeom>
              </p:spPr>
            </p:pic>
          </mc:Fallback>
        </mc:AlternateContent>
        <p:pic>
          <p:nvPicPr>
            <p:cNvPr id="6" name="Picture 5">
              <a:extLst>
                <a:ext uri="{FF2B5EF4-FFF2-40B4-BE49-F238E27FC236}">
                  <a16:creationId xmlns:a16="http://schemas.microsoft.com/office/drawing/2014/main" id="{716732C7-BD5E-1322-90EB-EF380A5CF8B8}"/>
                </a:ext>
              </a:extLst>
            </p:cNvPr>
            <p:cNvPicPr>
              <a:picLocks noChangeAspect="1"/>
            </p:cNvPicPr>
            <p:nvPr/>
          </p:nvPicPr>
          <p:blipFill>
            <a:blip r:embed="rId8"/>
            <a:stretch>
              <a:fillRect/>
            </a:stretch>
          </p:blipFill>
          <p:spPr>
            <a:xfrm>
              <a:off x="5015060" y="3375923"/>
              <a:ext cx="3997051" cy="1568843"/>
            </a:xfrm>
            <a:prstGeom prst="rect">
              <a:avLst/>
            </a:prstGeom>
          </p:spPr>
        </p:pic>
        <p:sp>
          <p:nvSpPr>
            <p:cNvPr id="7" name="Rectangle 6">
              <a:extLst>
                <a:ext uri="{FF2B5EF4-FFF2-40B4-BE49-F238E27FC236}">
                  <a16:creationId xmlns:a16="http://schemas.microsoft.com/office/drawing/2014/main" id="{56D45C64-71ED-DB34-C230-9B0649A30763}"/>
                </a:ext>
              </a:extLst>
            </p:cNvPr>
            <p:cNvSpPr/>
            <p:nvPr/>
          </p:nvSpPr>
          <p:spPr>
            <a:xfrm>
              <a:off x="5015060" y="1211339"/>
              <a:ext cx="3997051" cy="210828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500"/>
                </a:lnSpc>
              </a:pPr>
              <a:endParaRPr lang="en-US" dirty="0">
                <a:ln w="0"/>
                <a:gradFill>
                  <a:gsLst>
                    <a:gs pos="21000">
                      <a:srgbClr val="53575C"/>
                    </a:gs>
                    <a:gs pos="88000">
                      <a:srgbClr val="C5C7CA"/>
                    </a:gs>
                  </a:gsLst>
                  <a:lin ang="5400000"/>
                </a:gradFill>
              </a:endParaRPr>
            </a:p>
            <a:p>
              <a:pPr algn="ctr">
                <a:lnSpc>
                  <a:spcPts val="1500"/>
                </a:lnSpc>
              </a:pPr>
              <a:r>
                <a:rPr lang="en-US" dirty="0">
                  <a:ln w="0"/>
                  <a:solidFill>
                    <a:schemeClr val="accent2">
                      <a:lumMod val="75000"/>
                    </a:schemeClr>
                  </a:solidFill>
                </a:rPr>
                <a:t>whole fryer rabbit</a:t>
              </a:r>
            </a:p>
            <a:p>
              <a:pPr algn="ctr">
                <a:lnSpc>
                  <a:spcPts val="1500"/>
                </a:lnSpc>
              </a:pPr>
              <a:r>
                <a:rPr lang="en-US" sz="1200" dirty="0">
                  <a:ln w="0"/>
                  <a:solidFill>
                    <a:schemeClr val="accent2">
                      <a:lumMod val="75000"/>
                    </a:schemeClr>
                  </a:solidFill>
                </a:rPr>
                <a:t>90 Blossom Ln</a:t>
              </a:r>
            </a:p>
            <a:p>
              <a:pPr algn="ctr">
                <a:lnSpc>
                  <a:spcPts val="1500"/>
                </a:lnSpc>
              </a:pPr>
              <a:r>
                <a:rPr lang="en-US" sz="1200" dirty="0">
                  <a:ln w="0"/>
                  <a:solidFill>
                    <a:schemeClr val="accent2">
                      <a:lumMod val="75000"/>
                    </a:schemeClr>
                  </a:solidFill>
                </a:rPr>
                <a:t>Augusta, ME 04330</a:t>
              </a:r>
            </a:p>
            <a:p>
              <a:pPr algn="ctr">
                <a:lnSpc>
                  <a:spcPts val="1500"/>
                </a:lnSpc>
              </a:pPr>
              <a:r>
                <a:rPr lang="en-US" sz="1200" dirty="0">
                  <a:ln w="0"/>
                  <a:solidFill>
                    <a:schemeClr val="accent2">
                      <a:lumMod val="75000"/>
                    </a:schemeClr>
                  </a:solidFill>
                </a:rPr>
                <a:t>Roz Woodruff</a:t>
              </a:r>
            </a:p>
            <a:p>
              <a:pPr algn="ctr">
                <a:lnSpc>
                  <a:spcPts val="1500"/>
                </a:lnSpc>
              </a:pPr>
              <a:r>
                <a:rPr lang="en-US" dirty="0">
                  <a:solidFill>
                    <a:schemeClr val="tx1"/>
                  </a:solidFill>
                </a:rPr>
                <a:t> Exempt under the Maine Revised Statues, Title 22, section 2517-E </a:t>
              </a:r>
            </a:p>
            <a:p>
              <a:pPr algn="ctr">
                <a:lnSpc>
                  <a:spcPts val="1500"/>
                </a:lnSpc>
              </a:pPr>
              <a:r>
                <a:rPr lang="en-US" dirty="0">
                  <a:solidFill>
                    <a:schemeClr val="tx1"/>
                  </a:solidFill>
                </a:rPr>
                <a:t>NOT INSPECTED</a:t>
              </a:r>
            </a:p>
            <a:p>
              <a:pPr algn="ctr">
                <a:lnSpc>
                  <a:spcPts val="1500"/>
                </a:lnSpc>
              </a:pPr>
              <a:r>
                <a:rPr lang="en-US" dirty="0">
                  <a:ln w="0"/>
                  <a:gradFill>
                    <a:gsLst>
                      <a:gs pos="21000">
                        <a:srgbClr val="53575C"/>
                      </a:gs>
                      <a:gs pos="88000">
                        <a:srgbClr val="C5C7CA"/>
                      </a:gs>
                    </a:gsLst>
                    <a:lin ang="5400000"/>
                  </a:gradFill>
                </a:rPr>
                <a:t>   keep refrigerated or freeze                         2.2 lbs.</a:t>
              </a:r>
            </a:p>
            <a:p>
              <a:pPr algn="ctr">
                <a:lnSpc>
                  <a:spcPts val="1500"/>
                </a:lnSpc>
              </a:pPr>
              <a:endParaRPr lang="en-US" dirty="0">
                <a:ln w="0"/>
                <a:gradFill>
                  <a:gsLst>
                    <a:gs pos="21000">
                      <a:srgbClr val="53575C"/>
                    </a:gs>
                    <a:gs pos="88000">
                      <a:srgbClr val="C5C7CA"/>
                    </a:gs>
                  </a:gsLst>
                  <a:lin ang="5400000"/>
                </a:gradFill>
              </a:endParaRPr>
            </a:p>
          </p:txBody>
        </p:sp>
        <p:sp>
          <p:nvSpPr>
            <p:cNvPr id="8" name="Rectangle 7">
              <a:extLst>
                <a:ext uri="{FF2B5EF4-FFF2-40B4-BE49-F238E27FC236}">
                  <a16:creationId xmlns:a16="http://schemas.microsoft.com/office/drawing/2014/main" id="{CDEAFE2F-D5B2-3BF9-B12D-8CD8BF20F535}"/>
                </a:ext>
              </a:extLst>
            </p:cNvPr>
            <p:cNvSpPr/>
            <p:nvPr/>
          </p:nvSpPr>
          <p:spPr>
            <a:xfrm>
              <a:off x="3714161" y="1423447"/>
              <a:ext cx="1205854" cy="352131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77F8335-776A-4541-0C1C-EE9E5F4322E9}"/>
                </a:ext>
              </a:extLst>
            </p:cNvPr>
            <p:cNvSpPr txBox="1"/>
            <p:nvPr/>
          </p:nvSpPr>
          <p:spPr>
            <a:xfrm rot="16200000">
              <a:off x="2589970" y="2672361"/>
              <a:ext cx="3700428" cy="997453"/>
            </a:xfrm>
            <a:prstGeom prst="rect">
              <a:avLst/>
            </a:prstGeom>
            <a:noFill/>
          </p:spPr>
          <p:txBody>
            <a:bodyPr wrap="square" rtlCol="0">
              <a:spAutoFit/>
            </a:bodyPr>
            <a:lstStyle/>
            <a:p>
              <a:pPr algn="ctr">
                <a:lnSpc>
                  <a:spcPts val="3400"/>
                </a:lnSpc>
              </a:pPr>
              <a:r>
                <a:rPr lang="en-US" sz="6600">
                  <a:ln w="0"/>
                  <a:solidFill>
                    <a:schemeClr val="accent2">
                      <a:lumMod val="75000"/>
                    </a:schemeClr>
                  </a:solidFill>
                </a:rPr>
                <a:t>r’abattoir</a:t>
              </a:r>
            </a:p>
            <a:p>
              <a:pPr algn="ctr">
                <a:lnSpc>
                  <a:spcPts val="3400"/>
                </a:lnSpc>
              </a:pPr>
              <a:r>
                <a:rPr lang="en-US" sz="3600" i="1">
                  <a:ln w="0"/>
                  <a:solidFill>
                    <a:schemeClr val="accent2">
                      <a:lumMod val="75000"/>
                    </a:schemeClr>
                  </a:solidFill>
                </a:rPr>
                <a:t>farm &amp; butchery</a:t>
              </a:r>
              <a:endParaRPr lang="en-US" sz="3600" i="1">
                <a:solidFill>
                  <a:schemeClr val="accent2">
                    <a:lumMod val="75000"/>
                  </a:schemeClr>
                </a:solidFill>
              </a:endParaRPr>
            </a:p>
          </p:txBody>
        </p:sp>
        <p:sp>
          <p:nvSpPr>
            <p:cNvPr id="11" name="TextBox 10">
              <a:extLst>
                <a:ext uri="{FF2B5EF4-FFF2-40B4-BE49-F238E27FC236}">
                  <a16:creationId xmlns:a16="http://schemas.microsoft.com/office/drawing/2014/main" id="{09343D6E-FD9E-4EE4-93BF-3CCED2AB0DCA}"/>
                </a:ext>
              </a:extLst>
            </p:cNvPr>
            <p:cNvSpPr txBox="1"/>
            <p:nvPr/>
          </p:nvSpPr>
          <p:spPr>
            <a:xfrm>
              <a:off x="7598004" y="1649691"/>
              <a:ext cx="1319062" cy="369332"/>
            </a:xfrm>
            <a:prstGeom prst="rect">
              <a:avLst/>
            </a:prstGeom>
            <a:noFill/>
          </p:spPr>
          <p:txBody>
            <a:bodyPr wrap="square" rtlCol="0">
              <a:spAutoFit/>
            </a:bodyPr>
            <a:lstStyle/>
            <a:p>
              <a:r>
                <a:rPr lang="en-US"/>
                <a:t>Est #R200</a:t>
              </a:r>
            </a:p>
          </p:txBody>
        </p:sp>
        <p:pic>
          <p:nvPicPr>
            <p:cNvPr id="13" name="Graphic 12" descr="Rabbit with solid fill">
              <a:extLst>
                <a:ext uri="{FF2B5EF4-FFF2-40B4-BE49-F238E27FC236}">
                  <a16:creationId xmlns:a16="http://schemas.microsoft.com/office/drawing/2014/main" id="{D2CAC3CF-1AB6-DF2C-EAFD-33F03A4FB6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81600" y="1377157"/>
              <a:ext cx="914400" cy="914400"/>
            </a:xfrm>
            <a:prstGeom prst="rect">
              <a:avLst/>
            </a:prstGeom>
          </p:spPr>
        </p:pic>
      </p:grpSp>
      <p:graphicFrame>
        <p:nvGraphicFramePr>
          <p:cNvPr id="3" name="Table 2">
            <a:extLst>
              <a:ext uri="{FF2B5EF4-FFF2-40B4-BE49-F238E27FC236}">
                <a16:creationId xmlns:a16="http://schemas.microsoft.com/office/drawing/2014/main" id="{DD892B23-75FC-3E1F-35EA-CAC807422831}"/>
              </a:ext>
            </a:extLst>
          </p:cNvPr>
          <p:cNvGraphicFramePr>
            <a:graphicFrameLocks noGrp="1"/>
          </p:cNvGraphicFramePr>
          <p:nvPr>
            <p:extLst>
              <p:ext uri="{D42A27DB-BD31-4B8C-83A1-F6EECF244321}">
                <p14:modId xmlns:p14="http://schemas.microsoft.com/office/powerpoint/2010/main" val="216328417"/>
              </p:ext>
            </p:extLst>
          </p:nvPr>
        </p:nvGraphicFramePr>
        <p:xfrm>
          <a:off x="254751" y="3256853"/>
          <a:ext cx="3345600" cy="2174009"/>
        </p:xfrm>
        <a:graphic>
          <a:graphicData uri="http://schemas.openxmlformats.org/drawingml/2006/table">
            <a:tbl>
              <a:tblPr>
                <a:tableStyleId>{5C22544A-7EE6-4342-B048-85BDC9FD1C3A}</a:tableStyleId>
              </a:tblPr>
              <a:tblGrid>
                <a:gridCol w="1122918">
                  <a:extLst>
                    <a:ext uri="{9D8B030D-6E8A-4147-A177-3AD203B41FA5}">
                      <a16:colId xmlns:a16="http://schemas.microsoft.com/office/drawing/2014/main" val="2769299707"/>
                    </a:ext>
                  </a:extLst>
                </a:gridCol>
                <a:gridCol w="740894">
                  <a:extLst>
                    <a:ext uri="{9D8B030D-6E8A-4147-A177-3AD203B41FA5}">
                      <a16:colId xmlns:a16="http://schemas.microsoft.com/office/drawing/2014/main" val="2005097612"/>
                    </a:ext>
                  </a:extLst>
                </a:gridCol>
                <a:gridCol w="740894">
                  <a:extLst>
                    <a:ext uri="{9D8B030D-6E8A-4147-A177-3AD203B41FA5}">
                      <a16:colId xmlns:a16="http://schemas.microsoft.com/office/drawing/2014/main" val="1419085642"/>
                    </a:ext>
                  </a:extLst>
                </a:gridCol>
                <a:gridCol w="740894">
                  <a:extLst>
                    <a:ext uri="{9D8B030D-6E8A-4147-A177-3AD203B41FA5}">
                      <a16:colId xmlns:a16="http://schemas.microsoft.com/office/drawing/2014/main" val="3985235787"/>
                    </a:ext>
                  </a:extLst>
                </a:gridCol>
              </a:tblGrid>
              <a:tr h="212436">
                <a:tc gridSpan="4">
                  <a:txBody>
                    <a:bodyPr/>
                    <a:lstStyle/>
                    <a:p>
                      <a:pPr algn="ctr" fontAlgn="b"/>
                      <a:r>
                        <a:rPr lang="en-US" sz="1600" b="1" u="none" strike="noStrike">
                          <a:effectLst/>
                        </a:rPr>
                        <a:t>R'Abattoir Invoice</a:t>
                      </a:r>
                      <a:endParaRPr lang="en-US" sz="1600" b="1" i="0" u="none" strike="noStrike">
                        <a:solidFill>
                          <a:srgbClr val="000000"/>
                        </a:solidFill>
                        <a:effectLst/>
                        <a:latin typeface="Aptos Narrow" panose="020B0004020202020204" pitchFamily="34" charset="0"/>
                      </a:endParaRPr>
                    </a:p>
                  </a:txBody>
                  <a:tcPr marL="7620" marR="7620" marT="762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03273602"/>
                  </a:ext>
                </a:extLst>
              </a:tr>
              <a:tr h="221672">
                <a:tc>
                  <a:txBody>
                    <a:bodyPr/>
                    <a:lstStyle/>
                    <a:p>
                      <a:pPr algn="l" fontAlgn="b"/>
                      <a:r>
                        <a:rPr lang="en-US" sz="1800" u="none" strike="noStrike">
                          <a:effectLst/>
                          <a:latin typeface="Freestyle Script" panose="030804020302050B0404" pitchFamily="66" charset="0"/>
                        </a:rPr>
                        <a:t> </a:t>
                      </a:r>
                      <a:endParaRPr lang="en-US" sz="1800" b="0" i="0" u="none" strike="noStrike">
                        <a:solidFill>
                          <a:srgbClr val="000000"/>
                        </a:solidFill>
                        <a:effectLst/>
                        <a:latin typeface="Freestyle Script" panose="030804020302050B0404" pitchFamily="66" charset="0"/>
                      </a:endParaRPr>
                    </a:p>
                  </a:txBody>
                  <a:tcPr marL="7620" marR="7620" marT="7620" marB="0" anchor="b"/>
                </a:tc>
                <a:tc>
                  <a:txBody>
                    <a:bodyPr/>
                    <a:lstStyle/>
                    <a:p>
                      <a:pPr algn="l" fontAlgn="b"/>
                      <a:endParaRPr lang="en-US" sz="1800" b="0" i="0" u="none" strike="noStrike">
                        <a:solidFill>
                          <a:srgbClr val="000000"/>
                        </a:solidFill>
                        <a:effectLst/>
                        <a:latin typeface="Freestyle Script" panose="030804020302050B0404" pitchFamily="66" charset="0"/>
                      </a:endParaRPr>
                    </a:p>
                  </a:txBody>
                  <a:tcPr marL="7620" marR="7620" marT="7620" marB="0" anchor="b"/>
                </a:tc>
                <a:tc>
                  <a:txBody>
                    <a:bodyPr/>
                    <a:lstStyle/>
                    <a:p>
                      <a:pPr algn="l" fontAlgn="b"/>
                      <a:endParaRPr lang="en-US" sz="1800" b="0" i="0" u="none" strike="noStrike">
                        <a:solidFill>
                          <a:srgbClr val="000000"/>
                        </a:solidFill>
                        <a:effectLst/>
                        <a:latin typeface="Freestyle Script" panose="030804020302050B0404" pitchFamily="66" charset="0"/>
                      </a:endParaRPr>
                    </a:p>
                  </a:txBody>
                  <a:tcPr marL="7620" marR="7620" marT="7620" marB="0" anchor="b"/>
                </a:tc>
                <a:tc>
                  <a:txBody>
                    <a:bodyPr/>
                    <a:lstStyle/>
                    <a:p>
                      <a:pPr algn="l" fontAlgn="b"/>
                      <a:r>
                        <a:rPr lang="en-US" sz="1800" u="none" strike="noStrike">
                          <a:effectLst/>
                          <a:latin typeface="Freestyle Script" panose="030804020302050B0404" pitchFamily="66" charset="0"/>
                        </a:rPr>
                        <a:t> 5/10/24</a:t>
                      </a:r>
                      <a:endParaRPr lang="en-US" sz="1800" b="0" i="0" u="none" strike="noStrike">
                        <a:solidFill>
                          <a:srgbClr val="000000"/>
                        </a:solidFill>
                        <a:effectLst/>
                        <a:latin typeface="Freestyle Script" panose="030804020302050B0404" pitchFamily="66" charset="0"/>
                      </a:endParaRPr>
                    </a:p>
                  </a:txBody>
                  <a:tcPr marL="7620" marR="7620" marT="7620" marB="0" anchor="b"/>
                </a:tc>
                <a:extLst>
                  <a:ext uri="{0D108BD9-81ED-4DB2-BD59-A6C34878D82A}">
                    <a16:rowId xmlns:a16="http://schemas.microsoft.com/office/drawing/2014/main" val="3527474122"/>
                  </a:ext>
                </a:extLst>
              </a:tr>
              <a:tr h="221672">
                <a:tc gridSpan="2">
                  <a:txBody>
                    <a:bodyPr/>
                    <a:lstStyle/>
                    <a:p>
                      <a:pPr algn="l" fontAlgn="b"/>
                      <a:r>
                        <a:rPr lang="en-US" sz="1800" u="none" strike="noStrike" dirty="0">
                          <a:effectLst/>
                          <a:latin typeface="Freestyle Script" panose="030804020302050B0404" pitchFamily="66" charset="0"/>
                        </a:rPr>
                        <a:t>Kennebec General</a:t>
                      </a:r>
                      <a:endParaRPr lang="en-US" sz="1800" b="0" i="0" u="none" strike="noStrike" dirty="0">
                        <a:solidFill>
                          <a:srgbClr val="000000"/>
                        </a:solidFill>
                        <a:effectLst/>
                        <a:latin typeface="Freestyle Script" panose="030804020302050B0404" pitchFamily="66" charset="0"/>
                      </a:endParaRPr>
                    </a:p>
                  </a:txBody>
                  <a:tcPr marL="7620" marR="7620" marT="7620" marB="0" anchor="b"/>
                </a:tc>
                <a:tc hMerge="1">
                  <a:txBody>
                    <a:bodyPr/>
                    <a:lstStyle/>
                    <a:p>
                      <a:endParaRPr lang="en-US"/>
                    </a:p>
                  </a:txBody>
                  <a:tcPr/>
                </a:tc>
                <a:tc>
                  <a:txBody>
                    <a:bodyPr/>
                    <a:lstStyle/>
                    <a:p>
                      <a:pPr algn="l" fontAlgn="b"/>
                      <a:endParaRPr lang="en-US" sz="1800" b="0" i="0" u="none" strike="noStrike">
                        <a:solidFill>
                          <a:srgbClr val="000000"/>
                        </a:solidFill>
                        <a:effectLst/>
                        <a:latin typeface="Freestyle Script" panose="030804020302050B0404" pitchFamily="66" charset="0"/>
                      </a:endParaRPr>
                    </a:p>
                  </a:txBody>
                  <a:tcPr marL="7620" marR="7620" marT="7620" marB="0" anchor="b"/>
                </a:tc>
                <a:tc>
                  <a:txBody>
                    <a:bodyPr/>
                    <a:lstStyle/>
                    <a:p>
                      <a:pPr algn="l" fontAlgn="b"/>
                      <a:r>
                        <a:rPr lang="en-US" sz="1800" u="none" strike="noStrike">
                          <a:effectLst/>
                          <a:latin typeface="Freestyle Script" panose="030804020302050B0404" pitchFamily="66" charset="0"/>
                        </a:rPr>
                        <a:t> </a:t>
                      </a:r>
                      <a:endParaRPr lang="en-US" sz="1800" b="0" i="0" u="none" strike="noStrike">
                        <a:solidFill>
                          <a:srgbClr val="000000"/>
                        </a:solidFill>
                        <a:effectLst/>
                        <a:latin typeface="Freestyle Script" panose="030804020302050B0404" pitchFamily="66" charset="0"/>
                      </a:endParaRPr>
                    </a:p>
                  </a:txBody>
                  <a:tcPr marL="7620" marR="7620" marT="7620" marB="0" anchor="b"/>
                </a:tc>
                <a:extLst>
                  <a:ext uri="{0D108BD9-81ED-4DB2-BD59-A6C34878D82A}">
                    <a16:rowId xmlns:a16="http://schemas.microsoft.com/office/drawing/2014/main" val="3439026944"/>
                  </a:ext>
                </a:extLst>
              </a:tr>
              <a:tr h="230909">
                <a:tc>
                  <a:txBody>
                    <a:bodyPr/>
                    <a:lstStyle/>
                    <a:p>
                      <a:pPr algn="l" fontAlgn="b"/>
                      <a:r>
                        <a:rPr lang="en-US" sz="1800" u="none" strike="noStrike">
                          <a:effectLst/>
                          <a:latin typeface="Freestyle Script" panose="030804020302050B0404" pitchFamily="66" charset="0"/>
                        </a:rPr>
                        <a:t>12 fryer rabbits</a:t>
                      </a:r>
                      <a:endParaRPr lang="en-US" sz="1800" b="0" i="0" u="none" strike="noStrike">
                        <a:solidFill>
                          <a:srgbClr val="000000"/>
                        </a:solidFill>
                        <a:effectLst/>
                        <a:latin typeface="Freestyle Script" panose="030804020302050B0404" pitchFamily="66" charset="0"/>
                      </a:endParaRPr>
                    </a:p>
                  </a:txBody>
                  <a:tcPr marL="7620" marR="7620" marT="7620" marB="0" anchor="b"/>
                </a:tc>
                <a:tc>
                  <a:txBody>
                    <a:bodyPr/>
                    <a:lstStyle/>
                    <a:p>
                      <a:pPr algn="l" fontAlgn="b"/>
                      <a:r>
                        <a:rPr lang="en-US" sz="1800" u="none" strike="noStrike">
                          <a:effectLst/>
                          <a:latin typeface="Freestyle Script" panose="030804020302050B0404" pitchFamily="66" charset="0"/>
                        </a:rPr>
                        <a:t>24.1 lbs</a:t>
                      </a:r>
                      <a:endParaRPr lang="en-US" sz="1800" b="0" i="0" u="none" strike="noStrike">
                        <a:solidFill>
                          <a:srgbClr val="000000"/>
                        </a:solidFill>
                        <a:effectLst/>
                        <a:latin typeface="Freestyle Script" panose="030804020302050B0404" pitchFamily="66" charset="0"/>
                      </a:endParaRPr>
                    </a:p>
                  </a:txBody>
                  <a:tcPr marL="7620" marR="7620" marT="7620" marB="0" anchor="b"/>
                </a:tc>
                <a:tc>
                  <a:txBody>
                    <a:bodyPr/>
                    <a:lstStyle/>
                    <a:p>
                      <a:pPr algn="l" fontAlgn="b"/>
                      <a:r>
                        <a:rPr lang="en-US" sz="1800" u="none" strike="noStrike">
                          <a:effectLst/>
                          <a:latin typeface="Freestyle Script" panose="030804020302050B0404" pitchFamily="66" charset="0"/>
                        </a:rPr>
                        <a:t>lot 122</a:t>
                      </a:r>
                      <a:endParaRPr lang="en-US" sz="1800" b="0" i="0" u="none" strike="noStrike">
                        <a:solidFill>
                          <a:srgbClr val="000000"/>
                        </a:solidFill>
                        <a:effectLst/>
                        <a:latin typeface="Freestyle Script" panose="030804020302050B0404" pitchFamily="66" charset="0"/>
                      </a:endParaRPr>
                    </a:p>
                  </a:txBody>
                  <a:tcPr marL="7620" marR="7620" marT="7620" marB="0" anchor="b"/>
                </a:tc>
                <a:tc>
                  <a:txBody>
                    <a:bodyPr/>
                    <a:lstStyle/>
                    <a:p>
                      <a:pPr algn="l" fontAlgn="b"/>
                      <a:r>
                        <a:rPr lang="en-US" sz="1800" u="none" strike="noStrike">
                          <a:effectLst/>
                          <a:latin typeface="Freestyle Script" panose="030804020302050B0404" pitchFamily="66" charset="0"/>
                        </a:rPr>
                        <a:t> </a:t>
                      </a:r>
                      <a:endParaRPr lang="en-US" sz="1800" b="0" i="0" u="none" strike="noStrike">
                        <a:solidFill>
                          <a:srgbClr val="000000"/>
                        </a:solidFill>
                        <a:effectLst/>
                        <a:latin typeface="Freestyle Script" panose="030804020302050B0404" pitchFamily="66" charset="0"/>
                      </a:endParaRPr>
                    </a:p>
                  </a:txBody>
                  <a:tcPr marL="7620" marR="7620" marT="7620" marB="0" anchor="b"/>
                </a:tc>
                <a:extLst>
                  <a:ext uri="{0D108BD9-81ED-4DB2-BD59-A6C34878D82A}">
                    <a16:rowId xmlns:a16="http://schemas.microsoft.com/office/drawing/2014/main" val="2637016634"/>
                  </a:ext>
                </a:extLst>
              </a:tr>
              <a:tr h="212436">
                <a:tc>
                  <a:txBody>
                    <a:bodyPr/>
                    <a:lstStyle/>
                    <a:p>
                      <a:pPr algn="l" fontAlgn="b"/>
                      <a:r>
                        <a:rPr lang="en-US" sz="1800" u="none" strike="noStrike">
                          <a:effectLst/>
                          <a:latin typeface="Freestyle Script" panose="030804020302050B0404" pitchFamily="66" charset="0"/>
                        </a:rPr>
                        <a:t>1 fryer rabbit</a:t>
                      </a:r>
                      <a:endParaRPr lang="en-US" sz="1800" b="0" i="0" u="none" strike="noStrike">
                        <a:solidFill>
                          <a:srgbClr val="000000"/>
                        </a:solidFill>
                        <a:effectLst/>
                        <a:latin typeface="Freestyle Script" panose="030804020302050B0404" pitchFamily="66" charset="0"/>
                      </a:endParaRPr>
                    </a:p>
                  </a:txBody>
                  <a:tcPr marL="7620" marR="7620" marT="7620" marB="0" anchor="b"/>
                </a:tc>
                <a:tc>
                  <a:txBody>
                    <a:bodyPr/>
                    <a:lstStyle/>
                    <a:p>
                      <a:pPr algn="l" fontAlgn="b"/>
                      <a:r>
                        <a:rPr lang="en-US" sz="1800" u="none" strike="noStrike">
                          <a:effectLst/>
                          <a:latin typeface="Freestyle Script" panose="030804020302050B0404" pitchFamily="66" charset="0"/>
                        </a:rPr>
                        <a:t>2.2 lbs</a:t>
                      </a:r>
                      <a:endParaRPr lang="en-US" sz="1800" b="0" i="0" u="none" strike="noStrike">
                        <a:solidFill>
                          <a:srgbClr val="000000"/>
                        </a:solidFill>
                        <a:effectLst/>
                        <a:latin typeface="Freestyle Script" panose="030804020302050B0404" pitchFamily="66" charset="0"/>
                      </a:endParaRPr>
                    </a:p>
                  </a:txBody>
                  <a:tcPr marL="7620" marR="7620" marT="7620" marB="0" anchor="b"/>
                </a:tc>
                <a:tc>
                  <a:txBody>
                    <a:bodyPr/>
                    <a:lstStyle/>
                    <a:p>
                      <a:pPr algn="l" fontAlgn="b"/>
                      <a:r>
                        <a:rPr lang="en-US" sz="1800" u="none" strike="noStrike">
                          <a:effectLst/>
                          <a:latin typeface="Freestyle Script" panose="030804020302050B0404" pitchFamily="66" charset="0"/>
                        </a:rPr>
                        <a:t>lot 123</a:t>
                      </a:r>
                      <a:endParaRPr lang="en-US" sz="1800" b="0" i="0" u="none" strike="noStrike">
                        <a:solidFill>
                          <a:srgbClr val="000000"/>
                        </a:solidFill>
                        <a:effectLst/>
                        <a:latin typeface="Freestyle Script" panose="030804020302050B0404" pitchFamily="66" charset="0"/>
                      </a:endParaRPr>
                    </a:p>
                  </a:txBody>
                  <a:tcPr marL="7620" marR="7620" marT="7620" marB="0" anchor="b"/>
                </a:tc>
                <a:tc>
                  <a:txBody>
                    <a:bodyPr/>
                    <a:lstStyle/>
                    <a:p>
                      <a:pPr algn="l" fontAlgn="b"/>
                      <a:r>
                        <a:rPr lang="en-US" sz="1800" u="none" strike="noStrike">
                          <a:effectLst/>
                          <a:latin typeface="Freestyle Script" panose="030804020302050B0404" pitchFamily="66" charset="0"/>
                        </a:rPr>
                        <a:t> </a:t>
                      </a:r>
                      <a:endParaRPr lang="en-US" sz="1800" b="0" i="0" u="none" strike="noStrike">
                        <a:solidFill>
                          <a:srgbClr val="000000"/>
                        </a:solidFill>
                        <a:effectLst/>
                        <a:latin typeface="Freestyle Script" panose="030804020302050B0404" pitchFamily="66" charset="0"/>
                      </a:endParaRPr>
                    </a:p>
                  </a:txBody>
                  <a:tcPr marL="7620" marR="7620" marT="7620" marB="0" anchor="b"/>
                </a:tc>
                <a:extLst>
                  <a:ext uri="{0D108BD9-81ED-4DB2-BD59-A6C34878D82A}">
                    <a16:rowId xmlns:a16="http://schemas.microsoft.com/office/drawing/2014/main" val="128858260"/>
                  </a:ext>
                </a:extLst>
              </a:tr>
              <a:tr h="230909">
                <a:tc>
                  <a:txBody>
                    <a:bodyPr/>
                    <a:lstStyle/>
                    <a:p>
                      <a:pPr algn="l" fontAlgn="b"/>
                      <a:r>
                        <a:rPr lang="en-US" sz="1800" u="none" strike="noStrike">
                          <a:effectLst/>
                          <a:latin typeface="Freestyle Script" panose="030804020302050B0404" pitchFamily="66" charset="0"/>
                        </a:rPr>
                        <a:t> </a:t>
                      </a:r>
                      <a:endParaRPr lang="en-US" sz="1800" b="0" i="0" u="none" strike="noStrike">
                        <a:solidFill>
                          <a:srgbClr val="000000"/>
                        </a:solidFill>
                        <a:effectLst/>
                        <a:latin typeface="Freestyle Script" panose="030804020302050B0404" pitchFamily="66" charset="0"/>
                      </a:endParaRPr>
                    </a:p>
                  </a:txBody>
                  <a:tcPr marL="7620" marR="7620" marT="7620" marB="0" anchor="b"/>
                </a:tc>
                <a:tc>
                  <a:txBody>
                    <a:bodyPr/>
                    <a:lstStyle/>
                    <a:p>
                      <a:pPr algn="l" fontAlgn="b"/>
                      <a:endParaRPr lang="en-US" sz="1800" b="0" i="0" u="none" strike="noStrike">
                        <a:solidFill>
                          <a:srgbClr val="000000"/>
                        </a:solidFill>
                        <a:effectLst/>
                        <a:latin typeface="Freestyle Script" panose="030804020302050B0404" pitchFamily="66" charset="0"/>
                      </a:endParaRPr>
                    </a:p>
                  </a:txBody>
                  <a:tcPr marL="7620" marR="7620" marT="7620" marB="0" anchor="b"/>
                </a:tc>
                <a:tc>
                  <a:txBody>
                    <a:bodyPr/>
                    <a:lstStyle/>
                    <a:p>
                      <a:pPr algn="l" fontAlgn="b"/>
                      <a:endParaRPr lang="en-US" sz="1800" b="0" i="0" u="none" strike="noStrike">
                        <a:solidFill>
                          <a:srgbClr val="000000"/>
                        </a:solidFill>
                        <a:effectLst/>
                        <a:latin typeface="Freestyle Script" panose="030804020302050B0404" pitchFamily="66" charset="0"/>
                      </a:endParaRPr>
                    </a:p>
                  </a:txBody>
                  <a:tcPr marL="7620" marR="7620" marT="7620" marB="0" anchor="b"/>
                </a:tc>
                <a:tc>
                  <a:txBody>
                    <a:bodyPr/>
                    <a:lstStyle/>
                    <a:p>
                      <a:pPr algn="l" fontAlgn="b"/>
                      <a:r>
                        <a:rPr lang="en-US" sz="1800" u="none" strike="noStrike">
                          <a:effectLst/>
                          <a:latin typeface="Freestyle Script" panose="030804020302050B0404" pitchFamily="66" charset="0"/>
                        </a:rPr>
                        <a:t> </a:t>
                      </a:r>
                      <a:endParaRPr lang="en-US" sz="1800" b="0" i="0" u="none" strike="noStrike">
                        <a:solidFill>
                          <a:srgbClr val="000000"/>
                        </a:solidFill>
                        <a:effectLst/>
                        <a:latin typeface="Freestyle Script" panose="030804020302050B0404" pitchFamily="66" charset="0"/>
                      </a:endParaRPr>
                    </a:p>
                  </a:txBody>
                  <a:tcPr marL="7620" marR="7620" marT="7620" marB="0" anchor="b"/>
                </a:tc>
                <a:extLst>
                  <a:ext uri="{0D108BD9-81ED-4DB2-BD59-A6C34878D82A}">
                    <a16:rowId xmlns:a16="http://schemas.microsoft.com/office/drawing/2014/main" val="3958079392"/>
                  </a:ext>
                </a:extLst>
              </a:tr>
              <a:tr h="230909">
                <a:tc>
                  <a:txBody>
                    <a:bodyPr/>
                    <a:lstStyle/>
                    <a:p>
                      <a:pPr algn="l" fontAlgn="b"/>
                      <a:r>
                        <a:rPr lang="en-US" sz="1800" u="none" strike="noStrike">
                          <a:effectLst/>
                          <a:latin typeface="Freestyle Script" panose="030804020302050B0404" pitchFamily="66" charset="0"/>
                        </a:rPr>
                        <a:t> </a:t>
                      </a:r>
                      <a:endParaRPr lang="en-US" sz="1800" b="0" i="0" u="none" strike="noStrike">
                        <a:solidFill>
                          <a:srgbClr val="000000"/>
                        </a:solidFill>
                        <a:effectLst/>
                        <a:latin typeface="Freestyle Script" panose="030804020302050B0404" pitchFamily="66" charset="0"/>
                      </a:endParaRPr>
                    </a:p>
                  </a:txBody>
                  <a:tcPr marL="7620" marR="7620" marT="7620" marB="0" anchor="b"/>
                </a:tc>
                <a:tc>
                  <a:txBody>
                    <a:bodyPr/>
                    <a:lstStyle/>
                    <a:p>
                      <a:pPr algn="l" fontAlgn="b"/>
                      <a:r>
                        <a:rPr lang="en-US" sz="1800" u="none" strike="noStrike">
                          <a:effectLst/>
                          <a:latin typeface="Freestyle Script" panose="030804020302050B0404" pitchFamily="66" charset="0"/>
                        </a:rPr>
                        <a:t>26.3 lbs</a:t>
                      </a:r>
                      <a:endParaRPr lang="en-US" sz="1800" b="0" i="0" u="none" strike="noStrike">
                        <a:solidFill>
                          <a:srgbClr val="000000"/>
                        </a:solidFill>
                        <a:effectLst/>
                        <a:latin typeface="Freestyle Script" panose="030804020302050B0404" pitchFamily="66" charset="0"/>
                      </a:endParaRPr>
                    </a:p>
                  </a:txBody>
                  <a:tcPr marL="7620" marR="7620" marT="7620" marB="0" anchor="b"/>
                </a:tc>
                <a:tc>
                  <a:txBody>
                    <a:bodyPr/>
                    <a:lstStyle/>
                    <a:p>
                      <a:pPr algn="l" fontAlgn="b"/>
                      <a:r>
                        <a:rPr lang="en-US" sz="1800" u="none" strike="noStrike">
                          <a:effectLst/>
                          <a:latin typeface="Freestyle Script" panose="030804020302050B0404" pitchFamily="66" charset="0"/>
                        </a:rPr>
                        <a:t>7.5/lb</a:t>
                      </a:r>
                      <a:endParaRPr lang="en-US" sz="1800" b="0" i="0" u="none" strike="noStrike">
                        <a:solidFill>
                          <a:srgbClr val="000000"/>
                        </a:solidFill>
                        <a:effectLst/>
                        <a:latin typeface="Freestyle Script" panose="030804020302050B0404" pitchFamily="66" charset="0"/>
                      </a:endParaRPr>
                    </a:p>
                  </a:txBody>
                  <a:tcPr marL="7620" marR="7620" marT="7620" marB="0" anchor="b"/>
                </a:tc>
                <a:tc>
                  <a:txBody>
                    <a:bodyPr/>
                    <a:lstStyle/>
                    <a:p>
                      <a:pPr algn="l" fontAlgn="b"/>
                      <a:r>
                        <a:rPr lang="en-US" sz="1800" u="none" strike="noStrike">
                          <a:effectLst/>
                          <a:latin typeface="Freestyle Script" panose="030804020302050B0404" pitchFamily="66" charset="0"/>
                        </a:rPr>
                        <a:t> $  197.25 </a:t>
                      </a:r>
                      <a:endParaRPr lang="en-US" sz="1800" b="0" i="0" u="none" strike="noStrike">
                        <a:solidFill>
                          <a:srgbClr val="000000"/>
                        </a:solidFill>
                        <a:effectLst/>
                        <a:latin typeface="Freestyle Script" panose="030804020302050B0404" pitchFamily="66" charset="0"/>
                      </a:endParaRPr>
                    </a:p>
                  </a:txBody>
                  <a:tcPr marL="7620" marR="7620" marT="7620" marB="0" anchor="b"/>
                </a:tc>
                <a:extLst>
                  <a:ext uri="{0D108BD9-81ED-4DB2-BD59-A6C34878D82A}">
                    <a16:rowId xmlns:a16="http://schemas.microsoft.com/office/drawing/2014/main" val="3333271898"/>
                  </a:ext>
                </a:extLst>
              </a:tr>
              <a:tr h="230909">
                <a:tc>
                  <a:txBody>
                    <a:bodyPr/>
                    <a:lstStyle/>
                    <a:p>
                      <a:pPr algn="l" fontAlgn="b"/>
                      <a:r>
                        <a:rPr lang="en-US" sz="1100" u="none" strike="noStrike">
                          <a:effectLst/>
                        </a:rPr>
                        <a:t> </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1100" u="none" strike="noStrike">
                          <a:effectLst/>
                        </a:rPr>
                        <a:t> </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1100" u="none" strike="noStrike">
                          <a:effectLst/>
                        </a:rPr>
                        <a:t> </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1100" u="none" strike="noStrike" dirty="0">
                          <a:effectLst/>
                        </a:rPr>
                        <a:t> </a:t>
                      </a:r>
                      <a:endParaRPr lang="en-US" sz="11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2055486097"/>
                  </a:ext>
                </a:extLst>
              </a:tr>
            </a:tbl>
          </a:graphicData>
        </a:graphic>
      </p:graphicFrame>
      <p:graphicFrame>
        <p:nvGraphicFramePr>
          <p:cNvPr id="10" name="Table 9">
            <a:extLst>
              <a:ext uri="{FF2B5EF4-FFF2-40B4-BE49-F238E27FC236}">
                <a16:creationId xmlns:a16="http://schemas.microsoft.com/office/drawing/2014/main" id="{1C1CC8A2-5277-A4E9-55CC-1A6AD2DB277A}"/>
              </a:ext>
            </a:extLst>
          </p:cNvPr>
          <p:cNvGraphicFramePr>
            <a:graphicFrameLocks noGrp="1"/>
          </p:cNvGraphicFramePr>
          <p:nvPr>
            <p:extLst>
              <p:ext uri="{D42A27DB-BD31-4B8C-83A1-F6EECF244321}">
                <p14:modId xmlns:p14="http://schemas.microsoft.com/office/powerpoint/2010/main" val="3216923365"/>
              </p:ext>
            </p:extLst>
          </p:nvPr>
        </p:nvGraphicFramePr>
        <p:xfrm>
          <a:off x="218905" y="696476"/>
          <a:ext cx="3381445" cy="2322237"/>
        </p:xfrm>
        <a:graphic>
          <a:graphicData uri="http://schemas.openxmlformats.org/drawingml/2006/table">
            <a:tbl>
              <a:tblPr>
                <a:tableStyleId>{5C22544A-7EE6-4342-B048-85BDC9FD1C3A}</a:tableStyleId>
              </a:tblPr>
              <a:tblGrid>
                <a:gridCol w="678073">
                  <a:extLst>
                    <a:ext uri="{9D8B030D-6E8A-4147-A177-3AD203B41FA5}">
                      <a16:colId xmlns:a16="http://schemas.microsoft.com/office/drawing/2014/main" val="2492610077"/>
                    </a:ext>
                  </a:extLst>
                </a:gridCol>
                <a:gridCol w="1008188">
                  <a:extLst>
                    <a:ext uri="{9D8B030D-6E8A-4147-A177-3AD203B41FA5}">
                      <a16:colId xmlns:a16="http://schemas.microsoft.com/office/drawing/2014/main" val="2622204401"/>
                    </a:ext>
                  </a:extLst>
                </a:gridCol>
                <a:gridCol w="847592">
                  <a:extLst>
                    <a:ext uri="{9D8B030D-6E8A-4147-A177-3AD203B41FA5}">
                      <a16:colId xmlns:a16="http://schemas.microsoft.com/office/drawing/2014/main" val="6194955"/>
                    </a:ext>
                  </a:extLst>
                </a:gridCol>
                <a:gridCol w="847592">
                  <a:extLst>
                    <a:ext uri="{9D8B030D-6E8A-4147-A177-3AD203B41FA5}">
                      <a16:colId xmlns:a16="http://schemas.microsoft.com/office/drawing/2014/main" val="4171888740"/>
                    </a:ext>
                  </a:extLst>
                </a:gridCol>
              </a:tblGrid>
              <a:tr h="237909">
                <a:tc gridSpan="4">
                  <a:txBody>
                    <a:bodyPr/>
                    <a:lstStyle/>
                    <a:p>
                      <a:pPr algn="ctr" fontAlgn="b"/>
                      <a:r>
                        <a:rPr lang="en-US" sz="1600" b="1" u="none" strike="noStrike">
                          <a:effectLst/>
                        </a:rPr>
                        <a:t>R'Abattoir Slaughter Record</a:t>
                      </a:r>
                      <a:endParaRPr lang="en-US" sz="1600" b="1" i="0" u="none" strike="noStrike">
                        <a:solidFill>
                          <a:srgbClr val="000000"/>
                        </a:solidFill>
                        <a:effectLst/>
                        <a:latin typeface="Aptos Narrow" panose="020B0004020202020204" pitchFamily="34" charset="0"/>
                      </a:endParaRPr>
                    </a:p>
                  </a:txBody>
                  <a:tcPr marL="7620" marR="7620" marT="762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31244533"/>
                  </a:ext>
                </a:extLst>
              </a:tr>
              <a:tr h="237909">
                <a:tc>
                  <a:txBody>
                    <a:bodyPr/>
                    <a:lstStyle/>
                    <a:p>
                      <a:pPr algn="l" fontAlgn="b"/>
                      <a:endParaRPr lang="en-US" sz="12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endParaRPr lang="en-US" sz="12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endParaRPr lang="en-US" sz="12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endParaRPr lang="en-US" sz="1200" b="0" i="0" u="none" strike="noStrike">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4270189337"/>
                  </a:ext>
                </a:extLst>
              </a:tr>
              <a:tr h="219377">
                <a:tc>
                  <a:txBody>
                    <a:bodyPr/>
                    <a:lstStyle/>
                    <a:p>
                      <a:pPr algn="l" fontAlgn="b"/>
                      <a:r>
                        <a:rPr lang="en-US" sz="1200" u="none" strike="noStrike">
                          <a:effectLst/>
                        </a:rPr>
                        <a:t>date</a:t>
                      </a:r>
                      <a:endParaRPr lang="en-US" sz="1200" b="1"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1200" u="none" strike="noStrike" dirty="0">
                          <a:effectLst/>
                        </a:rPr>
                        <a:t>rabbits killed</a:t>
                      </a:r>
                      <a:endParaRPr lang="en-US" sz="1200" b="1"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r>
                        <a:rPr lang="en-US" sz="1200" u="none" strike="noStrike" dirty="0">
                          <a:effectLst/>
                        </a:rPr>
                        <a:t>Total weight</a:t>
                      </a:r>
                      <a:endParaRPr lang="en-US" sz="1200" b="1"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r>
                        <a:rPr lang="en-US" sz="1200" u="none" strike="noStrike">
                          <a:effectLst/>
                        </a:rPr>
                        <a:t>lot assigned</a:t>
                      </a:r>
                      <a:endParaRPr lang="en-US" sz="1200" b="1" i="0" u="none" strike="noStrike">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2948550078"/>
                  </a:ext>
                </a:extLst>
              </a:tr>
              <a:tr h="247822">
                <a:tc>
                  <a:txBody>
                    <a:bodyPr/>
                    <a:lstStyle/>
                    <a:p>
                      <a:pPr algn="r" fontAlgn="b"/>
                      <a:r>
                        <a:rPr lang="en-US" sz="1800" u="none" strike="noStrike">
                          <a:effectLst/>
                          <a:latin typeface="Freestyle Script" panose="030804020302050B0404" pitchFamily="66" charset="0"/>
                        </a:rPr>
                        <a:t>5/2/2024</a:t>
                      </a:r>
                      <a:endParaRPr lang="en-US" sz="1800" b="0" i="0" u="none" strike="noStrike">
                        <a:solidFill>
                          <a:srgbClr val="000000"/>
                        </a:solidFill>
                        <a:effectLst/>
                        <a:latin typeface="Freestyle Script" panose="030804020302050B0404" pitchFamily="66" charset="0"/>
                      </a:endParaRPr>
                    </a:p>
                  </a:txBody>
                  <a:tcPr marL="7620" marR="7620" marT="7620" marB="0" anchor="b"/>
                </a:tc>
                <a:tc>
                  <a:txBody>
                    <a:bodyPr/>
                    <a:lstStyle/>
                    <a:p>
                      <a:pPr algn="r" fontAlgn="b"/>
                      <a:r>
                        <a:rPr lang="en-US" sz="1800" u="none" strike="noStrike">
                          <a:effectLst/>
                          <a:latin typeface="Freestyle Script" panose="030804020302050B0404" pitchFamily="66" charset="0"/>
                        </a:rPr>
                        <a:t>12</a:t>
                      </a:r>
                      <a:endParaRPr lang="en-US" sz="1800" b="0" i="0" u="none" strike="noStrike">
                        <a:solidFill>
                          <a:srgbClr val="000000"/>
                        </a:solidFill>
                        <a:effectLst/>
                        <a:latin typeface="Freestyle Script" panose="030804020302050B0404" pitchFamily="66" charset="0"/>
                      </a:endParaRPr>
                    </a:p>
                  </a:txBody>
                  <a:tcPr marL="7620" marR="7620" marT="7620" marB="0" anchor="b"/>
                </a:tc>
                <a:tc>
                  <a:txBody>
                    <a:bodyPr/>
                    <a:lstStyle/>
                    <a:p>
                      <a:pPr algn="l" fontAlgn="b"/>
                      <a:r>
                        <a:rPr lang="en-US" sz="1800" b="0" i="0" u="none" strike="noStrike" dirty="0">
                          <a:solidFill>
                            <a:srgbClr val="000000"/>
                          </a:solidFill>
                          <a:effectLst/>
                          <a:latin typeface="Freestyle Script" panose="030804020302050B0404" pitchFamily="66" charset="0"/>
                        </a:rPr>
                        <a:t>         36.8</a:t>
                      </a:r>
                    </a:p>
                  </a:txBody>
                  <a:tcPr marL="7620" marR="7620" marT="7620" marB="0" anchor="b"/>
                </a:tc>
                <a:tc>
                  <a:txBody>
                    <a:bodyPr/>
                    <a:lstStyle/>
                    <a:p>
                      <a:pPr algn="r" fontAlgn="b"/>
                      <a:r>
                        <a:rPr lang="en-US" sz="1800" u="none" strike="noStrike">
                          <a:effectLst/>
                          <a:latin typeface="Freestyle Script" panose="030804020302050B0404" pitchFamily="66" charset="0"/>
                        </a:rPr>
                        <a:t>122</a:t>
                      </a:r>
                      <a:endParaRPr lang="en-US" sz="1800" b="0" i="0" u="none" strike="noStrike">
                        <a:solidFill>
                          <a:srgbClr val="000000"/>
                        </a:solidFill>
                        <a:effectLst/>
                        <a:latin typeface="Freestyle Script" panose="030804020302050B0404" pitchFamily="66" charset="0"/>
                      </a:endParaRPr>
                    </a:p>
                  </a:txBody>
                  <a:tcPr marL="7620" marR="7620" marT="7620" marB="0" anchor="b"/>
                </a:tc>
                <a:extLst>
                  <a:ext uri="{0D108BD9-81ED-4DB2-BD59-A6C34878D82A}">
                    <a16:rowId xmlns:a16="http://schemas.microsoft.com/office/drawing/2014/main" val="3351537899"/>
                  </a:ext>
                </a:extLst>
              </a:tr>
              <a:tr h="247822">
                <a:tc>
                  <a:txBody>
                    <a:bodyPr/>
                    <a:lstStyle/>
                    <a:p>
                      <a:pPr algn="r" fontAlgn="b"/>
                      <a:r>
                        <a:rPr lang="en-US" sz="1800" u="none" strike="noStrike">
                          <a:effectLst/>
                          <a:latin typeface="Freestyle Script" panose="030804020302050B0404" pitchFamily="66" charset="0"/>
                        </a:rPr>
                        <a:t>5/3/2024</a:t>
                      </a:r>
                      <a:endParaRPr lang="en-US" sz="1800" b="0" i="0" u="none" strike="noStrike">
                        <a:solidFill>
                          <a:srgbClr val="000000"/>
                        </a:solidFill>
                        <a:effectLst/>
                        <a:latin typeface="Freestyle Script" panose="030804020302050B0404" pitchFamily="66" charset="0"/>
                      </a:endParaRPr>
                    </a:p>
                  </a:txBody>
                  <a:tcPr marL="7620" marR="7620" marT="7620" marB="0" anchor="b"/>
                </a:tc>
                <a:tc>
                  <a:txBody>
                    <a:bodyPr/>
                    <a:lstStyle/>
                    <a:p>
                      <a:pPr algn="r" fontAlgn="b"/>
                      <a:r>
                        <a:rPr lang="en-US" sz="1800" u="none" strike="noStrike">
                          <a:effectLst/>
                          <a:latin typeface="Freestyle Script" panose="030804020302050B0404" pitchFamily="66" charset="0"/>
                        </a:rPr>
                        <a:t>12</a:t>
                      </a:r>
                      <a:endParaRPr lang="en-US" sz="1800" b="0" i="0" u="none" strike="noStrike">
                        <a:solidFill>
                          <a:srgbClr val="000000"/>
                        </a:solidFill>
                        <a:effectLst/>
                        <a:latin typeface="Freestyle Script" panose="030804020302050B0404" pitchFamily="66" charset="0"/>
                      </a:endParaRPr>
                    </a:p>
                  </a:txBody>
                  <a:tcPr marL="7620" marR="7620" marT="7620" marB="0" anchor="b"/>
                </a:tc>
                <a:tc>
                  <a:txBody>
                    <a:bodyPr/>
                    <a:lstStyle/>
                    <a:p>
                      <a:pPr algn="l" fontAlgn="b"/>
                      <a:r>
                        <a:rPr lang="en-US" sz="1800" b="0" i="0" u="none" strike="noStrike" dirty="0">
                          <a:solidFill>
                            <a:srgbClr val="000000"/>
                          </a:solidFill>
                          <a:effectLst/>
                          <a:latin typeface="Freestyle Script" panose="030804020302050B0404" pitchFamily="66" charset="0"/>
                        </a:rPr>
                        <a:t>           39</a:t>
                      </a:r>
                    </a:p>
                  </a:txBody>
                  <a:tcPr marL="7620" marR="7620" marT="7620" marB="0" anchor="b"/>
                </a:tc>
                <a:tc>
                  <a:txBody>
                    <a:bodyPr/>
                    <a:lstStyle/>
                    <a:p>
                      <a:pPr algn="r" fontAlgn="b"/>
                      <a:r>
                        <a:rPr lang="en-US" sz="1800" u="none" strike="noStrike">
                          <a:effectLst/>
                          <a:latin typeface="Freestyle Script" panose="030804020302050B0404" pitchFamily="66" charset="0"/>
                        </a:rPr>
                        <a:t>123</a:t>
                      </a:r>
                      <a:endParaRPr lang="en-US" sz="1800" b="0" i="0" u="none" strike="noStrike">
                        <a:solidFill>
                          <a:srgbClr val="000000"/>
                        </a:solidFill>
                        <a:effectLst/>
                        <a:latin typeface="Freestyle Script" panose="030804020302050B0404" pitchFamily="66" charset="0"/>
                      </a:endParaRPr>
                    </a:p>
                  </a:txBody>
                  <a:tcPr marL="7620" marR="7620" marT="7620" marB="0" anchor="b"/>
                </a:tc>
                <a:extLst>
                  <a:ext uri="{0D108BD9-81ED-4DB2-BD59-A6C34878D82A}">
                    <a16:rowId xmlns:a16="http://schemas.microsoft.com/office/drawing/2014/main" val="4258264394"/>
                  </a:ext>
                </a:extLst>
              </a:tr>
              <a:tr h="247822">
                <a:tc>
                  <a:txBody>
                    <a:bodyPr/>
                    <a:lstStyle/>
                    <a:p>
                      <a:pPr algn="r" fontAlgn="b"/>
                      <a:r>
                        <a:rPr lang="en-US" sz="1800" u="none" strike="noStrike">
                          <a:effectLst/>
                          <a:latin typeface="Freestyle Script" panose="030804020302050B0404" pitchFamily="66" charset="0"/>
                        </a:rPr>
                        <a:t>5/4/2024</a:t>
                      </a:r>
                      <a:endParaRPr lang="en-US" sz="1800" b="0" i="0" u="none" strike="noStrike">
                        <a:solidFill>
                          <a:srgbClr val="000000"/>
                        </a:solidFill>
                        <a:effectLst/>
                        <a:latin typeface="Freestyle Script" panose="030804020302050B0404" pitchFamily="66" charset="0"/>
                      </a:endParaRPr>
                    </a:p>
                  </a:txBody>
                  <a:tcPr marL="7620" marR="7620" marT="7620" marB="0" anchor="b"/>
                </a:tc>
                <a:tc>
                  <a:txBody>
                    <a:bodyPr/>
                    <a:lstStyle/>
                    <a:p>
                      <a:pPr algn="r" fontAlgn="b"/>
                      <a:r>
                        <a:rPr lang="en-US" sz="1800" u="none" strike="noStrike">
                          <a:effectLst/>
                          <a:latin typeface="Freestyle Script" panose="030804020302050B0404" pitchFamily="66" charset="0"/>
                        </a:rPr>
                        <a:t>6</a:t>
                      </a:r>
                      <a:endParaRPr lang="en-US" sz="1800" b="0" i="0" u="none" strike="noStrike">
                        <a:solidFill>
                          <a:srgbClr val="000000"/>
                        </a:solidFill>
                        <a:effectLst/>
                        <a:latin typeface="Freestyle Script" panose="030804020302050B0404" pitchFamily="66" charset="0"/>
                      </a:endParaRPr>
                    </a:p>
                  </a:txBody>
                  <a:tcPr marL="7620" marR="7620" marT="7620" marB="0" anchor="b"/>
                </a:tc>
                <a:tc>
                  <a:txBody>
                    <a:bodyPr/>
                    <a:lstStyle/>
                    <a:p>
                      <a:pPr algn="r" fontAlgn="b"/>
                      <a:r>
                        <a:rPr lang="en-US" sz="1800" b="0" i="0" u="none" strike="noStrike" dirty="0">
                          <a:solidFill>
                            <a:srgbClr val="000000"/>
                          </a:solidFill>
                          <a:effectLst/>
                          <a:latin typeface="Freestyle Script" panose="030804020302050B0404" pitchFamily="66" charset="0"/>
                        </a:rPr>
                        <a:t>24</a:t>
                      </a:r>
                    </a:p>
                  </a:txBody>
                  <a:tcPr marL="7620" marR="7620" marT="7620" marB="0" anchor="b"/>
                </a:tc>
                <a:tc>
                  <a:txBody>
                    <a:bodyPr/>
                    <a:lstStyle/>
                    <a:p>
                      <a:pPr algn="r" fontAlgn="b"/>
                      <a:r>
                        <a:rPr lang="en-US" sz="1800" u="none" strike="noStrike">
                          <a:effectLst/>
                          <a:latin typeface="Freestyle Script" panose="030804020302050B0404" pitchFamily="66" charset="0"/>
                        </a:rPr>
                        <a:t>124</a:t>
                      </a:r>
                      <a:endParaRPr lang="en-US" sz="1800" b="0" i="0" u="none" strike="noStrike">
                        <a:solidFill>
                          <a:srgbClr val="000000"/>
                        </a:solidFill>
                        <a:effectLst/>
                        <a:latin typeface="Freestyle Script" panose="030804020302050B0404" pitchFamily="66" charset="0"/>
                      </a:endParaRPr>
                    </a:p>
                  </a:txBody>
                  <a:tcPr marL="7620" marR="7620" marT="7620" marB="0" anchor="b"/>
                </a:tc>
                <a:extLst>
                  <a:ext uri="{0D108BD9-81ED-4DB2-BD59-A6C34878D82A}">
                    <a16:rowId xmlns:a16="http://schemas.microsoft.com/office/drawing/2014/main" val="422525250"/>
                  </a:ext>
                </a:extLst>
              </a:tr>
              <a:tr h="247822">
                <a:tc>
                  <a:txBody>
                    <a:bodyPr/>
                    <a:lstStyle/>
                    <a:p>
                      <a:pPr algn="r" fontAlgn="b"/>
                      <a:r>
                        <a:rPr lang="en-US" sz="1800" u="none" strike="noStrike">
                          <a:effectLst/>
                          <a:latin typeface="Freestyle Script" panose="030804020302050B0404" pitchFamily="66" charset="0"/>
                        </a:rPr>
                        <a:t>5/6/2024</a:t>
                      </a:r>
                      <a:endParaRPr lang="en-US" sz="1800" b="0" i="0" u="none" strike="noStrike">
                        <a:solidFill>
                          <a:srgbClr val="000000"/>
                        </a:solidFill>
                        <a:effectLst/>
                        <a:latin typeface="Freestyle Script" panose="030804020302050B0404" pitchFamily="66" charset="0"/>
                      </a:endParaRPr>
                    </a:p>
                  </a:txBody>
                  <a:tcPr marL="7620" marR="7620" marT="7620" marB="0" anchor="b"/>
                </a:tc>
                <a:tc>
                  <a:txBody>
                    <a:bodyPr/>
                    <a:lstStyle/>
                    <a:p>
                      <a:pPr algn="r" fontAlgn="b"/>
                      <a:r>
                        <a:rPr lang="en-US" sz="1800" b="0" i="0" u="none" strike="noStrike" dirty="0">
                          <a:solidFill>
                            <a:srgbClr val="000000"/>
                          </a:solidFill>
                          <a:effectLst/>
                          <a:latin typeface="Freestyle Script" panose="030804020302050B0404" pitchFamily="66" charset="0"/>
                        </a:rPr>
                        <a:t>7</a:t>
                      </a:r>
                    </a:p>
                  </a:txBody>
                  <a:tcPr marL="7620" marR="7620" marT="7620" marB="0" anchor="b"/>
                </a:tc>
                <a:tc>
                  <a:txBody>
                    <a:bodyPr/>
                    <a:lstStyle/>
                    <a:p>
                      <a:pPr algn="r" fontAlgn="b"/>
                      <a:r>
                        <a:rPr lang="en-US" sz="1800" u="none" strike="noStrike" dirty="0">
                          <a:effectLst/>
                          <a:latin typeface="Freestyle Script" panose="030804020302050B0404" pitchFamily="66" charset="0"/>
                        </a:rPr>
                        <a:t>27</a:t>
                      </a:r>
                      <a:endParaRPr lang="en-US" sz="1800" b="0" i="0" u="none" strike="noStrike" dirty="0">
                        <a:solidFill>
                          <a:srgbClr val="000000"/>
                        </a:solidFill>
                        <a:effectLst/>
                        <a:latin typeface="Freestyle Script" panose="030804020302050B0404" pitchFamily="66" charset="0"/>
                      </a:endParaRPr>
                    </a:p>
                  </a:txBody>
                  <a:tcPr marL="7620" marR="7620" marT="7620" marB="0" anchor="b"/>
                </a:tc>
                <a:tc>
                  <a:txBody>
                    <a:bodyPr/>
                    <a:lstStyle/>
                    <a:p>
                      <a:pPr algn="r" fontAlgn="b"/>
                      <a:r>
                        <a:rPr lang="en-US" sz="1800" u="none" strike="noStrike">
                          <a:effectLst/>
                          <a:latin typeface="Freestyle Script" panose="030804020302050B0404" pitchFamily="66" charset="0"/>
                        </a:rPr>
                        <a:t>126</a:t>
                      </a:r>
                      <a:endParaRPr lang="en-US" sz="1800" b="0" i="0" u="none" strike="noStrike">
                        <a:solidFill>
                          <a:srgbClr val="000000"/>
                        </a:solidFill>
                        <a:effectLst/>
                        <a:latin typeface="Freestyle Script" panose="030804020302050B0404" pitchFamily="66" charset="0"/>
                      </a:endParaRPr>
                    </a:p>
                  </a:txBody>
                  <a:tcPr marL="7620" marR="7620" marT="7620" marB="0" anchor="b"/>
                </a:tc>
                <a:extLst>
                  <a:ext uri="{0D108BD9-81ED-4DB2-BD59-A6C34878D82A}">
                    <a16:rowId xmlns:a16="http://schemas.microsoft.com/office/drawing/2014/main" val="1461275269"/>
                  </a:ext>
                </a:extLst>
              </a:tr>
              <a:tr h="247822">
                <a:tc>
                  <a:txBody>
                    <a:bodyPr/>
                    <a:lstStyle/>
                    <a:p>
                      <a:pPr algn="l" fontAlgn="b"/>
                      <a:endParaRPr lang="en-US" sz="12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endParaRPr lang="en-US" sz="12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endParaRPr lang="en-US" sz="12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endParaRPr lang="en-US" sz="1200" b="0" i="0" u="none" strike="noStrike">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3276740726"/>
                  </a:ext>
                </a:extLst>
              </a:tr>
              <a:tr h="237909">
                <a:tc>
                  <a:txBody>
                    <a:bodyPr/>
                    <a:lstStyle/>
                    <a:p>
                      <a:pPr algn="l" fontAlgn="b"/>
                      <a:endParaRPr lang="en-US" sz="12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endParaRPr lang="en-US" sz="12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endParaRPr lang="en-US" sz="12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endParaRPr lang="en-US" sz="12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2918788062"/>
                  </a:ext>
                </a:extLst>
              </a:tr>
            </a:tbl>
          </a:graphicData>
        </a:graphic>
      </p:graphicFrame>
      <p:sp>
        <p:nvSpPr>
          <p:cNvPr id="12" name="TextBox 11">
            <a:extLst>
              <a:ext uri="{FF2B5EF4-FFF2-40B4-BE49-F238E27FC236}">
                <a16:creationId xmlns:a16="http://schemas.microsoft.com/office/drawing/2014/main" id="{323B24CC-178F-7B90-6920-0211EAF51A16}"/>
              </a:ext>
            </a:extLst>
          </p:cNvPr>
          <p:cNvSpPr txBox="1"/>
          <p:nvPr/>
        </p:nvSpPr>
        <p:spPr>
          <a:xfrm>
            <a:off x="7106436" y="3067648"/>
            <a:ext cx="1106078" cy="369332"/>
          </a:xfrm>
          <a:prstGeom prst="rect">
            <a:avLst/>
          </a:prstGeom>
          <a:noFill/>
        </p:spPr>
        <p:txBody>
          <a:bodyPr wrap="square" rtlCol="0">
            <a:spAutoFit/>
          </a:bodyPr>
          <a:lstStyle/>
          <a:p>
            <a:r>
              <a:rPr lang="en-US" dirty="0">
                <a:latin typeface="Consolas" panose="020B0609020204030204" pitchFamily="49" charset="0"/>
              </a:rPr>
              <a:t>Lot 123</a:t>
            </a:r>
          </a:p>
        </p:txBody>
      </p:sp>
      <mc:AlternateContent xmlns:mc="http://schemas.openxmlformats.org/markup-compatibility/2006">
        <mc:Choice xmlns:p14="http://schemas.microsoft.com/office/powerpoint/2010/main" xmlns:aink="http://schemas.microsoft.com/office/drawing/2016/ink" Requires="p14 aink">
          <p:contentPart p14:bwMode="auto" r:id="rId11">
            <p14:nvContentPartPr>
              <p14:cNvPr id="20" name="Ink 19">
                <a:extLst>
                  <a:ext uri="{FF2B5EF4-FFF2-40B4-BE49-F238E27FC236}">
                    <a16:creationId xmlns:a16="http://schemas.microsoft.com/office/drawing/2014/main" id="{FCB265D4-1DFB-C7D4-6C98-521C278C0666}"/>
                  </a:ext>
                </a:extLst>
              </p14:cNvPr>
              <p14:cNvContentPartPr/>
              <p14:nvPr/>
            </p14:nvContentPartPr>
            <p14:xfrm>
              <a:off x="4032280" y="2113040"/>
              <a:ext cx="6500520" cy="3637800"/>
            </p14:xfrm>
          </p:contentPart>
        </mc:Choice>
        <mc:Fallback>
          <p:pic>
            <p:nvPicPr>
              <p:cNvPr id="20" name="Ink 19">
                <a:extLst>
                  <a:ext uri="{FF2B5EF4-FFF2-40B4-BE49-F238E27FC236}">
                    <a16:creationId xmlns:a16="http://schemas.microsoft.com/office/drawing/2014/main" id="{FCB265D4-1DFB-C7D4-6C98-521C278C0666}"/>
                  </a:ext>
                </a:extLst>
              </p:cNvPr>
              <p:cNvPicPr/>
              <p:nvPr/>
            </p:nvPicPr>
            <p:blipFill>
              <a:blip r:embed="rId12"/>
              <a:stretch>
                <a:fillRect/>
              </a:stretch>
            </p:blipFill>
            <p:spPr>
              <a:xfrm>
                <a:off x="4023280" y="2059040"/>
                <a:ext cx="6518161" cy="3745440"/>
              </a:xfrm>
              <a:prstGeom prst="rect">
                <a:avLst/>
              </a:prstGeom>
            </p:spPr>
          </p:pic>
        </mc:Fallback>
      </mc:AlternateContent>
      <p:grpSp>
        <p:nvGrpSpPr>
          <p:cNvPr id="23" name="Group 22">
            <a:extLst>
              <a:ext uri="{FF2B5EF4-FFF2-40B4-BE49-F238E27FC236}">
                <a16:creationId xmlns:a16="http://schemas.microsoft.com/office/drawing/2014/main" id="{8E7F54F3-FDC3-3CEF-CB0F-951FA6BD1F58}"/>
              </a:ext>
            </a:extLst>
          </p:cNvPr>
          <p:cNvGrpSpPr/>
          <p:nvPr/>
        </p:nvGrpSpPr>
        <p:grpSpPr>
          <a:xfrm>
            <a:off x="4642480" y="842960"/>
            <a:ext cx="6231240" cy="1575360"/>
            <a:chOff x="4642480" y="842960"/>
            <a:chExt cx="6231240" cy="1575360"/>
          </a:xfrm>
        </p:grpSpPr>
        <mc:AlternateContent xmlns:mc="http://schemas.openxmlformats.org/markup-compatibility/2006">
          <mc:Choice xmlns:p14="http://schemas.microsoft.com/office/powerpoint/2010/main" xmlns:aink="http://schemas.microsoft.com/office/drawing/2016/ink" Requires="p14 aink">
            <p:contentPart p14:bwMode="auto" r:id="rId13">
              <p14:nvContentPartPr>
                <p14:cNvPr id="21" name="Ink 20">
                  <a:extLst>
                    <a:ext uri="{FF2B5EF4-FFF2-40B4-BE49-F238E27FC236}">
                      <a16:creationId xmlns:a16="http://schemas.microsoft.com/office/drawing/2014/main" id="{9006FD17-E13D-EA8F-7EA6-3025FD2DBB40}"/>
                    </a:ext>
                  </a:extLst>
                </p14:cNvPr>
                <p14:cNvContentPartPr/>
                <p14:nvPr/>
              </p14:nvContentPartPr>
              <p14:xfrm>
                <a:off x="4642480" y="862760"/>
                <a:ext cx="5897880" cy="1555560"/>
              </p14:xfrm>
            </p:contentPart>
          </mc:Choice>
          <mc:Fallback>
            <p:pic>
              <p:nvPicPr>
                <p:cNvPr id="21" name="Ink 20">
                  <a:extLst>
                    <a:ext uri="{FF2B5EF4-FFF2-40B4-BE49-F238E27FC236}">
                      <a16:creationId xmlns:a16="http://schemas.microsoft.com/office/drawing/2014/main" id="{9006FD17-E13D-EA8F-7EA6-3025FD2DBB40}"/>
                    </a:ext>
                  </a:extLst>
                </p:cNvPr>
                <p:cNvPicPr/>
                <p:nvPr/>
              </p:nvPicPr>
              <p:blipFill>
                <a:blip r:embed="rId14"/>
                <a:stretch>
                  <a:fillRect/>
                </a:stretch>
              </p:blipFill>
              <p:spPr>
                <a:xfrm>
                  <a:off x="4633480" y="808760"/>
                  <a:ext cx="5915520" cy="16632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5">
              <p14:nvContentPartPr>
                <p14:cNvPr id="22" name="Ink 21">
                  <a:extLst>
                    <a:ext uri="{FF2B5EF4-FFF2-40B4-BE49-F238E27FC236}">
                      <a16:creationId xmlns:a16="http://schemas.microsoft.com/office/drawing/2014/main" id="{CACB2B47-9A75-9B6C-1370-808E6F8667BF}"/>
                    </a:ext>
                  </a:extLst>
                </p14:cNvPr>
                <p14:cNvContentPartPr/>
                <p14:nvPr/>
              </p14:nvContentPartPr>
              <p14:xfrm>
                <a:off x="10403560" y="842960"/>
                <a:ext cx="470160" cy="309960"/>
              </p14:xfrm>
            </p:contentPart>
          </mc:Choice>
          <mc:Fallback>
            <p:pic>
              <p:nvPicPr>
                <p:cNvPr id="22" name="Ink 21">
                  <a:extLst>
                    <a:ext uri="{FF2B5EF4-FFF2-40B4-BE49-F238E27FC236}">
                      <a16:creationId xmlns:a16="http://schemas.microsoft.com/office/drawing/2014/main" id="{CACB2B47-9A75-9B6C-1370-808E6F8667BF}"/>
                    </a:ext>
                  </a:extLst>
                </p:cNvPr>
                <p:cNvPicPr/>
                <p:nvPr/>
              </p:nvPicPr>
              <p:blipFill>
                <a:blip r:embed="rId16"/>
                <a:stretch>
                  <a:fillRect/>
                </a:stretch>
              </p:blipFill>
              <p:spPr>
                <a:xfrm>
                  <a:off x="10394553" y="788897"/>
                  <a:ext cx="487814" cy="417725"/>
                </a:xfrm>
                <a:prstGeom prst="rect">
                  <a:avLst/>
                </a:prstGeom>
              </p:spPr>
            </p:pic>
          </mc:Fallback>
        </mc:AlternateContent>
      </p:grpSp>
      <p:pic>
        <p:nvPicPr>
          <p:cNvPr id="18" name="Audio 17">
            <a:hlinkClick r:id="" action="ppaction://media"/>
            <a:extLst>
              <a:ext uri="{FF2B5EF4-FFF2-40B4-BE49-F238E27FC236}">
                <a16:creationId xmlns:a16="http://schemas.microsoft.com/office/drawing/2014/main" id="{2879AC87-55BB-048E-F468-39EF15FBFBF3}"/>
              </a:ext>
            </a:extLst>
          </p:cNvPr>
          <p:cNvPicPr>
            <a:picLocks noChangeAspect="1"/>
          </p:cNvPicPr>
          <p:nvPr>
            <a:audioFile r:link="rId2"/>
            <p:extLst>
              <p:ext uri="{DAA4B4D4-6D71-4841-9C94-3DE7FCFB9230}">
                <p14:media xmlns:p14="http://schemas.microsoft.com/office/powerpoint/2010/main" r:embed="rId1"/>
              </p:ext>
            </p:extLst>
          </p:nvPr>
        </p:nvPicPr>
        <p:blipFill>
          <a:blip r:embed="rId1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63533457"/>
      </p:ext>
    </p:extLst>
  </p:cSld>
  <p:clrMapOvr>
    <a:masterClrMapping/>
  </p:clrMapOvr>
  <mc:AlternateContent xmlns:mc="http://schemas.openxmlformats.org/markup-compatibility/2006">
    <mc:Choice xmlns:p14="http://schemas.microsoft.com/office/powerpoint/2010/main" Requires="p14">
      <p:transition spd="slow" p14:dur="2000" advTm="88486"/>
    </mc:Choice>
    <mc:Fallback>
      <p:transition spd="slow" advTm="88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extLst>
    <p:ext uri="{3A86A75C-4F4B-4683-9AE1-C65F6400EC91}">
      <p14:laserTraceLst xmlns:p14="http://schemas.microsoft.com/office/powerpoint/2010/main">
        <p14:tracePtLst>
          <p14:tracePt t="3770" x="3232150" y="6273800"/>
          <p14:tracePt t="4236" x="3990975" y="6673850"/>
          <p14:tracePt t="4244" x="3983038" y="6569075"/>
          <p14:tracePt t="4255" x="3983038" y="6473825"/>
          <p14:tracePt t="4272" x="3956050" y="6246813"/>
          <p14:tracePt t="4272" x="3948113" y="6132513"/>
          <p14:tracePt t="4289" x="3938588" y="5915025"/>
          <p14:tracePt t="4305" x="3938588" y="5722938"/>
          <p14:tracePt t="4321" x="3913188" y="5459413"/>
          <p14:tracePt t="4339" x="3903663" y="5354638"/>
          <p14:tracePt t="4355" x="3886200" y="5294313"/>
          <p14:tracePt t="4372" x="3878263" y="5232400"/>
          <p14:tracePt t="4388" x="3878263" y="5214938"/>
          <p14:tracePt t="4413" x="3878263" y="5197475"/>
          <p14:tracePt t="4467" x="3878263" y="5189538"/>
          <p14:tracePt t="4844" x="3878263" y="5067300"/>
          <p14:tracePt t="4851" x="3886200" y="4795838"/>
          <p14:tracePt t="4859" x="3903663" y="4551363"/>
          <p14:tracePt t="4871" x="3938588" y="4298950"/>
          <p14:tracePt t="4872" x="3965575" y="4052888"/>
          <p14:tracePt t="4888" x="4070350" y="3503613"/>
          <p14:tracePt t="4904" x="4192588" y="3084513"/>
          <p14:tracePt t="4922" x="4279900" y="2673350"/>
          <p14:tracePt t="4938" x="4314825" y="2551113"/>
          <p14:tracePt t="4955" x="4332288" y="2489200"/>
          <p14:tracePt t="4971" x="4332288" y="2446338"/>
          <p14:tracePt t="4972" x="4332288" y="2428875"/>
          <p14:tracePt t="4988" x="4332288" y="2393950"/>
          <p14:tracePt t="5004" x="4332288" y="2384425"/>
          <p14:tracePt t="5022" x="4332288" y="2366963"/>
          <p14:tracePt t="5038" x="4332288" y="2324100"/>
          <p14:tracePt t="5055" x="4340225" y="2297113"/>
          <p14:tracePt t="5072" x="4349750" y="2227263"/>
          <p14:tracePt t="5088" x="4357688" y="2174875"/>
          <p14:tracePt t="5106" x="4367213" y="2132013"/>
          <p14:tracePt t="5122" x="4375150" y="2105025"/>
          <p14:tracePt t="5138" x="4384675" y="2070100"/>
          <p14:tracePt t="5155" x="4410075" y="2000250"/>
          <p14:tracePt t="5171" x="4437063" y="1905000"/>
          <p14:tracePt t="5188" x="4497388" y="1747838"/>
          <p14:tracePt t="5205" x="4532313" y="1546225"/>
          <p14:tracePt t="5221" x="4567238" y="1423988"/>
          <p14:tracePt t="5238" x="4576763" y="1292225"/>
          <p14:tracePt t="5254" x="4576763" y="1127125"/>
          <p14:tracePt t="5271" x="4576763" y="1047750"/>
          <p14:tracePt t="5288" x="4576763" y="995363"/>
          <p14:tracePt t="5289" x="4576763" y="977900"/>
          <p14:tracePt t="5304" x="4576763" y="935038"/>
          <p14:tracePt t="5321" x="4576763" y="908050"/>
          <p14:tracePt t="5337" x="4559300" y="882650"/>
          <p14:tracePt t="5339" x="4549775" y="865188"/>
          <p14:tracePt t="5354" x="4532313" y="838200"/>
          <p14:tracePt t="5371" x="4489450" y="803275"/>
          <p14:tracePt t="5387" x="4437063" y="760413"/>
          <p14:tracePt t="5388" x="4402138" y="742950"/>
          <p14:tracePt t="5406" x="4357688" y="725488"/>
          <p14:tracePt t="5421" x="4314825" y="698500"/>
          <p14:tracePt t="5438" x="4279900" y="690563"/>
          <p14:tracePt t="5454" x="4244975" y="673100"/>
          <p14:tracePt t="5471" x="4235450" y="673100"/>
          <p14:tracePt t="5487" x="4227513" y="663575"/>
          <p14:tracePt t="5488" x="4217988" y="663575"/>
          <p14:tracePt t="5504" x="4217988" y="655638"/>
          <p14:tracePt t="5523" x="4210050" y="655638"/>
          <p14:tracePt t="5538" x="4210050" y="646113"/>
          <p14:tracePt t="5555" x="4200525" y="646113"/>
          <p14:tracePt t="5571" x="4200525" y="638175"/>
          <p14:tracePt t="5587" x="4192588" y="638175"/>
          <p14:tracePt t="6497" x="4235450" y="638175"/>
          <p14:tracePt t="6505" x="4305300" y="638175"/>
          <p14:tracePt t="6512" x="4402138" y="638175"/>
          <p14:tracePt t="6521" x="4454525" y="638175"/>
          <p14:tracePt t="6537" x="4576763" y="646113"/>
          <p14:tracePt t="6555" x="4856163" y="673100"/>
          <p14:tracePt t="6571" x="5065713" y="681038"/>
          <p14:tracePt t="6587" x="5222875" y="708025"/>
          <p14:tracePt t="6604" x="5510213" y="733425"/>
          <p14:tracePt t="6622" x="5667375" y="750888"/>
          <p14:tracePt t="6637" x="5764213" y="750888"/>
          <p14:tracePt t="6653" x="5886450" y="750888"/>
          <p14:tracePt t="6671" x="5964238" y="750888"/>
          <p14:tracePt t="6686" x="6043613" y="750888"/>
          <p14:tracePt t="6704" x="6175375" y="733425"/>
          <p14:tracePt t="6720" x="6227763" y="725488"/>
          <p14:tracePt t="6737" x="6270625" y="725488"/>
          <p14:tracePt t="6737" x="6297613" y="715963"/>
          <p14:tracePt t="6753" x="6340475" y="708025"/>
          <p14:tracePt t="6771" x="6419850" y="698500"/>
          <p14:tracePt t="6773" x="6480175" y="698500"/>
          <p14:tracePt t="6787" x="6602413" y="690563"/>
          <p14:tracePt t="6805" x="6734175" y="690563"/>
          <p14:tracePt t="6820" x="6838950" y="708025"/>
          <p14:tracePt t="6836" x="7004050" y="750888"/>
          <p14:tracePt t="6837" x="7100888" y="768350"/>
          <p14:tracePt t="6853" x="7248525" y="795338"/>
          <p14:tracePt t="6870" x="7362825" y="838200"/>
          <p14:tracePt t="6887" x="7440613" y="865188"/>
          <p14:tracePt t="6887" x="7502525" y="882650"/>
          <p14:tracePt t="6904" x="7572375" y="908050"/>
          <p14:tracePt t="6920" x="7624763" y="908050"/>
          <p14:tracePt t="6921" x="7659688" y="917575"/>
          <p14:tracePt t="6936" x="7677150" y="925513"/>
          <p14:tracePt t="6953" x="7694613" y="925513"/>
          <p14:tracePt t="6970" x="7694613" y="942975"/>
          <p14:tracePt t="6987" x="7702550" y="942975"/>
          <p14:tracePt t="7529" x="7659688" y="977900"/>
          <p14:tracePt t="7536" x="7554913" y="1065213"/>
          <p14:tracePt t="7543" x="7440613" y="1135063"/>
          <p14:tracePt t="7552" x="7353300" y="1204913"/>
          <p14:tracePt t="7569" x="7170738" y="1344613"/>
          <p14:tracePt t="7586" x="6978650" y="1538288"/>
          <p14:tracePt t="7586" x="6856413" y="1685925"/>
          <p14:tracePt t="7602" x="6681788" y="1905000"/>
          <p14:tracePt t="7619" x="6472238" y="2219325"/>
          <p14:tracePt t="7635" x="6375400" y="2489200"/>
          <p14:tracePt t="7636" x="6332538" y="2593975"/>
          <p14:tracePt t="7652" x="6297613" y="2760663"/>
          <p14:tracePt t="7669" x="6270625" y="2935288"/>
          <p14:tracePt t="7670" x="6270625" y="3022600"/>
          <p14:tracePt t="7686" x="6280150" y="3189288"/>
          <p14:tracePt t="7702" x="6288088" y="3319463"/>
          <p14:tracePt t="7721" x="6297613" y="3521075"/>
          <p14:tracePt t="7736" x="6315075" y="3643313"/>
          <p14:tracePt t="7752" x="6357938" y="3765550"/>
          <p14:tracePt t="7769" x="6384925" y="3860800"/>
          <p14:tracePt t="7769" x="6402388" y="3887788"/>
          <p14:tracePt t="7785" x="6462713" y="3957638"/>
          <p14:tracePt t="7802" x="6497638" y="4010025"/>
          <p14:tracePt t="7819" x="6567488" y="4097338"/>
          <p14:tracePt t="7819" x="6602413" y="4149725"/>
          <p14:tracePt t="7836" x="6654800" y="4211638"/>
          <p14:tracePt t="7852" x="6689725" y="4289425"/>
          <p14:tracePt t="7869" x="6742113" y="4359275"/>
          <p14:tracePt t="7886" x="6769100" y="4411663"/>
          <p14:tracePt t="7902" x="6811963" y="4446588"/>
          <p14:tracePt t="7903" x="6864350" y="4473575"/>
          <p14:tracePt t="7919" x="6978650" y="4516438"/>
          <p14:tracePt t="7936" x="7083425" y="4533900"/>
          <p14:tracePt t="7953" x="7213600" y="4533900"/>
          <p14:tracePt t="7969" x="7265988" y="4533900"/>
          <p14:tracePt t="7985" x="7345363" y="4508500"/>
          <p14:tracePt t="8002" x="7475538" y="4481513"/>
          <p14:tracePt t="8019" x="7554913" y="4464050"/>
          <p14:tracePt t="8035" x="7607300" y="4446588"/>
          <p14:tracePt t="8052" x="7659688" y="4438650"/>
          <p14:tracePt t="8069" x="7667625" y="4429125"/>
          <p14:tracePt t="8085" x="7694613" y="4421188"/>
          <p14:tracePt t="8102" x="7720013" y="4411663"/>
          <p14:tracePt t="8119" x="7754938" y="4394200"/>
          <p14:tracePt t="8136" x="7789863" y="4386263"/>
          <p14:tracePt t="8136" x="7807325" y="4376738"/>
          <p14:tracePt t="8152" x="7834313" y="4368800"/>
          <p14:tracePt t="8169" x="7877175" y="4333875"/>
          <p14:tracePt t="8186" x="7921625" y="4298950"/>
          <p14:tracePt t="8202" x="7956550" y="4254500"/>
          <p14:tracePt t="8220" x="7981950" y="4219575"/>
          <p14:tracePt t="8235" x="8016875" y="4176713"/>
          <p14:tracePt t="8235" x="8026400" y="4159250"/>
          <p14:tracePt t="8252" x="8043863" y="4132263"/>
          <p14:tracePt t="8269" x="8061325" y="4079875"/>
          <p14:tracePt t="8285" x="8096250" y="3983038"/>
          <p14:tracePt t="8285" x="8113713" y="3895725"/>
          <p14:tracePt t="8302" x="8121650" y="3765550"/>
          <p14:tracePt t="8319" x="8131175" y="3686175"/>
          <p14:tracePt t="8320" x="8131175" y="3660775"/>
          <p14:tracePt t="8335" x="8131175" y="3625850"/>
          <p14:tracePt t="8352" x="8131175" y="3608388"/>
          <p14:tracePt t="8369" x="8131175" y="3598863"/>
          <p14:tracePt t="8385" x="8104188" y="3581400"/>
          <p14:tracePt t="8402" x="8061325" y="3563938"/>
          <p14:tracePt t="8420" x="7981950" y="3546475"/>
          <p14:tracePt t="8435" x="7929563" y="3546475"/>
          <p14:tracePt t="8451" x="7894638" y="3556000"/>
          <p14:tracePt t="8468" x="7851775" y="3581400"/>
          <p14:tracePt t="8485" x="7842250" y="3590925"/>
          <p14:tracePt t="8502" x="7824788" y="3608388"/>
          <p14:tracePt t="8518" x="7816850" y="3633788"/>
          <p14:tracePt t="8518" x="7816850" y="3643313"/>
          <p14:tracePt t="8535" x="7816850" y="3660775"/>
          <p14:tracePt t="8552" x="7807325" y="3678238"/>
          <p14:tracePt t="8553" x="7807325" y="3695700"/>
          <p14:tracePt t="8568" x="7807325" y="3713163"/>
          <p14:tracePt t="8585" x="7807325" y="3730625"/>
          <p14:tracePt t="8601" x="7807325" y="3738563"/>
          <p14:tracePt t="8618" x="7807325" y="3748088"/>
          <p14:tracePt t="8635" x="7807325" y="3756025"/>
          <p14:tracePt t="8651" x="7816850" y="3765550"/>
          <p14:tracePt t="8688" x="7824788" y="3773488"/>
          <p14:tracePt t="8723" x="7834313" y="3773488"/>
          <p14:tracePt t="8758" x="7834313" y="3783013"/>
          <p14:tracePt t="8773" x="7842250" y="3783013"/>
          <p14:tracePt t="8780" x="7842250" y="3790950"/>
          <p14:tracePt t="8795" x="7851775" y="3790950"/>
          <p14:tracePt t="8801" x="7859713" y="3790950"/>
          <p14:tracePt t="8818" x="7877175" y="3808413"/>
          <p14:tracePt t="8834" x="7886700" y="3817938"/>
          <p14:tracePt t="8851" x="7904163" y="3825875"/>
          <p14:tracePt t="8868" x="7912100" y="3835400"/>
          <p14:tracePt t="8885" x="7921625" y="3835400"/>
          <p14:tracePt t="8885" x="7921625" y="3843338"/>
          <p14:tracePt t="8901" x="7929563" y="3843338"/>
          <p14:tracePt t="8922" x="7939088" y="3843338"/>
          <p14:tracePt t="8935" x="7947025" y="3843338"/>
          <p14:tracePt t="9641" x="7981950" y="3852863"/>
          <p14:tracePt t="9648" x="8043863" y="3860800"/>
          <p14:tracePt t="9656" x="8078788" y="3870325"/>
          <p14:tracePt t="9667" x="8139113" y="3878263"/>
          <p14:tracePt t="9684" x="8348663" y="3913188"/>
          <p14:tracePt t="9701" x="8470900" y="3948113"/>
          <p14:tracePt t="9717" x="8567738" y="3957638"/>
          <p14:tracePt t="9734" x="8732838" y="3965575"/>
          <p14:tracePt t="9751" x="8872538" y="3965575"/>
          <p14:tracePt t="9767" x="9012238" y="3965575"/>
          <p14:tracePt t="9768" x="9074150" y="3965575"/>
          <p14:tracePt t="9784" x="9134475" y="3965575"/>
          <p14:tracePt t="9800" x="9213850" y="3965575"/>
          <p14:tracePt t="9817" x="9310688" y="3965575"/>
          <p14:tracePt t="9818" x="9371013" y="3965575"/>
          <p14:tracePt t="9834" x="9458325" y="3965575"/>
          <p14:tracePt t="9850" x="9555163" y="3957638"/>
          <p14:tracePt t="9868" x="9642475" y="3940175"/>
          <p14:tracePt t="9884" x="9712325" y="3922713"/>
          <p14:tracePt t="9901" x="9790113" y="3905250"/>
          <p14:tracePt t="9917" x="9929813" y="3887788"/>
          <p14:tracePt t="9935" x="9999663" y="3878263"/>
          <p14:tracePt t="9950" x="10069513" y="3860800"/>
          <p14:tracePt t="9967" x="10121900" y="3843338"/>
          <p14:tracePt t="9983" x="10166350" y="3825875"/>
          <p14:tracePt t="10000" x="10218738" y="3808413"/>
          <p14:tracePt t="10001" x="10244138" y="3800475"/>
          <p14:tracePt t="10017" x="10279063" y="3790950"/>
          <p14:tracePt t="10034" x="10340975" y="3773488"/>
          <p14:tracePt t="10050" x="10393363" y="3748088"/>
          <p14:tracePt t="10051" x="10418763" y="3738563"/>
          <p14:tracePt t="10067" x="10463213" y="3713163"/>
          <p14:tracePt t="10083" x="10498138" y="3686175"/>
          <p14:tracePt t="10100" x="10523538" y="3651250"/>
          <p14:tracePt t="10101" x="10541000" y="3633788"/>
          <p14:tracePt t="10117" x="10567988" y="3598863"/>
          <p14:tracePt t="10134" x="10585450" y="3573463"/>
          <p14:tracePt t="10136" x="10593388" y="3563938"/>
          <p14:tracePt t="10150" x="10620375" y="3511550"/>
          <p14:tracePt t="10168" x="10628313" y="3494088"/>
          <p14:tracePt t="10184" x="10645775" y="3459163"/>
          <p14:tracePt t="10201" x="10645775" y="3451225"/>
          <p14:tracePt t="10217" x="10645775" y="3441700"/>
          <p14:tracePt t="10234" x="10655300" y="3441700"/>
          <p14:tracePt t="10234" x="10655300" y="3433763"/>
          <p14:tracePt t="10250" x="10663238" y="3416300"/>
          <p14:tracePt t="10267" x="10680700" y="3381375"/>
          <p14:tracePt t="10285" x="10698163" y="3336925"/>
          <p14:tracePt t="10300" x="10707688" y="3311525"/>
          <p14:tracePt t="10317" x="10707688" y="3294063"/>
          <p14:tracePt t="10334" x="10715625" y="3284538"/>
          <p14:tracePt t="10334" x="10715625" y="3276600"/>
          <p14:tracePt t="10350" x="10715625" y="3241675"/>
          <p14:tracePt t="10367" x="10707688" y="3224213"/>
          <p14:tracePt t="10370" x="10707688" y="3214688"/>
          <p14:tracePt t="10384" x="10698163" y="3206750"/>
          <p14:tracePt t="10400" x="10690225" y="3189288"/>
          <p14:tracePt t="10416" x="10680700" y="3171825"/>
          <p14:tracePt t="10433" x="10672763" y="3154363"/>
          <p14:tracePt t="10450" x="10663238" y="3136900"/>
          <p14:tracePt t="10467" x="10645775" y="3119438"/>
          <p14:tracePt t="10483" x="10637838" y="3092450"/>
          <p14:tracePt t="10500" x="10620375" y="3084513"/>
          <p14:tracePt t="10517" x="10610850" y="3074988"/>
          <p14:tracePt t="10534" x="10610850" y="3057525"/>
          <p14:tracePt t="10550" x="10610850" y="3049588"/>
          <p14:tracePt t="10566" x="10602913" y="3049588"/>
          <p14:tracePt t="10567" x="10602913" y="3040063"/>
          <p14:tracePt t="10595" x="10593388" y="3040063"/>
          <p14:tracePt t="10602" x="10593388" y="3032125"/>
          <p14:tracePt t="10623" x="10593388" y="3022600"/>
          <p14:tracePt t="10639" x="10585450" y="3014663"/>
          <p14:tracePt t="10651" x="10575925" y="3014663"/>
          <p14:tracePt t="10687" x="10558463" y="2997200"/>
          <p14:tracePt t="10693" x="10550525" y="2997200"/>
          <p14:tracePt t="10702" x="10550525" y="2987675"/>
          <p14:tracePt t="10716" x="10541000" y="2987675"/>
          <p14:tracePt t="10733" x="10533063" y="2987675"/>
          <p14:tracePt t="10751" x="10523538" y="2987675"/>
          <p14:tracePt t="10766" x="10515600" y="2979738"/>
          <p14:tracePt t="10783" x="10506075" y="2979738"/>
          <p14:tracePt t="10800" x="10506075" y="2970213"/>
          <p14:tracePt t="10817" x="10488613" y="2970213"/>
          <p14:tracePt t="10835" x="10480675" y="2970213"/>
          <p14:tracePt t="10900" x="10480675" y="2962275"/>
          <p14:tracePt t="10906" x="10471150" y="2962275"/>
          <p14:tracePt t="10948" x="10463213" y="2962275"/>
          <p14:tracePt t="10986" x="10453688" y="2962275"/>
          <p14:tracePt t="11075" x="10453688" y="2952750"/>
          <p14:tracePt t="11090" x="10445750" y="2952750"/>
          <p14:tracePt t="11111" x="10436225" y="2944813"/>
          <p14:tracePt t="11132" x="10428288" y="2944813"/>
          <p14:tracePt t="11147" x="10418763" y="2935288"/>
          <p14:tracePt t="11182" x="10410825" y="2935288"/>
          <p14:tracePt t="11259" x="10410825" y="2927350"/>
          <p14:tracePt t="11273" x="10401300" y="2927350"/>
          <p14:tracePt t="11302" x="10401300" y="2917825"/>
          <p14:tracePt t="11308" x="10393363" y="2917825"/>
          <p14:tracePt t="11344" x="10383838" y="2917825"/>
          <p14:tracePt t="11379" x="10375900" y="2917825"/>
          <p14:tracePt t="11415" x="10358438" y="2917825"/>
          <p14:tracePt t="11506" x="10358438" y="2909888"/>
          <p14:tracePt t="11556" x="10366375" y="2909888"/>
          <p14:tracePt t="11591" x="10375900" y="2909888"/>
          <p14:tracePt t="11634" x="10383838" y="2900363"/>
          <p14:tracePt t="11655" x="10393363" y="2900363"/>
          <p14:tracePt t="11669" x="10401300" y="2892425"/>
          <p14:tracePt t="11690" x="10410825" y="2892425"/>
          <p14:tracePt t="11704" x="10418763" y="2892425"/>
          <p14:tracePt t="11712" x="10428288" y="2892425"/>
          <p14:tracePt t="11719" x="10436225" y="2892425"/>
          <p14:tracePt t="11733" x="10453688" y="2892425"/>
          <p14:tracePt t="11749" x="10471150" y="2892425"/>
          <p14:tracePt t="11766" x="10498138" y="2892425"/>
          <p14:tracePt t="11783" x="10506075" y="2892425"/>
          <p14:tracePt t="11799" x="10515600" y="2892425"/>
          <p14:tracePt t="11815" x="10515600" y="2900363"/>
          <p14:tracePt t="11833" x="10533063" y="2900363"/>
          <p14:tracePt t="11849" x="10541000" y="2900363"/>
          <p14:tracePt t="11865" x="10541000" y="2909888"/>
          <p14:tracePt t="11895" x="10550525" y="2909888"/>
          <p14:tracePt t="11931" x="10567988" y="2909888"/>
          <p14:tracePt t="12001" x="10575925" y="2909888"/>
          <p14:tracePt t="12128" x="10550525" y="2892425"/>
          <p14:tracePt t="12144" x="10541000" y="2882900"/>
          <p14:tracePt t="12156" x="10533063" y="2882900"/>
          <p14:tracePt t="12165" x="10523538" y="2882900"/>
          <p14:tracePt t="12181" x="10515600" y="2865438"/>
          <p14:tracePt t="12213" x="10506075" y="2865438"/>
          <p14:tracePt t="12244" x="10498138" y="2865438"/>
          <p14:tracePt t="12276" x="10488613" y="2865438"/>
          <p14:tracePt t="12312" x="10480675" y="2865438"/>
          <p14:tracePt t="12349" x="10471150" y="2865438"/>
          <p14:tracePt t="12404" x="10463213" y="2865438"/>
          <p14:tracePt t="12432" x="10453688" y="2865438"/>
          <p14:tracePt t="16256" x="10471150" y="2847975"/>
          <p14:tracePt t="16262" x="10506075" y="2813050"/>
          <p14:tracePt t="16269" x="10575925" y="2760663"/>
          <p14:tracePt t="16278" x="10610850" y="2733675"/>
          <p14:tracePt t="16295" x="10698163" y="2638425"/>
          <p14:tracePt t="16311" x="10777538" y="2541588"/>
          <p14:tracePt t="16312" x="10812463" y="2506663"/>
          <p14:tracePt t="16328" x="10907713" y="2384425"/>
          <p14:tracePt t="16347" x="11091863" y="2122488"/>
          <p14:tracePt t="16361" x="11204575" y="1974850"/>
          <p14:tracePt t="16378" x="11266488" y="1870075"/>
          <p14:tracePt t="16395" x="11318875" y="1782763"/>
          <p14:tracePt t="16396" x="11326813" y="1747838"/>
          <p14:tracePt t="16411" x="11336338" y="1730375"/>
          <p14:tracePt t="16412" x="11344275" y="1677988"/>
          <p14:tracePt t="16429" x="11344275" y="1633538"/>
          <p14:tracePt t="16446" x="11336338" y="1538288"/>
          <p14:tracePt t="16461" x="11318875" y="1468438"/>
          <p14:tracePt t="16478" x="11283950" y="1416050"/>
          <p14:tracePt t="16495" x="11204575" y="1336675"/>
          <p14:tracePt t="16511" x="11144250" y="1292225"/>
          <p14:tracePt t="16528" x="11082338" y="1239838"/>
          <p14:tracePt t="16546" x="11004550" y="1179513"/>
          <p14:tracePt t="16561" x="10952163" y="1162050"/>
          <p14:tracePt t="16578" x="10882313" y="1127125"/>
          <p14:tracePt t="16594" x="10802938" y="1092200"/>
          <p14:tracePt t="16595" x="10750550" y="1082675"/>
          <p14:tracePt t="16611" x="10663238" y="1082675"/>
          <p14:tracePt t="16628" x="10593388" y="1092200"/>
          <p14:tracePt t="16629" x="10575925" y="1109663"/>
          <p14:tracePt t="16645" x="10515600" y="1135063"/>
          <p14:tracePt t="16662" x="10445750" y="1162050"/>
          <p14:tracePt t="16679" x="10340975" y="1204913"/>
          <p14:tracePt t="16694" x="10288588" y="1231900"/>
          <p14:tracePt t="16712" x="10253663" y="1239838"/>
          <p14:tracePt t="16728" x="10209213" y="1249363"/>
          <p14:tracePt t="16745" x="10174288" y="1257300"/>
          <p14:tracePt t="16761" x="10156825" y="1274763"/>
          <p14:tracePt t="16778" x="10148888" y="1274763"/>
          <p14:tracePt t="16794" x="10131425" y="1284288"/>
          <p14:tracePt t="16811" x="10113963" y="1284288"/>
          <p14:tracePt t="16827" x="10104438" y="1292225"/>
          <p14:tracePt t="16844" x="10104438" y="1301750"/>
          <p14:tracePt t="16861" x="10096500" y="1309688"/>
          <p14:tracePt t="16878" x="10079038" y="1336675"/>
          <p14:tracePt t="16894" x="10079038" y="1354138"/>
          <p14:tracePt t="16911" x="10069513" y="1371600"/>
          <p14:tracePt t="16912" x="10061575" y="1371600"/>
          <p14:tracePt t="16928" x="10061575" y="1389063"/>
          <p14:tracePt t="16944" x="10052050" y="1416050"/>
          <p14:tracePt t="16961" x="10044113" y="1423988"/>
          <p14:tracePt t="16962" x="10044113" y="1433513"/>
          <p14:tracePt t="16977" x="10044113" y="1441450"/>
          <p14:tracePt t="16994" x="10034588" y="1441450"/>
          <p14:tracePt t="17011" x="10034588" y="1468438"/>
          <p14:tracePt t="17027" x="10034588" y="1485900"/>
          <p14:tracePt t="17046" x="10034588" y="1493838"/>
          <p14:tracePt t="17061" x="10034588" y="1511300"/>
          <p14:tracePt t="17082" x="10034588" y="1528763"/>
          <p14:tracePt t="17094" x="10034588" y="1538288"/>
          <p14:tracePt t="17117" x="10034588" y="1546225"/>
          <p14:tracePt t="17139" x="10034588" y="1555750"/>
          <p14:tracePt t="17175" x="10026650" y="1555750"/>
          <p14:tracePt t="18219" x="10026650" y="1563688"/>
          <p14:tracePt t="18227" x="10017125" y="1563688"/>
          <p14:tracePt t="18233" x="10017125" y="1573213"/>
          <p14:tracePt t="18248" x="10017125" y="1581150"/>
          <p14:tracePt t="18268" x="10009188" y="1581150"/>
          <p14:tracePt t="18290" x="10009188" y="1590675"/>
          <p14:tracePt t="18326" x="10009188" y="1598613"/>
          <p14:tracePt t="19003" x="10009188" y="1590675"/>
          <p14:tracePt t="19017" x="10009188" y="1581150"/>
          <p14:tracePt t="19039" x="10009188" y="1573213"/>
          <p14:tracePt t="19053" x="10017125" y="1563688"/>
          <p14:tracePt t="19116" x="10017125" y="1555750"/>
          <p14:tracePt t="19237" x="10026650" y="1555750"/>
          <p14:tracePt t="19420" x="10034588" y="1563688"/>
          <p14:tracePt t="19484" x="10044113" y="1563688"/>
          <p14:tracePt t="19555" x="10044113" y="1538288"/>
          <p14:tracePt t="19561" x="10034588" y="1493838"/>
          <p14:tracePt t="19569" x="10026650" y="1450975"/>
          <p14:tracePt t="19576" x="10017125" y="1389063"/>
          <p14:tracePt t="19592" x="9982200" y="1222375"/>
          <p14:tracePt t="19609" x="9947275" y="1012825"/>
          <p14:tracePt t="19625" x="9842500" y="760413"/>
          <p14:tracePt t="19642" x="9685338" y="628650"/>
          <p14:tracePt t="19659" x="9467850" y="541338"/>
          <p14:tracePt t="19660" x="9353550" y="506413"/>
          <p14:tracePt t="19675" x="9004300" y="471488"/>
          <p14:tracePt t="19692" x="8742363" y="471488"/>
          <p14:tracePt t="19710" x="8253413" y="506413"/>
          <p14:tracePt t="19725" x="8008938" y="541338"/>
          <p14:tracePt t="19742" x="7747000" y="576263"/>
          <p14:tracePt t="19758" x="7519988" y="638175"/>
          <p14:tracePt t="19775" x="7318375" y="690563"/>
          <p14:tracePt t="19791" x="7265988" y="725488"/>
          <p14:tracePt t="19810" x="7135813" y="795338"/>
          <p14:tracePt t="19825" x="7056438" y="865188"/>
          <p14:tracePt t="19842" x="6961188" y="942975"/>
          <p14:tracePt t="19860" x="6864350" y="1030288"/>
          <p14:tracePt t="19875" x="6811963" y="1057275"/>
          <p14:tracePt t="19891" x="6777038" y="1092200"/>
          <p14:tracePt t="19908" x="6734175" y="1117600"/>
          <p14:tracePt t="19908" x="6707188" y="1135063"/>
          <p14:tracePt t="19925" x="6629400" y="1187450"/>
          <p14:tracePt t="19943" x="6532563" y="1257300"/>
          <p14:tracePt t="19958" x="6480175" y="1301750"/>
          <p14:tracePt t="19975" x="6445250" y="1344613"/>
          <p14:tracePt t="19991" x="6402388" y="1406525"/>
          <p14:tracePt t="20008" x="6357938" y="1493838"/>
          <p14:tracePt t="20026" x="6340475" y="1538288"/>
          <p14:tracePt t="20042" x="6305550" y="1590675"/>
          <p14:tracePt t="20042" x="6297613" y="1625600"/>
          <p14:tracePt t="20059" x="6288088" y="1660525"/>
          <p14:tracePt t="20075" x="6270625" y="1712913"/>
          <p14:tracePt t="20092" x="6262688" y="1747838"/>
          <p14:tracePt t="20092" x="6253163" y="1782763"/>
          <p14:tracePt t="20108" x="6227763" y="1825625"/>
          <p14:tracePt t="20125" x="6200775" y="1870075"/>
          <p14:tracePt t="20141" x="6175375" y="1912938"/>
          <p14:tracePt t="20142" x="6148388" y="1939925"/>
          <p14:tracePt t="20158" x="6122988" y="1974850"/>
          <p14:tracePt t="20175" x="6105525" y="2000250"/>
          <p14:tracePt t="20176" x="6096000" y="2017713"/>
          <p14:tracePt t="20191" x="6078538" y="2044700"/>
          <p14:tracePt t="20208" x="6061075" y="2062163"/>
          <p14:tracePt t="20226" x="6061075" y="2097088"/>
          <p14:tracePt t="20254" x="6061075" y="2105025"/>
          <p14:tracePt t="20275" x="6061075" y="2114550"/>
          <p14:tracePt t="20296" x="6061075" y="2122488"/>
          <p14:tracePt t="20409" x="6069013" y="2122488"/>
          <p14:tracePt t="20529" x="6078538" y="2122488"/>
          <p14:tracePt t="20727" x="6086475" y="2122488"/>
          <p14:tracePt t="20741" x="6086475" y="2114550"/>
          <p14:tracePt t="20756" x="6096000" y="2114550"/>
          <p14:tracePt t="20763" x="6096000" y="2105025"/>
          <p14:tracePt t="20775" x="6113463" y="2097088"/>
          <p14:tracePt t="20792" x="6253163" y="1974850"/>
          <p14:tracePt t="20807" x="6489700" y="1800225"/>
          <p14:tracePt t="20824" x="6769100" y="1651000"/>
          <p14:tracePt t="20825" x="7021513" y="1528763"/>
          <p14:tracePt t="20841" x="7440613" y="1398588"/>
          <p14:tracePt t="20858" x="7807325" y="1336675"/>
          <p14:tracePt t="20875" x="8131175" y="1309688"/>
          <p14:tracePt t="20876" x="8235950" y="1309688"/>
          <p14:tracePt t="20891" x="8366125" y="1327150"/>
          <p14:tracePt t="20907" x="8445500" y="1336675"/>
          <p14:tracePt t="20925" x="8505825" y="1354138"/>
          <p14:tracePt t="20941" x="8515350" y="1371600"/>
          <p14:tracePt t="20957" x="8523288" y="1381125"/>
          <p14:tracePt t="20975" x="8532813" y="1381125"/>
          <p14:tracePt t="20991" x="8540750" y="1406525"/>
          <p14:tracePt t="21008" x="8558213" y="1416050"/>
          <p14:tracePt t="21024" x="8567738" y="1450975"/>
          <p14:tracePt t="21024" x="8567738" y="1458913"/>
          <p14:tracePt t="21041" x="8585200" y="1476375"/>
          <p14:tracePt t="21057" x="8585200" y="1503363"/>
          <p14:tracePt t="21075" x="8602663" y="1546225"/>
          <p14:tracePt t="21091" x="8610600" y="1590675"/>
          <p14:tracePt t="21107" x="8628063" y="1625600"/>
          <p14:tracePt t="21124" x="8655050" y="1677988"/>
          <p14:tracePt t="21142" x="8672513" y="1712913"/>
          <p14:tracePt t="21157" x="8689975" y="1755775"/>
          <p14:tracePt t="21158" x="8697913" y="1782763"/>
          <p14:tracePt t="21175" x="8707438" y="1817688"/>
          <p14:tracePt t="21190" x="8715375" y="1860550"/>
          <p14:tracePt t="21208" x="8715375" y="1922463"/>
          <p14:tracePt t="21225" x="8715375" y="1947863"/>
          <p14:tracePt t="21241" x="8707438" y="1982788"/>
          <p14:tracePt t="21257" x="8697913" y="2009775"/>
          <p14:tracePt t="21275" x="8637588" y="2052638"/>
          <p14:tracePt t="21291" x="8585200" y="2087563"/>
          <p14:tracePt t="21307" x="8515350" y="2114550"/>
          <p14:tracePt t="21324" x="8470900" y="2132013"/>
          <p14:tracePt t="21340" x="8453438" y="2139950"/>
          <p14:tracePt t="21357" x="8435975" y="2157413"/>
          <p14:tracePt t="21377" x="8428038" y="2157413"/>
          <p14:tracePt t="21392" x="8410575" y="2157413"/>
          <p14:tracePt t="21413" x="8410575" y="2166938"/>
          <p14:tracePt t="21440" x="8401050" y="2166938"/>
          <p14:tracePt t="21476" x="8393113" y="2166938"/>
          <p14:tracePt t="21533" x="8383588" y="2166938"/>
          <p14:tracePt t="21539" x="8375650" y="2166938"/>
          <p14:tracePt t="21547" x="8366125" y="2166938"/>
          <p14:tracePt t="21557" x="8348663" y="2166938"/>
          <p14:tracePt t="21574" x="8340725" y="2149475"/>
          <p14:tracePt t="21575" x="8331200" y="2149475"/>
          <p14:tracePt t="21590" x="8313738" y="2139950"/>
          <p14:tracePt t="21607" x="8296275" y="2122488"/>
          <p14:tracePt t="21625" x="8261350" y="2097088"/>
          <p14:tracePt t="21640" x="8243888" y="2079625"/>
          <p14:tracePt t="21657" x="8226425" y="2052638"/>
          <p14:tracePt t="21675" x="8201025" y="2044700"/>
          <p14:tracePt t="21690" x="8201025" y="2035175"/>
          <p14:tracePt t="21707" x="8201025" y="2027238"/>
          <p14:tracePt t="21723" x="8191500" y="2027238"/>
          <p14:tracePt t="21724" x="8183563" y="2027238"/>
          <p14:tracePt t="21741" x="8183563" y="2017713"/>
          <p14:tracePt t="21759" x="8174038" y="2017713"/>
          <p14:tracePt t="21774" x="8174038" y="2009775"/>
          <p14:tracePt t="22197" x="8218488" y="2009775"/>
          <p14:tracePt t="22204" x="8270875" y="2027238"/>
          <p14:tracePt t="22211" x="8340725" y="2062163"/>
          <p14:tracePt t="22223" x="8401050" y="2087563"/>
          <p14:tracePt t="22239" x="8523288" y="2122488"/>
          <p14:tracePt t="22240" x="8575675" y="2132013"/>
          <p14:tracePt t="22257" x="8645525" y="2174875"/>
          <p14:tracePt t="22276" x="8715375" y="2192338"/>
          <p14:tracePt t="22289" x="8750300" y="2201863"/>
          <p14:tracePt t="22306" x="8785225" y="2209800"/>
          <p14:tracePt t="22324" x="8837613" y="2219325"/>
          <p14:tracePt t="22340" x="8899525" y="2236788"/>
          <p14:tracePt t="22357" x="8942388" y="2236788"/>
          <p14:tracePt t="22374" x="9021763" y="2227263"/>
          <p14:tracePt t="22391" x="9047163" y="2227263"/>
          <p14:tracePt t="22406" x="9091613" y="2219325"/>
          <p14:tracePt t="22409" x="9099550" y="2219325"/>
          <p14:tracePt t="22424" x="9126538" y="2209800"/>
          <p14:tracePt t="22440" x="9144000" y="2209800"/>
          <p14:tracePt t="22456" x="9161463" y="2201863"/>
          <p14:tracePt t="22473" x="9205913" y="2174875"/>
          <p14:tracePt t="22489" x="9266238" y="2139950"/>
          <p14:tracePt t="22506" x="9318625" y="2122488"/>
          <p14:tracePt t="22523" x="9398000" y="2097088"/>
          <p14:tracePt t="22539" x="9458325" y="2070100"/>
          <p14:tracePt t="22556" x="9493250" y="2062163"/>
          <p14:tracePt t="22557" x="9502775" y="2052638"/>
          <p14:tracePt t="22575" x="9520238" y="2052638"/>
          <p14:tracePt t="22589" x="9537700" y="2044700"/>
          <p14:tracePt t="22607" x="9572625" y="2035175"/>
          <p14:tracePt t="22624" x="9580563" y="2035175"/>
          <p14:tracePt t="22639" x="9598025" y="2035175"/>
          <p14:tracePt t="22657" x="9625013" y="2035175"/>
          <p14:tracePt t="22672" x="9632950" y="2035175"/>
          <p14:tracePt t="22689" x="9650413" y="2035175"/>
          <p14:tracePt t="22707" x="9694863" y="2035175"/>
          <p14:tracePt t="22723" x="9720263" y="2044700"/>
          <p14:tracePt t="22739" x="9764713" y="2052638"/>
          <p14:tracePt t="22740" x="9772650" y="2052638"/>
          <p14:tracePt t="22757" x="9799638" y="2052638"/>
          <p14:tracePt t="22784" x="9807575" y="2052638"/>
          <p14:tracePt t="22790" x="9807575" y="2062163"/>
          <p14:tracePt t="22806" x="9825038" y="2062163"/>
          <p14:tracePt t="22826" x="9825038" y="2079625"/>
          <p14:tracePt t="22840" x="9825038" y="2087563"/>
          <p14:tracePt t="22856" x="9799638" y="2122488"/>
          <p14:tracePt t="22872" x="9764713" y="2157413"/>
          <p14:tracePt t="22889" x="9694863" y="2209800"/>
          <p14:tracePt t="22907" x="9659938" y="2236788"/>
          <p14:tracePt t="22922" x="9650413" y="2236788"/>
          <p14:tracePt t="22939" x="9632950" y="2254250"/>
          <p14:tracePt t="22956" x="9615488" y="2254250"/>
          <p14:tracePt t="22977" x="9615488" y="2262188"/>
          <p14:tracePt t="22989" x="9598025" y="2262188"/>
          <p14:tracePt t="23005" x="9590088" y="2262188"/>
          <p14:tracePt t="23038" x="9580563" y="2262188"/>
          <p14:tracePt t="23073" x="9572625" y="2262188"/>
          <p14:tracePt t="23129" x="9572625" y="2254250"/>
          <p14:tracePt t="23165" x="9572625" y="2244725"/>
          <p14:tracePt t="23214" x="9563100" y="2244725"/>
          <p14:tracePt t="23222" x="9563100" y="2227263"/>
          <p14:tracePt t="23243" x="9563100" y="2219325"/>
          <p14:tracePt t="23258" x="9563100" y="2209800"/>
          <p14:tracePt t="23271" x="9563100" y="2201863"/>
          <p14:tracePt t="23293" x="9563100" y="2192338"/>
          <p14:tracePt t="23328" x="9555163" y="2192338"/>
          <p14:tracePt t="23334" x="9555163" y="2184400"/>
          <p14:tracePt t="23356" x="9555163" y="2174875"/>
          <p14:tracePt t="23363" x="9545638" y="2174875"/>
          <p14:tracePt t="23372" x="9545638" y="2166938"/>
          <p14:tracePt t="23391" x="9545638" y="2157413"/>
          <p14:tracePt t="23405" x="9537700" y="2157413"/>
          <p14:tracePt t="23406" x="9537700" y="2149475"/>
          <p14:tracePt t="23434" x="9528175" y="2149475"/>
          <p14:tracePt t="23447" x="9520238" y="2139950"/>
          <p14:tracePt t="23482" x="9510713" y="2132013"/>
          <p14:tracePt t="23504" x="9502775" y="2132013"/>
          <p14:tracePt t="23554" x="9493250" y="2132013"/>
          <p14:tracePt t="23560" x="9485313" y="2122488"/>
          <p14:tracePt t="23572" x="9475788" y="2122488"/>
          <p14:tracePt t="23589" x="9467850" y="2122488"/>
          <p14:tracePt t="23605" x="9458325" y="2122488"/>
          <p14:tracePt t="23653" x="9450388" y="2122488"/>
          <p14:tracePt t="23688" x="9440863" y="2122488"/>
          <p14:tracePt t="23715" x="9440863" y="2114550"/>
          <p14:tracePt t="25525" x="9467850" y="2114550"/>
          <p14:tracePt t="25532" x="9485313" y="2122488"/>
          <p14:tracePt t="25538" x="9520238" y="2132013"/>
          <p14:tracePt t="25553" x="9545638" y="2149475"/>
          <p14:tracePt t="25553" x="9590088" y="2157413"/>
          <p14:tracePt t="25570" x="9659938" y="2192338"/>
          <p14:tracePt t="25587" x="9747250" y="2227263"/>
          <p14:tracePt t="25603" x="9842500" y="2279650"/>
          <p14:tracePt t="25620" x="9886950" y="2297113"/>
          <p14:tracePt t="25637" x="9904413" y="2306638"/>
          <p14:tracePt t="25653" x="9921875" y="2324100"/>
          <p14:tracePt t="25670" x="9929813" y="2324100"/>
          <p14:tracePt t="25688" x="9947275" y="2349500"/>
          <p14:tracePt t="25703" x="9974263" y="2359025"/>
          <p14:tracePt t="25720" x="9991725" y="2376488"/>
          <p14:tracePt t="25736" x="10026650" y="2384425"/>
          <p14:tracePt t="25737" x="10044113" y="2393950"/>
          <p14:tracePt t="25753" x="10061575" y="2401888"/>
          <p14:tracePt t="25770" x="10069513" y="2411413"/>
          <p14:tracePt t="25787" x="10096500" y="2411413"/>
          <p14:tracePt t="25804" x="10113963" y="2419350"/>
          <p14:tracePt t="25820" x="10121900" y="2419350"/>
          <p14:tracePt t="25821" x="10131425" y="2419350"/>
          <p14:tracePt t="25836" x="10139363" y="2428875"/>
          <p14:tracePt t="25853" x="10156825" y="2428875"/>
          <p14:tracePt t="25871" x="10166350" y="2428875"/>
          <p14:tracePt t="25888" x="10166350" y="2436813"/>
          <p14:tracePt t="25907" x="10174288" y="2436813"/>
          <p14:tracePt t="25921" x="10183813" y="2436813"/>
          <p14:tracePt t="25936" x="10191750" y="2446338"/>
          <p14:tracePt t="25953" x="10201275" y="2454275"/>
          <p14:tracePt t="25970" x="10226675" y="2463800"/>
          <p14:tracePt t="25986" x="10236200" y="2463800"/>
          <p14:tracePt t="26003" x="10236200" y="2471738"/>
          <p14:tracePt t="26020" x="10244138" y="2471738"/>
          <p14:tracePt t="26036" x="10253663" y="2489200"/>
          <p14:tracePt t="26053" x="10261600" y="2489200"/>
          <p14:tracePt t="26111" x="10279063" y="2489200"/>
          <p14:tracePt t="26259" x="10279063" y="2498725"/>
          <p14:tracePt t="26281" x="10288588" y="2498725"/>
          <p14:tracePt t="26295" x="10313988" y="2506663"/>
          <p14:tracePt t="26302" x="10323513" y="2516188"/>
          <p14:tracePt t="26309" x="10366375" y="2524125"/>
          <p14:tracePt t="26320" x="10401300" y="2533650"/>
          <p14:tracePt t="26337" x="10488613" y="2551113"/>
          <p14:tracePt t="26337" x="10523538" y="2568575"/>
          <p14:tracePt t="26352" x="10567988" y="2576513"/>
          <p14:tracePt t="26353" x="10602913" y="2576513"/>
          <p14:tracePt t="26369" x="10637838" y="2586038"/>
          <p14:tracePt t="26386" x="10663238" y="2586038"/>
          <p14:tracePt t="26408" x="10672763" y="2586038"/>
          <p14:tracePt t="26423" x="10680700" y="2586038"/>
          <p14:tracePt t="26493" x="10680700" y="2593975"/>
          <p14:tracePt t="27821" x="10672763" y="2593975"/>
          <p14:tracePt t="27836" x="10672763" y="2603500"/>
          <p14:tracePt t="27893" x="10663238" y="2603500"/>
          <p14:tracePt t="27927" x="10655300" y="2603500"/>
          <p14:tracePt t="27962" x="10645775" y="2603500"/>
          <p14:tracePt t="28584" x="10637838" y="2603500"/>
          <p14:tracePt t="28619" x="10628313" y="2603500"/>
          <p14:tracePt t="28762" x="10620375" y="2603500"/>
          <p14:tracePt t="28789" x="10610850" y="2593975"/>
          <p14:tracePt t="28824" x="10610850" y="2586038"/>
          <p14:tracePt t="28838" x="10602913" y="2586038"/>
          <p14:tracePt t="28860" x="10602913" y="2576513"/>
          <p14:tracePt t="28874" x="10585450" y="2576513"/>
          <p14:tracePt t="28909" x="10575925" y="2576513"/>
          <p14:tracePt t="28930" x="10567988" y="2568575"/>
          <p14:tracePt t="28966" x="10558463" y="2568575"/>
          <p14:tracePt t="29036" x="10550525" y="2568575"/>
          <p14:tracePt t="29101" x="10541000" y="2568575"/>
          <p14:tracePt t="29157" x="10523538" y="2568575"/>
          <p14:tracePt t="29171" x="10515600" y="2568575"/>
          <p14:tracePt t="29234" x="10506075" y="2559050"/>
          <p14:tracePt t="29269" x="10498138" y="2559050"/>
          <p14:tracePt t="29559" x="10506075" y="2559050"/>
          <p14:tracePt t="29665" x="10515600" y="2559050"/>
          <p14:tracePt t="30739" x="10488613" y="2586038"/>
          <p14:tracePt t="30746" x="10436225" y="2620963"/>
          <p14:tracePt t="30753" x="10383838" y="2690813"/>
          <p14:tracePt t="30765" x="10288588" y="2778125"/>
          <p14:tracePt t="30782" x="9991725" y="3005138"/>
          <p14:tracePt t="30801" x="9817100" y="3109913"/>
          <p14:tracePt t="30815" x="9650413" y="3189288"/>
          <p14:tracePt t="30832" x="9345613" y="3294063"/>
          <p14:tracePt t="30849" x="9205913" y="3346450"/>
          <p14:tracePt t="30865" x="9064625" y="3381375"/>
          <p14:tracePt t="30882" x="8882063" y="3406775"/>
          <p14:tracePt t="30899" x="8732838" y="3441700"/>
          <p14:tracePt t="30916" x="8602663" y="3459163"/>
          <p14:tracePt t="30932" x="8515350" y="3476625"/>
          <p14:tracePt t="30948" x="8418513" y="3486150"/>
          <p14:tracePt t="30965" x="8331200" y="3503613"/>
          <p14:tracePt t="30966" x="8296275" y="3503613"/>
          <p14:tracePt t="30982" x="8218488" y="3511550"/>
          <p14:tracePt t="30998" x="8148638" y="3511550"/>
          <p14:tracePt t="31015" x="8113713" y="3511550"/>
          <p14:tracePt t="31016" x="8096250" y="3503613"/>
          <p14:tracePt t="31032" x="8086725" y="3503613"/>
          <p14:tracePt t="31049" x="8061325" y="3486150"/>
          <p14:tracePt t="31065" x="8034338" y="3476625"/>
          <p14:tracePt t="31082" x="8026400" y="3468688"/>
          <p14:tracePt t="31100" x="8008938" y="3451225"/>
          <p14:tracePt t="31115" x="8008938" y="3433763"/>
          <p14:tracePt t="31132" x="7991475" y="3433763"/>
          <p14:tracePt t="31149" x="7974013" y="3424238"/>
          <p14:tracePt t="31165" x="7964488" y="3424238"/>
          <p14:tracePt t="31182" x="7964488" y="3416300"/>
          <p14:tracePt t="31199" x="7956550" y="3416300"/>
          <p14:tracePt t="31215" x="7956550" y="3406775"/>
          <p14:tracePt t="31249" x="7947025" y="3406775"/>
          <p14:tracePt t="32865" x="7886700" y="3406775"/>
          <p14:tracePt t="32872" x="7772400" y="3406775"/>
          <p14:tracePt t="32882" x="7667625" y="3406775"/>
          <p14:tracePt t="32897" x="7493000" y="3381375"/>
          <p14:tracePt t="32914" x="7327900" y="3381375"/>
          <p14:tracePt t="32915" x="7240588" y="3381375"/>
          <p14:tracePt t="32930" x="7038975" y="3381375"/>
          <p14:tracePt t="32947" x="6891338" y="3381375"/>
          <p14:tracePt t="32963" x="6786563" y="3381375"/>
          <p14:tracePt t="32964" x="6742113" y="3371850"/>
          <p14:tracePt t="32980" x="6584950" y="3354388"/>
          <p14:tracePt t="32998" x="6419850" y="3294063"/>
          <p14:tracePt t="33014" x="6227763" y="3197225"/>
          <p14:tracePt t="33030" x="6069013" y="3144838"/>
          <p14:tracePt t="33047" x="5911850" y="3074988"/>
          <p14:tracePt t="33065" x="5702300" y="3014663"/>
          <p14:tracePt t="33080" x="5597525" y="2979738"/>
          <p14:tracePt t="33097" x="5502275" y="2952750"/>
          <p14:tracePt t="33113" x="5397500" y="2927350"/>
          <p14:tracePt t="33114" x="5335588" y="2909888"/>
          <p14:tracePt t="33130" x="5230813" y="2857500"/>
          <p14:tracePt t="33147" x="5143500" y="2813050"/>
          <p14:tracePt t="33148" x="5118100" y="2778125"/>
          <p14:tracePt t="33164" x="5083175" y="2743200"/>
          <p14:tracePt t="33180" x="5030788" y="2698750"/>
          <p14:tracePt t="33198" x="4968875" y="2628900"/>
          <p14:tracePt t="33214" x="4926013" y="2586038"/>
          <p14:tracePt t="33230" x="4864100" y="2541588"/>
          <p14:tracePt t="33247" x="4803775" y="2481263"/>
          <p14:tracePt t="33247" x="4768850" y="2463800"/>
          <p14:tracePt t="33263" x="4681538" y="2401888"/>
          <p14:tracePt t="33280" x="4629150" y="2366963"/>
          <p14:tracePt t="33298" x="4524375" y="2271713"/>
          <p14:tracePt t="33313" x="4445000" y="2201863"/>
          <p14:tracePt t="33331" x="4384675" y="2132013"/>
          <p14:tracePt t="33332" x="4357688" y="2105025"/>
          <p14:tracePt t="33346" x="4322763" y="2087563"/>
          <p14:tracePt t="33347" x="4297363" y="2070100"/>
          <p14:tracePt t="33363" x="4252913" y="2027238"/>
          <p14:tracePt t="33380" x="4200525" y="2000250"/>
          <p14:tracePt t="33396" x="4157663" y="1957388"/>
          <p14:tracePt t="33413" x="4140200" y="1947863"/>
          <p14:tracePt t="33430" x="4113213" y="1939925"/>
          <p14:tracePt t="33431" x="4105275" y="1930400"/>
          <p14:tracePt t="33446" x="4078288" y="1922463"/>
          <p14:tracePt t="33463" x="4052888" y="1905000"/>
          <p14:tracePt t="33480" x="4035425" y="1887538"/>
          <p14:tracePt t="33480" x="4008438" y="1878013"/>
          <p14:tracePt t="33497" x="3983038" y="1878013"/>
          <p14:tracePt t="33514" x="3948113" y="1860550"/>
          <p14:tracePt t="33530" x="3903663" y="1852613"/>
          <p14:tracePt t="33547" x="3886200" y="1843088"/>
          <p14:tracePt t="33563" x="3868738" y="1843088"/>
          <p14:tracePt t="33580" x="3851275" y="1843088"/>
          <p14:tracePt t="33596" x="3833813" y="1843088"/>
          <p14:tracePt t="33613" x="3816350" y="1843088"/>
          <p14:tracePt t="33616" x="3808413" y="1843088"/>
          <p14:tracePt t="33629" x="3790950" y="1852613"/>
          <p14:tracePt t="33646" x="3773488" y="1852613"/>
          <p14:tracePt t="33663" x="3763963" y="1860550"/>
          <p14:tracePt t="33679" x="3746500" y="1860550"/>
          <p14:tracePt t="33696" x="3729038" y="1860550"/>
          <p14:tracePt t="33713" x="3711575" y="1860550"/>
          <p14:tracePt t="33729" x="3703638" y="1860550"/>
          <p14:tracePt t="33746" x="3694113" y="1860550"/>
          <p14:tracePt t="33763" x="3686175" y="1860550"/>
          <p14:tracePt t="33780" x="3659188" y="1860550"/>
          <p14:tracePt t="33805" x="3651250" y="1860550"/>
          <p14:tracePt t="33820" x="3641725" y="1860550"/>
          <p14:tracePt t="33848" x="3633788" y="1860550"/>
          <p14:tracePt t="33855" x="3633788" y="1852613"/>
          <p14:tracePt t="33918" x="3624263" y="1852613"/>
          <p14:tracePt t="33968" x="3624263" y="1843088"/>
          <p14:tracePt t="35721" x="3694113" y="1800225"/>
          <p14:tracePt t="35728" x="3833813" y="1712913"/>
          <p14:tracePt t="35734" x="4008438" y="1608138"/>
          <p14:tracePt t="35745" x="4235450" y="1493838"/>
          <p14:tracePt t="35762" x="4584700" y="1274763"/>
          <p14:tracePt t="35762" x="4846638" y="1135063"/>
          <p14:tracePt t="35778" x="5257800" y="952500"/>
          <p14:tracePt t="35796" x="5684838" y="812800"/>
          <p14:tracePt t="35811" x="6043613" y="760413"/>
          <p14:tracePt t="35812" x="6192838" y="733425"/>
          <p14:tracePt t="35828" x="6497638" y="733425"/>
          <p14:tracePt t="35845" x="6794500" y="777875"/>
          <p14:tracePt t="35862" x="7108825" y="865188"/>
          <p14:tracePt t="35878" x="7335838" y="917575"/>
          <p14:tracePt t="35894" x="7510463" y="952500"/>
          <p14:tracePt t="35914" x="7729538" y="1012825"/>
          <p14:tracePt t="35927" x="7869238" y="1047750"/>
          <p14:tracePt t="35945" x="7999413" y="1109663"/>
          <p14:tracePt t="35961" x="8086725" y="1135063"/>
          <p14:tracePt t="35961" x="8131175" y="1162050"/>
          <p14:tracePt t="35978" x="8183563" y="1187450"/>
          <p14:tracePt t="35997" x="8288338" y="1239838"/>
          <p14:tracePt t="36011" x="8383588" y="1284288"/>
          <p14:tracePt t="36027" x="8497888" y="1309688"/>
          <p14:tracePt t="36044" x="8593138" y="1336675"/>
          <p14:tracePt t="36045" x="8620125" y="1344613"/>
          <p14:tracePt t="36061" x="8689975" y="1354138"/>
          <p14:tracePt t="36077" x="8724900" y="1354138"/>
          <p14:tracePt t="36095" x="8767763" y="1371600"/>
          <p14:tracePt t="36111" x="8794750" y="1371600"/>
          <p14:tracePt t="36151" x="8802688" y="1371600"/>
          <p14:tracePt t="36527" x="8847138" y="1354138"/>
          <p14:tracePt t="36533" x="8924925" y="1319213"/>
          <p14:tracePt t="36544" x="8986838" y="1274763"/>
          <p14:tracePt t="36561" x="9153525" y="1231900"/>
          <p14:tracePt t="36562" x="9231313" y="1204913"/>
          <p14:tracePt t="36577" x="9353550" y="1187450"/>
          <p14:tracePt t="36594" x="9493250" y="1152525"/>
          <p14:tracePt t="36611" x="9677400" y="1144588"/>
          <p14:tracePt t="36627" x="9790113" y="1135063"/>
          <p14:tracePt t="36644" x="9859963" y="1135063"/>
          <p14:tracePt t="36660" x="9912350" y="1135063"/>
          <p14:tracePt t="36661" x="9947275" y="1135063"/>
          <p14:tracePt t="36677" x="9974263" y="1144588"/>
          <p14:tracePt t="36694" x="10026650" y="1162050"/>
          <p14:tracePt t="36695" x="10052050" y="1169988"/>
          <p14:tracePt t="36710" x="10104438" y="1196975"/>
          <p14:tracePt t="36727" x="10148888" y="1214438"/>
          <p14:tracePt t="36743" x="10209213" y="1249363"/>
          <p14:tracePt t="36760" x="10279063" y="1284288"/>
          <p14:tracePt t="36777" x="10313988" y="1292225"/>
          <p14:tracePt t="36793" x="10331450" y="1309688"/>
          <p14:tracePt t="36810" x="10348913" y="1319213"/>
          <p14:tracePt t="36827" x="10358438" y="1336675"/>
          <p14:tracePt t="36844" x="10366375" y="1344613"/>
          <p14:tracePt t="36845" x="10375900" y="1354138"/>
          <p14:tracePt t="36860" x="10383838" y="1381125"/>
          <p14:tracePt t="36877" x="10393363" y="1398588"/>
          <p14:tracePt t="36894" x="10410825" y="1416050"/>
          <p14:tracePt t="36910" x="10410825" y="1433513"/>
          <p14:tracePt t="36927" x="10410825" y="1441450"/>
          <p14:tracePt t="36944" x="10410825" y="1450975"/>
          <p14:tracePt t="36960" x="10410825" y="1458913"/>
          <p14:tracePt t="37013" x="10410825" y="1468438"/>
          <p14:tracePt t="37027" x="10410825" y="1476375"/>
          <p14:tracePt t="37042" x="10410825" y="1485900"/>
          <p14:tracePt t="37050" x="10410825" y="1493838"/>
          <p14:tracePt t="37060" x="10401300" y="1520825"/>
          <p14:tracePt t="37077" x="10393363" y="1538288"/>
          <p14:tracePt t="37078" x="10383838" y="1555750"/>
          <p14:tracePt t="37094" x="10366375" y="1581150"/>
          <p14:tracePt t="37110" x="10348913" y="1608138"/>
          <p14:tracePt t="37126" x="10340975" y="1625600"/>
          <p14:tracePt t="37127" x="10331450" y="1633538"/>
          <p14:tracePt t="37143" x="10323513" y="1660525"/>
          <p14:tracePt t="37160" x="10306050" y="1668463"/>
          <p14:tracePt t="37177" x="10296525" y="1685925"/>
          <p14:tracePt t="37177" x="10279063" y="1695450"/>
          <p14:tracePt t="37194" x="10244138" y="1730375"/>
          <p14:tracePt t="37210" x="10209213" y="1755775"/>
          <p14:tracePt t="37226" x="10139363" y="1800225"/>
          <p14:tracePt t="37243" x="10104438" y="1817688"/>
          <p14:tracePt t="37261" x="10061575" y="1835150"/>
          <p14:tracePt t="37276" x="10044113" y="1852613"/>
          <p14:tracePt t="37293" x="10017125" y="1852613"/>
          <p14:tracePt t="37311" x="9991725" y="1860550"/>
          <p14:tracePt t="37326" x="9982200" y="1878013"/>
          <p14:tracePt t="37343" x="9974263" y="1878013"/>
          <p14:tracePt t="37359" x="9947275" y="1878013"/>
          <p14:tracePt t="37360" x="9939338" y="1878013"/>
          <p14:tracePt t="37376" x="9921875" y="1878013"/>
          <p14:tracePt t="37393" x="9912350" y="1878013"/>
          <p14:tracePt t="37410" x="9886950" y="1878013"/>
          <p14:tracePt t="37427" x="9877425" y="1878013"/>
          <p14:tracePt t="37443" x="9869488" y="1878013"/>
          <p14:tracePt t="37466" x="9859963" y="1878013"/>
          <p14:tracePt t="37545" x="9859963" y="1870075"/>
          <p14:tracePt t="37579" x="9859963" y="1860550"/>
          <p14:tracePt t="37643" x="9859963" y="1852613"/>
          <p14:tracePt t="37671" x="9859963" y="1843088"/>
          <p14:tracePt t="37686" x="9869488" y="1843088"/>
          <p14:tracePt t="37692" x="9869488" y="1835150"/>
          <p14:tracePt t="37720" x="9877425" y="1835150"/>
          <p14:tracePt t="37727" x="9877425" y="1825625"/>
          <p14:tracePt t="37734" x="9877425" y="1817688"/>
          <p14:tracePt t="37742" x="9894888" y="1817688"/>
          <p14:tracePt t="37760" x="9904413" y="1800225"/>
          <p14:tracePt t="37777" x="9904413" y="1790700"/>
          <p14:tracePt t="37793" x="9904413" y="1782763"/>
          <p14:tracePt t="37811" x="9912350" y="1782763"/>
          <p14:tracePt t="37812" x="9921875" y="1773238"/>
          <p14:tracePt t="37826" x="9921875" y="1765300"/>
          <p14:tracePt t="37843" x="9939338" y="1730375"/>
          <p14:tracePt t="37859" x="9947275" y="1720850"/>
          <p14:tracePt t="37876" x="9964738" y="1703388"/>
          <p14:tracePt t="37897" x="9974263" y="1703388"/>
          <p14:tracePt t="37910" x="9974263" y="1695450"/>
          <p14:tracePt t="37926" x="9974263" y="1685925"/>
          <p14:tracePt t="37943" x="9982200" y="1685925"/>
          <p14:tracePt t="37996" x="9982200" y="1668463"/>
          <p14:tracePt t="38011" x="9991725" y="1668463"/>
          <p14:tracePt t="38130" x="9991725" y="1677988"/>
          <p14:tracePt t="38207" x="9991725" y="1685925"/>
          <p14:tracePt t="38257" x="9991725" y="1695450"/>
          <p14:tracePt t="38264" x="9999663" y="1695450"/>
          <p14:tracePt t="38328" x="9999663" y="1703388"/>
          <p14:tracePt t="38363" x="9999663" y="1712913"/>
          <p14:tracePt t="38455" x="10009188" y="1712913"/>
          <p14:tracePt t="38490" x="10026650" y="1712913"/>
          <p14:tracePt t="38568" x="10034588" y="1712913"/>
          <p14:tracePt t="38590" x="10044113" y="1712913"/>
          <p14:tracePt t="38639" x="10052050" y="1712913"/>
          <p14:tracePt t="38674" x="10061575" y="1712913"/>
          <p14:tracePt t="42533" x="10069513" y="1712913"/>
          <p14:tracePt t="42553" x="10069513" y="1703388"/>
          <p14:tracePt t="42561" x="10044113" y="1677988"/>
          <p14:tracePt t="42572" x="9999663" y="1608138"/>
          <p14:tracePt t="42589" x="9817100" y="1441450"/>
          <p14:tracePt t="42606" x="9694863" y="1354138"/>
          <p14:tracePt t="42622" x="9607550" y="1284288"/>
          <p14:tracePt t="42638" x="9415463" y="1204913"/>
          <p14:tracePt t="42656" x="9275763" y="1162050"/>
          <p14:tracePt t="42672" x="9134475" y="1117600"/>
          <p14:tracePt t="42673" x="9074150" y="1082675"/>
          <p14:tracePt t="42688" x="8951913" y="1022350"/>
          <p14:tracePt t="42706" x="8759825" y="925513"/>
          <p14:tracePt t="42722" x="8585200" y="847725"/>
          <p14:tracePt t="42739" x="8375650" y="760413"/>
          <p14:tracePt t="42755" x="8226425" y="708025"/>
          <p14:tracePt t="42773" x="7991475" y="628650"/>
          <p14:tracePt t="42789" x="7886700" y="611188"/>
          <p14:tracePt t="42805" x="7816850" y="593725"/>
          <p14:tracePt t="42822" x="7667625" y="576263"/>
          <p14:tracePt t="42840" x="7572375" y="568325"/>
          <p14:tracePt t="42856" x="7475538" y="533400"/>
          <p14:tracePt t="42857" x="7432675" y="533400"/>
          <p14:tracePt t="42874" x="7362825" y="533400"/>
          <p14:tracePt t="42888" x="7310438" y="533400"/>
          <p14:tracePt t="42905" x="7240588" y="533400"/>
          <p14:tracePt t="42921" x="7143750" y="541338"/>
          <p14:tracePt t="42938" x="7083425" y="541338"/>
          <p14:tracePt t="42954" x="6996113" y="541338"/>
          <p14:tracePt t="42971" x="6881813" y="541338"/>
          <p14:tracePt t="42988" x="6777038" y="550863"/>
          <p14:tracePt t="43005" x="6654800" y="550863"/>
          <p14:tracePt t="43022" x="6550025" y="533400"/>
          <p14:tracePt t="43039" x="6472238" y="506413"/>
          <p14:tracePt t="43055" x="6410325" y="471488"/>
          <p14:tracePt t="43055" x="6384925" y="436563"/>
          <p14:tracePt t="43072" x="6305550" y="341313"/>
          <p14:tracePt t="43088" x="6270625" y="288925"/>
          <p14:tracePt t="43105" x="6245225" y="244475"/>
          <p14:tracePt t="43529" x="6200775" y="254000"/>
          <p14:tracePt t="43536" x="6140450" y="271463"/>
          <p14:tracePt t="43542" x="6086475" y="279400"/>
          <p14:tracePt t="43554" x="6043613" y="296863"/>
          <p14:tracePt t="43571" x="5921375" y="296863"/>
          <p14:tracePt t="43588" x="5816600" y="296863"/>
          <p14:tracePt t="43604" x="5684838" y="288925"/>
          <p14:tracePt t="43621" x="5527675" y="288925"/>
          <p14:tracePt t="43637" x="5467350" y="279400"/>
          <p14:tracePt t="43654" x="5449888" y="279400"/>
          <p14:tracePt t="43671" x="5432425" y="279400"/>
          <p14:tracePt t="43691" x="5422900" y="279400"/>
          <p14:tracePt t="43712" x="5405438" y="279400"/>
          <p14:tracePt t="43721" x="5405438" y="271463"/>
          <p14:tracePt t="43776" x="5397500" y="271463"/>
          <p14:tracePt t="43797" x="5370513" y="261938"/>
          <p14:tracePt t="43804" x="5353050" y="261938"/>
          <p14:tracePt t="43811" x="5310188" y="261938"/>
          <p14:tracePt t="43822" x="5230813" y="261938"/>
          <p14:tracePt t="43837" x="5083175" y="254000"/>
          <p14:tracePt t="43854" x="4891088" y="227013"/>
          <p14:tracePt t="43854" x="4794250" y="219075"/>
          <p14:tracePt t="43871" x="4524375" y="174625"/>
          <p14:tracePt t="43887" x="4314825" y="122238"/>
          <p14:tracePt t="43904" x="3938588" y="79375"/>
          <p14:tracePt t="43921" x="3756025" y="52388"/>
          <p14:tracePt t="43938" x="3624263" y="52388"/>
          <p14:tracePt t="43939" x="3554413" y="52388"/>
          <p14:tracePt t="43954" x="3459163" y="52388"/>
          <p14:tracePt t="43971" x="3406775" y="52388"/>
          <p14:tracePt t="43988" x="3371850" y="61913"/>
          <p14:tracePt t="44004" x="3362325" y="61913"/>
          <p14:tracePt t="44020" x="3362325" y="69850"/>
          <p14:tracePt t="44037" x="3354388" y="69850"/>
          <p14:tracePt t="44129" x="3354388" y="79375"/>
          <p14:tracePt t="44157" x="3362325" y="79375"/>
          <p14:tracePt t="44171" x="3362325" y="87313"/>
          <p14:tracePt t="44207" x="3362325" y="96838"/>
          <p14:tracePt t="44214" x="3354388" y="96838"/>
          <p14:tracePt t="44221" x="3309938" y="122238"/>
          <p14:tracePt t="44238" x="3232150" y="131763"/>
          <p14:tracePt t="44254" x="3135313" y="157163"/>
          <p14:tracePt t="44271" x="2986088" y="184150"/>
          <p14:tracePt t="44287" x="2916238" y="219075"/>
          <p14:tracePt t="44304" x="2855913" y="236538"/>
          <p14:tracePt t="44322" x="2794000" y="271463"/>
          <p14:tracePt t="44337" x="2768600" y="288925"/>
          <p14:tracePt t="44354" x="2751138" y="288925"/>
          <p14:tracePt t="44370" x="2724150" y="306388"/>
          <p14:tracePt t="44387" x="2724150" y="314325"/>
          <p14:tracePt t="44405" x="2716213" y="314325"/>
          <p14:tracePt t="44420" x="2706688" y="314325"/>
          <p14:tracePt t="44440" x="2698750" y="323850"/>
          <p14:tracePt t="44475" x="2698750" y="341313"/>
          <p14:tracePt t="44503" x="2689225" y="341313"/>
          <p14:tracePt t="44510" x="2681288" y="349250"/>
          <p14:tracePt t="44520" x="2671763" y="366713"/>
          <p14:tracePt t="44537" x="2619375" y="393700"/>
          <p14:tracePt t="44539" x="2601913" y="411163"/>
          <p14:tracePt t="44553" x="2584450" y="428625"/>
          <p14:tracePt t="44554" x="2566988" y="436563"/>
          <p14:tracePt t="44570" x="2524125" y="454025"/>
          <p14:tracePt t="47209" x="2514600" y="463550"/>
          <p14:tracePt t="47217" x="2489200" y="481013"/>
          <p14:tracePt t="47224" x="2479675" y="481013"/>
          <p14:tracePt t="47234" x="2454275" y="498475"/>
          <p14:tracePt t="47251" x="2409825" y="523875"/>
          <p14:tracePt t="47252" x="2392363" y="523875"/>
          <p14:tracePt t="47268" x="2349500" y="533400"/>
          <p14:tracePt t="47284" x="2322513" y="541338"/>
          <p14:tracePt t="47301" x="2287588" y="541338"/>
          <p14:tracePt t="47317" x="2279650" y="541338"/>
          <p14:tracePt t="47335" x="2270125" y="541338"/>
          <p14:tracePt t="47351" x="2262188" y="541338"/>
          <p14:tracePt t="47372" x="2252663" y="541338"/>
          <p14:tracePt t="47386" x="2235200" y="541338"/>
          <p14:tracePt t="47443" x="2227263" y="541338"/>
          <p14:tracePt t="47478" x="2217738" y="541338"/>
          <p14:tracePt t="47577" x="2217738" y="533400"/>
          <p14:tracePt t="47612" x="2209800" y="523875"/>
          <p14:tracePt t="47627" x="2209800" y="515938"/>
          <p14:tracePt t="47635" x="2182813" y="498475"/>
          <p14:tracePt t="47641" x="2147888" y="463550"/>
          <p14:tracePt t="47651" x="2095500" y="436563"/>
          <p14:tracePt t="47667" x="2000250" y="376238"/>
          <p14:tracePt t="47684" x="1843088" y="271463"/>
          <p14:tracePt t="47701" x="1728788" y="209550"/>
          <p14:tracePt t="47717" x="1563688" y="174625"/>
          <p14:tracePt t="47734" x="1336675" y="131763"/>
          <p14:tracePt t="47751" x="1196975" y="131763"/>
          <p14:tracePt t="47768" x="977900" y="157163"/>
          <p14:tracePt t="47785" x="820738" y="174625"/>
          <p14:tracePt t="47800" x="715963" y="209550"/>
          <p14:tracePt t="47817" x="646113" y="227013"/>
          <p14:tracePt t="47818" x="620713" y="254000"/>
          <p14:tracePt t="47834" x="550863" y="279400"/>
          <p14:tracePt t="47851" x="481013" y="314325"/>
          <p14:tracePt t="47867" x="411163" y="358775"/>
          <p14:tracePt t="47868" x="366713" y="376238"/>
          <p14:tracePt t="47884" x="331788" y="401638"/>
          <p14:tracePt t="47901" x="271463" y="436563"/>
          <p14:tracePt t="47902" x="254000" y="454025"/>
          <p14:tracePt t="47917" x="209550" y="498475"/>
          <p14:tracePt t="47934" x="184150" y="533400"/>
          <p14:tracePt t="47951" x="139700" y="611188"/>
          <p14:tracePt t="47951" x="131763" y="638175"/>
          <p14:tracePt t="47967" x="114300" y="715963"/>
          <p14:tracePt t="47984" x="96838" y="795338"/>
          <p14:tracePt t="48001" x="61913" y="890588"/>
          <p14:tracePt t="48017" x="34925" y="942975"/>
          <p14:tracePt t="48034" x="17463" y="977900"/>
          <p14:tracePt t="48051" x="0" y="1047750"/>
          <p14:tracePt t="48595" x="9525" y="1450975"/>
          <p14:tracePt t="48616" x="17463" y="1450975"/>
          <p14:tracePt t="48623" x="26988" y="1450975"/>
          <p14:tracePt t="48645" x="44450" y="1450975"/>
          <p14:tracePt t="48658" x="52388" y="1450975"/>
          <p14:tracePt t="48694" x="61913" y="1450975"/>
          <p14:tracePt t="48714" x="69850" y="1450975"/>
          <p14:tracePt t="48750" x="79375" y="1450975"/>
          <p14:tracePt t="48771" x="87313" y="1450975"/>
          <p14:tracePt t="48793" x="96838" y="1450975"/>
          <p14:tracePt t="48821" x="96838" y="1458913"/>
          <p14:tracePt t="48828" x="104775" y="1458913"/>
          <p14:tracePt t="48863" x="114300" y="1458913"/>
          <p14:tracePt t="48920" x="114300" y="1468438"/>
          <p14:tracePt t="48941" x="114300" y="1485900"/>
          <p14:tracePt t="48955" x="114300" y="1493838"/>
          <p14:tracePt t="48962" x="104775" y="1503363"/>
          <p14:tracePt t="48970" x="104775" y="1511300"/>
          <p14:tracePt t="48990" x="96838" y="1511300"/>
          <p14:tracePt t="49000" x="96838" y="1520825"/>
          <p14:tracePt t="49018" x="96838" y="1528763"/>
          <p14:tracePt t="49034" x="87313" y="1528763"/>
          <p14:tracePt t="49096" x="87313" y="1546225"/>
          <p14:tracePt t="49202" x="87313" y="1555750"/>
          <p14:tracePt t="49266" x="87313" y="1563688"/>
          <p14:tracePt t="49287" x="96838" y="1573213"/>
          <p14:tracePt t="49323" x="104775" y="1581150"/>
          <p14:tracePt t="49343" x="104775" y="1590675"/>
          <p14:tracePt t="49358" x="114300" y="1590675"/>
          <p14:tracePt t="49379" x="114300" y="1598613"/>
          <p14:tracePt t="49414" x="114300" y="1608138"/>
          <p14:tracePt t="49421" x="122238" y="1608138"/>
          <p14:tracePt t="49492" x="131763" y="1608138"/>
          <p14:tracePt t="49506" x="139700" y="1608138"/>
          <p14:tracePt t="49527" x="149225" y="1608138"/>
          <p14:tracePt t="49534" x="157163" y="1616075"/>
          <p14:tracePt t="49541" x="166688" y="1616075"/>
          <p14:tracePt t="49549" x="174625" y="1616075"/>
          <p14:tracePt t="49566" x="184150" y="1616075"/>
          <p14:tracePt t="49582" x="192088" y="1616075"/>
          <p14:tracePt t="49599" x="209550" y="1616075"/>
          <p14:tracePt t="49616" x="219075" y="1616075"/>
          <p14:tracePt t="49632" x="236538" y="1616075"/>
          <p14:tracePt t="49649" x="244475" y="1616075"/>
          <p14:tracePt t="49666" x="254000" y="1616075"/>
          <p14:tracePt t="49697" x="261938" y="1616075"/>
          <p14:tracePt t="49733" x="271463" y="1616075"/>
          <p14:tracePt t="49789" x="271463" y="1608138"/>
          <p14:tracePt t="50503" x="261938" y="1616075"/>
          <p14:tracePt t="50510" x="254000" y="1643063"/>
          <p14:tracePt t="50517" x="236538" y="1677988"/>
          <p14:tracePt t="50531" x="219075" y="1712913"/>
          <p14:tracePt t="50531" x="201613" y="1738313"/>
          <p14:tracePt t="50548" x="157163" y="1835150"/>
          <p14:tracePt t="50565" x="114300" y="1922463"/>
          <p14:tracePt t="50566" x="87313" y="1974850"/>
          <p14:tracePt t="50582" x="69850" y="2017713"/>
          <p14:tracePt t="50600" x="52388" y="2079625"/>
          <p14:tracePt t="50601" x="52388" y="2087563"/>
          <p14:tracePt t="50615" x="52388" y="2105025"/>
          <p14:tracePt t="50616" x="52388" y="2132013"/>
          <p14:tracePt t="50631" x="52388" y="2166938"/>
          <p14:tracePt t="50648" x="61913" y="2184400"/>
          <p14:tracePt t="50666" x="96838" y="2227263"/>
          <p14:tracePt t="50681" x="157163" y="2271713"/>
          <p14:tracePt t="50698" x="271463" y="2349500"/>
          <p14:tracePt t="50715" x="384175" y="2419350"/>
          <p14:tracePt t="50715" x="436563" y="2454275"/>
          <p14:tracePt t="50731" x="611188" y="2533650"/>
          <p14:tracePt t="50748" x="760413" y="2576513"/>
          <p14:tracePt t="50764" x="960438" y="2628900"/>
          <p14:tracePt t="50781" x="1030288" y="2638425"/>
          <p14:tracePt t="50798" x="1074738" y="2646363"/>
          <p14:tracePt t="50814" x="1187450" y="2646363"/>
          <p14:tracePt t="50832" x="1231900" y="2646363"/>
          <p14:tracePt t="50848" x="1284288" y="2646363"/>
          <p14:tracePt t="50849" x="1301750" y="2646363"/>
          <p14:tracePt t="50865" x="1354138" y="2638425"/>
          <p14:tracePt t="50881" x="1379538" y="2611438"/>
          <p14:tracePt t="50899" x="1406525" y="2611438"/>
          <p14:tracePt t="50915" x="1431925" y="2593975"/>
          <p14:tracePt t="50931" x="1441450" y="2593975"/>
          <p14:tracePt t="50948" x="1466850" y="2541588"/>
          <p14:tracePt t="50964" x="1493838" y="2516188"/>
          <p14:tracePt t="50981" x="1501775" y="2489200"/>
          <p14:tracePt t="50998" x="1511300" y="2436813"/>
          <p14:tracePt t="50998" x="1519238" y="2428875"/>
          <p14:tracePt t="51014" x="1519238" y="2384425"/>
          <p14:tracePt t="51031" x="1528763" y="2359025"/>
          <p14:tracePt t="51048" x="1536700" y="2332038"/>
          <p14:tracePt t="51065" x="1546225" y="2314575"/>
          <p14:tracePt t="51081" x="1546225" y="2297113"/>
          <p14:tracePt t="51099" x="1546225" y="2279650"/>
          <p14:tracePt t="51115" x="1563688" y="2271713"/>
          <p14:tracePt t="51131" x="1571625" y="2209800"/>
          <p14:tracePt t="51148" x="1581150" y="2149475"/>
          <p14:tracePt t="51165" x="1589088" y="2087563"/>
          <p14:tracePt t="51181" x="1598613" y="2017713"/>
          <p14:tracePt t="51197" x="1598613" y="1974850"/>
          <p14:tracePt t="51215" x="1598613" y="1957388"/>
          <p14:tracePt t="51216" x="1598613" y="1930400"/>
          <p14:tracePt t="51231" x="1598613" y="1912938"/>
          <p14:tracePt t="51248" x="1606550" y="1905000"/>
          <p14:tracePt t="51264" x="1616075" y="1887538"/>
          <p14:tracePt t="51280" x="1624013" y="1860550"/>
          <p14:tracePt t="51298" x="1641475" y="1843088"/>
          <p14:tracePt t="51314" x="1651000" y="1835150"/>
          <p14:tracePt t="51331" x="1658938" y="1817688"/>
          <p14:tracePt t="51347" x="1676400" y="1790700"/>
          <p14:tracePt t="51365" x="1676400" y="1755775"/>
          <p14:tracePt t="51381" x="1685925" y="1730375"/>
          <p14:tracePt t="51397" x="1703388" y="1712913"/>
          <p14:tracePt t="51414" x="1703388" y="1677988"/>
          <p14:tracePt t="51431" x="1703388" y="1660525"/>
          <p14:tracePt t="51448" x="1703388" y="1651000"/>
          <p14:tracePt t="51464" x="1703388" y="1643063"/>
          <p14:tracePt t="51492" x="1703388" y="1633538"/>
          <p14:tracePt t="51527" x="1703388" y="1616075"/>
          <p14:tracePt t="51633" x="1703388" y="1625600"/>
          <p14:tracePt t="51662" x="1703388" y="1633538"/>
          <p14:tracePt t="51682" x="1693863" y="1643063"/>
          <p14:tracePt t="51704" x="1693863" y="1651000"/>
          <p14:tracePt t="51710" x="1685925" y="1651000"/>
          <p14:tracePt t="51718" x="1685925" y="1660525"/>
          <p14:tracePt t="51731" x="1676400" y="1660525"/>
          <p14:tracePt t="51747" x="1668463" y="1668463"/>
          <p14:tracePt t="51764" x="1658938" y="1677988"/>
          <p14:tracePt t="51781" x="1658938" y="1685925"/>
          <p14:tracePt t="51782" x="1651000" y="1685925"/>
          <p14:tracePt t="51810" x="1651000" y="1695450"/>
          <p14:tracePt t="51845" x="1651000" y="1703388"/>
          <p14:tracePt t="51852" x="1633538" y="1703388"/>
          <p14:tracePt t="51889" x="1624013" y="1703388"/>
          <p14:tracePt t="52701" x="1624013" y="1712913"/>
          <p14:tracePt t="52707" x="1651000" y="1738313"/>
          <p14:tracePt t="52714" x="1658938" y="1755775"/>
          <p14:tracePt t="52730" x="1703388" y="1800225"/>
          <p14:tracePt t="52747" x="1711325" y="1825625"/>
          <p14:tracePt t="52763" x="1755775" y="1878013"/>
          <p14:tracePt t="52779" x="1781175" y="1905000"/>
          <p14:tracePt t="52797" x="1808163" y="1930400"/>
          <p14:tracePt t="52813" x="1851025" y="1974850"/>
          <p14:tracePt t="52829" x="1860550" y="1982788"/>
          <p14:tracePt t="52847" x="1868488" y="2000250"/>
          <p14:tracePt t="52848" x="1885950" y="2000250"/>
          <p14:tracePt t="52864" x="1895475" y="2027238"/>
          <p14:tracePt t="52880" x="1930400" y="2044700"/>
          <p14:tracePt t="52896" x="1955800" y="2070100"/>
          <p14:tracePt t="52913" x="2000250" y="2087563"/>
          <p14:tracePt t="52929" x="2025650" y="2097088"/>
          <p14:tracePt t="52946" x="2060575" y="2105025"/>
          <p14:tracePt t="52947" x="2078038" y="2105025"/>
          <p14:tracePt t="52962" x="2105025" y="2105025"/>
          <p14:tracePt t="52979" x="2130425" y="2105025"/>
          <p14:tracePt t="52998" x="2165350" y="2105025"/>
          <p14:tracePt t="53013" x="2174875" y="2105025"/>
          <p14:tracePt t="53030" x="2192338" y="2105025"/>
          <p14:tracePt t="53047" x="2200275" y="2105025"/>
          <p14:tracePt t="53063" x="2217738" y="2105025"/>
          <p14:tracePt t="53081" x="2227263" y="2105025"/>
          <p14:tracePt t="53096" x="2235200" y="2105025"/>
          <p14:tracePt t="53097" x="2235200" y="2087563"/>
          <p14:tracePt t="53113" x="2235200" y="2079625"/>
          <p14:tracePt t="53129" x="2244725" y="2079625"/>
          <p14:tracePt t="53131" x="2252663" y="2079625"/>
          <p14:tracePt t="53146" x="2262188" y="2070100"/>
          <p14:tracePt t="53163" x="2262188" y="2062163"/>
          <p14:tracePt t="53180" x="2279650" y="2052638"/>
          <p14:tracePt t="53202" x="2279650" y="2044700"/>
          <p14:tracePt t="53216" x="2279650" y="2035175"/>
          <p14:tracePt t="53237" x="2279650" y="2027238"/>
          <p14:tracePt t="53246" x="2287588" y="2027238"/>
          <p14:tracePt t="53262" x="2287588" y="2017713"/>
          <p14:tracePt t="53279" x="2297113" y="2017713"/>
          <p14:tracePt t="53296" x="2297113" y="2009775"/>
          <p14:tracePt t="53322" x="2305050" y="2000250"/>
          <p14:tracePt t="53357" x="2305050" y="1992313"/>
          <p14:tracePt t="53392" x="2314575" y="1974850"/>
          <p14:tracePt t="53400" x="2314575" y="1965325"/>
          <p14:tracePt t="53406" x="2322513" y="1947863"/>
          <p14:tracePt t="53414" x="2322513" y="1939925"/>
          <p14:tracePt t="53429" x="2332038" y="1930400"/>
          <p14:tracePt t="53449" x="2332038" y="1922463"/>
          <p14:tracePt t="53462" x="2339975" y="1922463"/>
          <p14:tracePt t="53480" x="2339975" y="1912938"/>
          <p14:tracePt t="53498" x="2349500" y="1912938"/>
          <p14:tracePt t="53512" x="2349500" y="1905000"/>
          <p14:tracePt t="53529" x="2349500" y="1887538"/>
          <p14:tracePt t="53545" x="2357438" y="1887538"/>
          <p14:tracePt t="53562" x="2357438" y="1878013"/>
          <p14:tracePt t="53579" x="2357438" y="1870075"/>
          <p14:tracePt t="53597" x="2366963" y="1870075"/>
          <p14:tracePt t="53612" x="2366963" y="1860550"/>
          <p14:tracePt t="53654" x="2374900" y="1860550"/>
          <p14:tracePt t="53675" x="2374900" y="1852613"/>
          <p14:tracePt t="54594" x="2392363" y="1852613"/>
          <p14:tracePt t="54601" x="2409825" y="1852613"/>
          <p14:tracePt t="54611" x="2419350" y="1852613"/>
          <p14:tracePt t="54629" x="2471738" y="1870075"/>
          <p14:tracePt t="54629" x="2497138" y="1878013"/>
          <p14:tracePt t="54644" x="2541588" y="1887538"/>
          <p14:tracePt t="54661" x="2566988" y="1905000"/>
          <p14:tracePt t="54679" x="2619375" y="1947863"/>
          <p14:tracePt t="54695" x="2646363" y="1974850"/>
          <p14:tracePt t="54715" x="2716213" y="2035175"/>
          <p14:tracePt t="54728" x="2733675" y="2052638"/>
          <p14:tracePt t="54729" x="2768600" y="2052638"/>
          <p14:tracePt t="54744" x="2803525" y="2070100"/>
          <p14:tracePt t="54761" x="2863850" y="2087563"/>
          <p14:tracePt t="54778" x="2933700" y="2097088"/>
          <p14:tracePt t="54796" x="2960688" y="2097088"/>
          <p14:tracePt t="54799" x="2978150" y="2097088"/>
          <p14:tracePt t="54811" x="2986088" y="2097088"/>
          <p14:tracePt t="54813" x="2995613" y="2097088"/>
          <p14:tracePt t="54828" x="3021013" y="2097088"/>
          <p14:tracePt t="54844" x="3038475" y="2087563"/>
          <p14:tracePt t="54862" x="3038475" y="2079625"/>
          <p14:tracePt t="54878" x="3057525" y="2070100"/>
          <p14:tracePt t="54895" x="3065463" y="2062163"/>
          <p14:tracePt t="54912" x="3100388" y="2035175"/>
          <p14:tracePt t="54928" x="3117850" y="2000250"/>
          <p14:tracePt t="54946" x="3152775" y="1982788"/>
          <p14:tracePt t="54946" x="3170238" y="1974850"/>
          <p14:tracePt t="54961" x="3170238" y="1965325"/>
          <p14:tracePt t="54961" x="3179763" y="1957388"/>
          <p14:tracePt t="54978" x="3205163" y="1930400"/>
          <p14:tracePt t="54995" x="3205163" y="1922463"/>
          <p14:tracePt t="55011" x="3232150" y="1905000"/>
          <p14:tracePt t="55028" x="3240088" y="1895475"/>
          <p14:tracePt t="55044" x="3257550" y="1878013"/>
          <p14:tracePt t="55061" x="3275013" y="1860550"/>
          <p14:tracePt t="55078" x="3292475" y="1843088"/>
          <p14:tracePt t="55094" x="3302000" y="1835150"/>
          <p14:tracePt t="55112" x="3302000" y="1825625"/>
          <p14:tracePt t="55127" x="3309938" y="1817688"/>
          <p14:tracePt t="55145" x="3319463" y="1808163"/>
          <p14:tracePt t="55161" x="3319463" y="1800225"/>
          <p14:tracePt t="55177" x="3327400" y="1800225"/>
          <p14:tracePt t="55230" x="3327400" y="1790700"/>
          <p14:tracePt t="55251" x="3336925" y="1782763"/>
          <p14:tracePt t="55279" x="3336925" y="1773238"/>
          <p14:tracePt t="55349" x="3336925" y="1765300"/>
          <p14:tracePt t="56424" x="3336925" y="1773238"/>
          <p14:tracePt t="56452" x="3336925" y="1782763"/>
          <p14:tracePt t="56459" x="3354388" y="1808163"/>
          <p14:tracePt t="56466" x="3379788" y="1835150"/>
          <p14:tracePt t="56476" x="3379788" y="1852613"/>
          <p14:tracePt t="56493" x="3414713" y="1905000"/>
          <p14:tracePt t="56495" x="3432175" y="1922463"/>
          <p14:tracePt t="56510" x="3476625" y="1982788"/>
          <p14:tracePt t="56526" x="3519488" y="2062163"/>
          <p14:tracePt t="56544" x="3686175" y="2192338"/>
          <p14:tracePt t="56560" x="3816350" y="2289175"/>
          <p14:tracePt t="56576" x="3938588" y="2349500"/>
          <p14:tracePt t="56593" x="4035425" y="2411413"/>
          <p14:tracePt t="56593" x="4078288" y="2428875"/>
          <p14:tracePt t="56611" x="4183063" y="2489200"/>
          <p14:tracePt t="56627" x="4305300" y="2533650"/>
          <p14:tracePt t="56628" x="4357688" y="2541588"/>
          <p14:tracePt t="56643" x="4419600" y="2551113"/>
          <p14:tracePt t="56643" x="4454525" y="2568575"/>
          <p14:tracePt t="56659" x="4549775" y="2576513"/>
          <p14:tracePt t="56677" x="4637088" y="2576513"/>
          <p14:tracePt t="56677" x="4706938" y="2576513"/>
          <p14:tracePt t="56693" x="4856163" y="2551113"/>
          <p14:tracePt t="56709" x="4968875" y="2533650"/>
          <p14:tracePt t="56727" x="5065713" y="2524125"/>
          <p14:tracePt t="56727" x="5118100" y="2524125"/>
          <p14:tracePt t="56743" x="5205413" y="2516188"/>
          <p14:tracePt t="56760" x="5318125" y="2533650"/>
          <p14:tracePt t="56778" x="5484813" y="2568575"/>
          <p14:tracePt t="56793" x="5562600" y="2586038"/>
          <p14:tracePt t="56809" x="5624513" y="2611438"/>
          <p14:tracePt t="56827" x="5694363" y="2655888"/>
          <p14:tracePt t="56843" x="5737225" y="2673350"/>
          <p14:tracePt t="56860" x="5799138" y="2708275"/>
          <p14:tracePt t="56877" x="5851525" y="2752725"/>
          <p14:tracePt t="56893" x="5886450" y="2770188"/>
          <p14:tracePt t="56909" x="5894388" y="2778125"/>
          <p14:tracePt t="56911" x="5911850" y="2787650"/>
          <p14:tracePt t="56946" x="5921375" y="2805113"/>
          <p14:tracePt t="56967" x="5921375" y="2813050"/>
          <p14:tracePt t="56974" x="5929313" y="2813050"/>
          <p14:tracePt t="57038" x="5929313" y="2822575"/>
          <p14:tracePt t="57080" x="5921375" y="2822575"/>
          <p14:tracePt t="57089" x="5894388" y="2830513"/>
          <p14:tracePt t="57094" x="5868988" y="2830513"/>
          <p14:tracePt t="57109" x="5859463" y="2830513"/>
          <p14:tracePt t="57109" x="5842000" y="2830513"/>
          <p14:tracePt t="57126" x="5807075" y="2830513"/>
          <p14:tracePt t="57142" x="5789613" y="2830513"/>
          <p14:tracePt t="57159" x="5764213" y="2830513"/>
          <p14:tracePt t="57176" x="5746750" y="2830513"/>
          <p14:tracePt t="57192" x="5737225" y="2830513"/>
          <p14:tracePt t="57209" x="5711825" y="2822575"/>
          <p14:tracePt t="57226" x="5684838" y="2813050"/>
          <p14:tracePt t="57242" x="5667375" y="2813050"/>
          <p14:tracePt t="57260" x="5614988" y="2795588"/>
          <p14:tracePt t="57276" x="5589588" y="2787650"/>
          <p14:tracePt t="57292" x="5554663" y="2787650"/>
          <p14:tracePt t="57293" x="5527675" y="2778125"/>
          <p14:tracePt t="57309" x="5467350" y="2770188"/>
          <p14:tracePt t="57326" x="5440363" y="2760663"/>
          <p14:tracePt t="57343" x="5387975" y="2752725"/>
          <p14:tracePt t="57359" x="5380038" y="2743200"/>
          <p14:tracePt t="57375" x="5353050" y="2733675"/>
          <p14:tracePt t="57392" x="5318125" y="2708275"/>
          <p14:tracePt t="57409" x="5292725" y="2681288"/>
          <p14:tracePt t="57425" x="5265738" y="2663825"/>
          <p14:tracePt t="57442" x="5187950" y="2611438"/>
          <p14:tracePt t="57459" x="5160963" y="2603500"/>
          <p14:tracePt t="57476" x="5153025" y="2586038"/>
          <p14:tracePt t="57493" x="5143500" y="2586038"/>
          <p14:tracePt t="57509" x="5135563" y="2586038"/>
          <p14:tracePt t="57527" x="5135563" y="2576513"/>
          <p14:tracePt t="57542" x="5126038" y="2576513"/>
          <p14:tracePt t="57559" x="5126038" y="2568575"/>
          <p14:tracePt t="57596" x="5126038" y="2559050"/>
          <p14:tracePt t="57605" x="5118100" y="2559050"/>
          <p14:tracePt t="57646" x="5108575" y="2559050"/>
          <p14:tracePt t="57660" x="5100638" y="2559050"/>
          <p14:tracePt t="57667" x="5073650" y="2559050"/>
          <p14:tracePt t="57675" x="5065713" y="2551113"/>
          <p14:tracePt t="57692" x="5048250" y="2541588"/>
          <p14:tracePt t="57710" x="5013325" y="2533650"/>
          <p14:tracePt t="57738" x="5003800" y="2533650"/>
          <p14:tracePt t="57759" x="4995863" y="2533650"/>
          <p14:tracePt t="57780" x="4995863" y="2524125"/>
          <p14:tracePt t="57787" x="4986338" y="2524125"/>
          <p14:tracePt t="57860" x="4986338" y="2506663"/>
          <p14:tracePt t="57865" x="4978400" y="2506663"/>
          <p14:tracePt t="57901" x="4968875" y="2506663"/>
          <p14:tracePt t="57922" x="4960938" y="2506663"/>
          <p14:tracePt t="57936" x="4960938" y="2498725"/>
          <p14:tracePt t="57943" x="4951413" y="2498725"/>
          <p14:tracePt t="57950" x="4943475" y="2489200"/>
          <p14:tracePt t="57971" x="4933950" y="2489200"/>
          <p14:tracePt t="57985" x="4926013" y="2481263"/>
          <p14:tracePt t="57999" x="4916488" y="2471738"/>
          <p14:tracePt t="58008" x="4916488" y="2463800"/>
          <p14:tracePt t="58026" x="4899025" y="2463800"/>
          <p14:tracePt t="58027" x="4891088" y="2463800"/>
          <p14:tracePt t="58042" x="4881563" y="2446338"/>
          <p14:tracePt t="58058" x="4873625" y="2446338"/>
          <p14:tracePt t="58076" x="4873625" y="2436813"/>
          <p14:tracePt t="58105" x="4864100" y="2436813"/>
          <p14:tracePt t="58141" x="4856163" y="2436813"/>
          <p14:tracePt t="58268" x="4838700" y="2436813"/>
          <p14:tracePt t="58303" x="4829175" y="2436813"/>
          <p14:tracePt t="59229" x="4811713" y="2446338"/>
          <p14:tracePt t="59235" x="4786313" y="2463800"/>
          <p14:tracePt t="59242" x="4751388" y="2481263"/>
          <p14:tracePt t="59258" x="4689475" y="2524125"/>
          <p14:tracePt t="59274" x="4629150" y="2559050"/>
          <p14:tracePt t="59290" x="4567238" y="2611438"/>
          <p14:tracePt t="59307" x="4524375" y="2655888"/>
          <p14:tracePt t="59308" x="4497388" y="2690813"/>
          <p14:tracePt t="59324" x="4392613" y="2770188"/>
          <p14:tracePt t="59341" x="4279900" y="2857500"/>
          <p14:tracePt t="59342" x="4227513" y="2882900"/>
          <p14:tracePt t="59357" x="4122738" y="2944813"/>
          <p14:tracePt t="59374" x="4070350" y="2970213"/>
          <p14:tracePt t="59392" x="4008438" y="3005138"/>
          <p14:tracePt t="59407" x="3965575" y="3022600"/>
          <p14:tracePt t="59427" x="3895725" y="3049588"/>
          <p14:tracePt t="59441" x="3851275" y="3084513"/>
          <p14:tracePt t="59458" x="3808413" y="3101975"/>
          <p14:tracePt t="59474" x="3763963" y="3127375"/>
          <p14:tracePt t="59490" x="3729038" y="3136900"/>
          <p14:tracePt t="59491" x="3721100" y="3154363"/>
          <p14:tracePt t="59507" x="3703638" y="3162300"/>
          <p14:tracePt t="59524" x="3694113" y="3171825"/>
          <p14:tracePt t="59540" x="3676650" y="3171825"/>
          <p14:tracePt t="59582" x="3676650" y="3179763"/>
          <p14:tracePt t="59589" x="3668713" y="3179763"/>
          <p14:tracePt t="59624" x="3659188" y="3179763"/>
          <p14:tracePt t="59638" x="3651250" y="3179763"/>
          <p14:tracePt t="59645" x="3651250" y="3189288"/>
          <p14:tracePt t="59657" x="3641725" y="3189288"/>
          <p14:tracePt t="59674" x="3606800" y="3206750"/>
          <p14:tracePt t="59690" x="3581400" y="3232150"/>
          <p14:tracePt t="59707" x="3563938" y="3249613"/>
          <p14:tracePt t="59725" x="3519488" y="3302000"/>
          <p14:tracePt t="59740" x="3502025" y="3302000"/>
          <p14:tracePt t="59757" x="3502025" y="3311525"/>
          <p14:tracePt t="59773" x="3494088" y="3311525"/>
          <p14:tracePt t="59790" x="3494088" y="3319463"/>
          <p14:tracePt t="59808" x="3484563" y="3319463"/>
          <p14:tracePt t="59843" x="3476625" y="3319463"/>
          <p14:tracePt t="59964" x="3476625" y="3311525"/>
          <p14:tracePt t="60035" x="3484563" y="3294063"/>
          <p14:tracePt t="60057" x="3484563" y="3284538"/>
          <p14:tracePt t="60070" x="3494088" y="3267075"/>
          <p14:tracePt t="60077" x="3494088" y="3249613"/>
          <p14:tracePt t="60090" x="3494088" y="3241675"/>
          <p14:tracePt t="60107" x="3502025" y="3214688"/>
          <p14:tracePt t="60125" x="3511550" y="3197225"/>
          <p14:tracePt t="60147" x="3511550" y="3189288"/>
          <p14:tracePt t="60168" x="3511550" y="3179763"/>
          <p14:tracePt t="60211" x="3511550" y="3171825"/>
          <p14:tracePt t="60338" x="3511550" y="3179763"/>
          <p14:tracePt t="60373" x="3511550" y="3189288"/>
          <p14:tracePt t="63772" x="3511550" y="3197225"/>
          <p14:tracePt t="63864" x="3511550" y="3206750"/>
          <p14:tracePt t="64246" x="3519488" y="3206750"/>
          <p14:tracePt t="64499" x="3529013" y="3206750"/>
          <p14:tracePt t="64507" x="3536950" y="3206750"/>
          <p14:tracePt t="64515" x="3546475" y="3206750"/>
          <p14:tracePt t="64520" x="3554413" y="3206750"/>
          <p14:tracePt t="64536" x="3563938" y="3206750"/>
          <p14:tracePt t="64553" x="3571875" y="3206750"/>
          <p14:tracePt t="64570" x="3581400" y="3206750"/>
          <p14:tracePt t="64586" x="3616325" y="3214688"/>
          <p14:tracePt t="64603" x="3624263" y="3214688"/>
          <p14:tracePt t="64620" x="3641725" y="3214688"/>
          <p14:tracePt t="64638" x="3651250" y="3214688"/>
          <p14:tracePt t="64652" x="3659188" y="3224213"/>
          <p14:tracePt t="64669" x="3676650" y="3232150"/>
          <p14:tracePt t="64691" x="3686175" y="3232150"/>
          <p14:tracePt t="64703" x="3686175" y="3259138"/>
          <p14:tracePt t="64720" x="3703638" y="3302000"/>
          <p14:tracePt t="64736" x="3711575" y="3336925"/>
          <p14:tracePt t="64753" x="3721100" y="3371850"/>
          <p14:tracePt t="64769" x="3721100" y="3406775"/>
          <p14:tracePt t="64786" x="3721100" y="3424238"/>
          <p14:tracePt t="64802" x="3721100" y="3441700"/>
          <p14:tracePt t="64803" x="3721100" y="3451225"/>
          <p14:tracePt t="64819" x="3721100" y="3468688"/>
          <p14:tracePt t="64836" x="3721100" y="3486150"/>
          <p14:tracePt t="64853" x="3721100" y="3511550"/>
          <p14:tracePt t="64869" x="3721100" y="3521075"/>
          <p14:tracePt t="64886" x="3721100" y="3529013"/>
          <p14:tracePt t="64902" x="3721100" y="3546475"/>
          <p14:tracePt t="64932" x="3721100" y="3556000"/>
          <p14:tracePt t="64937" x="3721100" y="3563938"/>
          <p14:tracePt t="64953" x="3711575" y="3563938"/>
          <p14:tracePt t="64969" x="3711575" y="3581400"/>
          <p14:tracePt t="64986" x="3711575" y="3590925"/>
          <p14:tracePt t="64987" x="3703638" y="3608388"/>
          <p14:tracePt t="65002" x="3703638" y="3625850"/>
          <p14:tracePt t="65019" x="3703638" y="3643313"/>
          <p14:tracePt t="65036" x="3694113" y="3678238"/>
          <p14:tracePt t="65037" x="3686175" y="3695700"/>
          <p14:tracePt t="65052" x="3668713" y="3721100"/>
          <p14:tracePt t="65069" x="3668713" y="3748088"/>
          <p14:tracePt t="65086" x="3651250" y="3773488"/>
          <p14:tracePt t="65102" x="3641725" y="3790950"/>
          <p14:tracePt t="65119" x="3641725" y="3800475"/>
          <p14:tracePt t="65137" x="3624263" y="3817938"/>
          <p14:tracePt t="65152" x="3616325" y="3835400"/>
          <p14:tracePt t="65185" x="3606800" y="3835400"/>
          <p14:tracePt t="65192" x="3606800" y="3843338"/>
          <p14:tracePt t="65202" x="3606800" y="3852863"/>
          <p14:tracePt t="65219" x="3598863" y="3860800"/>
          <p14:tracePt t="65220" x="3598863" y="3887788"/>
          <p14:tracePt t="65235" x="3589338" y="3887788"/>
          <p14:tracePt t="65252" x="3589338" y="3913188"/>
          <p14:tracePt t="65269" x="3589338" y="3922713"/>
          <p14:tracePt t="65270" x="3589338" y="3930650"/>
          <p14:tracePt t="65285" x="3581400" y="3948113"/>
          <p14:tracePt t="65303" x="3581400" y="3957638"/>
          <p14:tracePt t="65319" x="3571875" y="3957638"/>
          <p14:tracePt t="65335" x="3571875" y="3965575"/>
          <p14:tracePt t="65352" x="3529013" y="3992563"/>
          <p14:tracePt t="65369" x="3449638" y="4027488"/>
          <p14:tracePt t="65386" x="3414713" y="4027488"/>
          <p14:tracePt t="65402" x="3371850" y="4027488"/>
          <p14:tracePt t="65418" x="3344863" y="4027488"/>
          <p14:tracePt t="65419" x="3336925" y="4027488"/>
          <p14:tracePt t="65436" x="3319463" y="4010025"/>
          <p14:tracePt t="65452" x="3309938" y="4010025"/>
          <p14:tracePt t="65453" x="3302000" y="4010025"/>
          <p14:tracePt t="65474" x="3292475" y="4000500"/>
          <p14:tracePt t="65503" x="3284538" y="4000500"/>
          <p14:tracePt t="65510" x="3275013" y="4000500"/>
          <p14:tracePt t="65531" x="3267075" y="3992563"/>
          <p14:tracePt t="65538" x="3249613" y="3992563"/>
          <p14:tracePt t="65566" x="3240088" y="3983038"/>
          <p14:tracePt t="65581" x="3232150" y="3983038"/>
          <p14:tracePt t="65652" x="3222625" y="3983038"/>
          <p14:tracePt t="65687" x="3214688" y="3983038"/>
          <p14:tracePt t="65785" x="3205163" y="3983038"/>
          <p14:tracePt t="65807" x="3205163" y="3975100"/>
          <p14:tracePt t="65828" x="3187700" y="3965575"/>
          <p14:tracePt t="65835" x="3179763" y="3957638"/>
          <p14:tracePt t="65843" x="3170238" y="3948113"/>
          <p14:tracePt t="65852" x="3162300" y="3940175"/>
          <p14:tracePt t="65871" x="3144838" y="3922713"/>
          <p14:tracePt t="65885" x="3135313" y="3913188"/>
          <p14:tracePt t="65886" x="3135313" y="3905250"/>
          <p14:tracePt t="65902" x="3117850" y="3905250"/>
          <p14:tracePt t="65918" x="3109913" y="3895725"/>
          <p14:tracePt t="65935" x="3109913" y="3878263"/>
          <p14:tracePt t="65955" x="3100388" y="3878263"/>
          <p14:tracePt t="65971" x="3092450" y="3870325"/>
          <p14:tracePt t="65985" x="3092450" y="3860800"/>
          <p14:tracePt t="66006" x="3082925" y="3860800"/>
          <p14:tracePt t="66061" x="3082925" y="3852863"/>
          <p14:tracePt t="66075" x="3074988" y="3852863"/>
          <p14:tracePt t="66097" x="3074988" y="3843338"/>
          <p14:tracePt t="67163" x="3065463" y="3843338"/>
          <p14:tracePt t="67171" x="3057525" y="3835400"/>
          <p14:tracePt t="67177" x="3038475" y="3835400"/>
          <p14:tracePt t="67185" x="3030538" y="3835400"/>
          <p14:tracePt t="67201" x="3021013" y="3835400"/>
          <p14:tracePt t="67217" x="2986088" y="3825875"/>
          <p14:tracePt t="67234" x="2960688" y="3825875"/>
          <p14:tracePt t="67234" x="2933700" y="3825875"/>
          <p14:tracePt t="67251" x="2916238" y="3817938"/>
          <p14:tracePt t="67267" x="2890838" y="3817938"/>
          <p14:tracePt t="67284" x="2881313" y="3808413"/>
          <p14:tracePt t="67284" x="2863850" y="3808413"/>
          <p14:tracePt t="67300" x="2828925" y="3800475"/>
          <p14:tracePt t="67317" x="2811463" y="3800475"/>
          <p14:tracePt t="67333" x="2776538" y="3790950"/>
          <p14:tracePt t="67334" x="2759075" y="3790950"/>
          <p14:tracePt t="67352" x="2741613" y="3790950"/>
          <p14:tracePt t="67367" x="2716213" y="3773488"/>
          <p14:tracePt t="67384" x="2681288" y="3773488"/>
          <p14:tracePt t="67400" x="2654300" y="3765550"/>
          <p14:tracePt t="67418" x="2601913" y="3765550"/>
          <p14:tracePt t="67434" x="2524125" y="3756025"/>
          <p14:tracePt t="67451" x="2427288" y="3738563"/>
          <p14:tracePt t="67467" x="2357438" y="3738563"/>
          <p14:tracePt t="67484" x="2279650" y="3738563"/>
          <p14:tracePt t="67501" x="2252663" y="3738563"/>
          <p14:tracePt t="67517" x="2227263" y="3738563"/>
          <p14:tracePt t="67517" x="2217738" y="3738563"/>
          <p14:tracePt t="67533" x="2200275" y="3748088"/>
          <p14:tracePt t="67553" x="2165350" y="3748088"/>
          <p14:tracePt t="67566" x="2147888" y="3756025"/>
          <p14:tracePt t="67583" x="2095500" y="3765550"/>
          <p14:tracePt t="67600" x="2052638" y="3783013"/>
          <p14:tracePt t="67602" x="2025650" y="3783013"/>
          <p14:tracePt t="67616" x="2000250" y="3790950"/>
          <p14:tracePt t="67617" x="1982788" y="3800475"/>
          <p14:tracePt t="67633" x="1930400" y="3808413"/>
          <p14:tracePt t="67650" x="1912938" y="3817938"/>
          <p14:tracePt t="67651" x="1903413" y="3825875"/>
          <p14:tracePt t="67667" x="1885950" y="3825875"/>
          <p14:tracePt t="67683" x="1878013" y="3825875"/>
          <p14:tracePt t="67701" x="1860550" y="3835400"/>
          <p14:tracePt t="67718" x="1851025" y="3843338"/>
          <p14:tracePt t="67733" x="1843088" y="3843338"/>
          <p14:tracePt t="67751" x="1833563" y="3852863"/>
          <p14:tracePt t="67766" x="1816100" y="3852863"/>
          <p14:tracePt t="67783" x="1798638" y="3852863"/>
          <p14:tracePt t="67799" x="1781175" y="3852863"/>
          <p14:tracePt t="67800" x="1781175" y="3860800"/>
          <p14:tracePt t="67817" x="1755775" y="3860800"/>
          <p14:tracePt t="67833" x="1746250" y="3860800"/>
          <p14:tracePt t="67850" x="1720850" y="3860800"/>
          <p14:tracePt t="67866" x="1711325" y="3860800"/>
          <p14:tracePt t="67892" x="1703388" y="3860800"/>
          <p14:tracePt t="67905" x="1693863" y="3870325"/>
          <p14:tracePt t="67934" x="1685925" y="3878263"/>
          <p14:tracePt t="67955" x="1668463" y="3878263"/>
          <p14:tracePt t="67962" x="1668463" y="3887788"/>
          <p14:tracePt t="67984" x="1658938" y="3905250"/>
          <p14:tracePt t="67997" x="1651000" y="3905250"/>
          <p14:tracePt t="68018" x="1641475" y="3913188"/>
          <p14:tracePt t="68054" x="1641475" y="3922713"/>
          <p14:tracePt t="68089" x="1633538" y="3922713"/>
          <p14:tracePt t="68125" x="1624013" y="3930650"/>
          <p14:tracePt t="68146" x="1616075" y="3940175"/>
          <p14:tracePt t="68153" x="1598613" y="3940175"/>
          <p14:tracePt t="68159" x="1581150" y="3940175"/>
          <p14:tracePt t="68174" x="1571625" y="3940175"/>
          <p14:tracePt t="68184" x="1563688" y="3940175"/>
          <p14:tracePt t="68209" x="1554163" y="3940175"/>
          <p14:tracePt t="68230" x="1546225" y="3940175"/>
          <p14:tracePt t="68259" x="1536700" y="3940175"/>
          <p14:tracePt t="68295" x="1528763" y="3940175"/>
          <p14:tracePt t="72632" x="1528763" y="3948113"/>
          <p14:tracePt t="72639" x="1511300" y="3948113"/>
          <p14:tracePt t="72654" x="1501775" y="3948113"/>
          <p14:tracePt t="72662" x="1493838" y="3948113"/>
          <p14:tracePt t="72679" x="1466850" y="3948113"/>
          <p14:tracePt t="72696" x="1441450" y="3957638"/>
          <p14:tracePt t="72713" x="1431925" y="3957638"/>
          <p14:tracePt t="72729" x="1414463" y="3965575"/>
          <p14:tracePt t="72746" x="1379538" y="3965575"/>
          <p14:tracePt t="72746" x="1362075" y="3965575"/>
          <p14:tracePt t="72765" x="1309688" y="3965575"/>
          <p14:tracePt t="72767" x="1301750" y="3965575"/>
          <p14:tracePt t="72779" x="1266825" y="3965575"/>
          <p14:tracePt t="72796" x="1196975" y="3948113"/>
          <p14:tracePt t="72812" x="1152525" y="3940175"/>
          <p14:tracePt t="72830" x="1109663" y="3930650"/>
          <p14:tracePt t="72845" x="1100138" y="3930650"/>
          <p14:tracePt t="72862" x="1082675" y="3922713"/>
          <p14:tracePt t="72879" x="1047750" y="3922713"/>
          <p14:tracePt t="72896" x="1022350" y="3922713"/>
          <p14:tracePt t="72912" x="987425" y="3922713"/>
          <p14:tracePt t="72929" x="925513" y="3930650"/>
          <p14:tracePt t="72930" x="900113" y="3940175"/>
          <p14:tracePt t="72946" x="830263" y="3957638"/>
          <p14:tracePt t="72963" x="777875" y="3975100"/>
          <p14:tracePt t="72965" x="760413" y="3975100"/>
          <p14:tracePt t="72979" x="725488" y="3992563"/>
          <p14:tracePt t="72995" x="698500" y="4000500"/>
          <p14:tracePt t="73012" x="690563" y="4017963"/>
          <p14:tracePt t="73028" x="681038" y="4017963"/>
          <p14:tracePt t="73030" x="673100" y="4027488"/>
          <p14:tracePt t="73045" x="673100" y="4035425"/>
          <p14:tracePt t="73062" x="655638" y="4044950"/>
          <p14:tracePt t="73079" x="620713" y="4062413"/>
          <p14:tracePt t="73096" x="611188" y="4070350"/>
          <p14:tracePt t="73113" x="568325" y="4087813"/>
          <p14:tracePt t="73129" x="550863" y="4097338"/>
          <p14:tracePt t="73145" x="523875" y="4105275"/>
          <p14:tracePt t="73163" x="481013" y="4114800"/>
          <p14:tracePt t="73179" x="463550" y="4124325"/>
          <p14:tracePt t="73196" x="436563" y="4141788"/>
          <p14:tracePt t="73198" x="419100" y="4149725"/>
          <p14:tracePt t="73212" x="401638" y="4167188"/>
          <p14:tracePt t="73212" x="384175" y="4184650"/>
          <p14:tracePt t="73230" x="349250" y="4237038"/>
          <p14:tracePt t="73245" x="306388" y="4281488"/>
          <p14:tracePt t="73262" x="288925" y="4333875"/>
          <p14:tracePt t="73262" x="279400" y="4359275"/>
          <p14:tracePt t="73279" x="261938" y="4394200"/>
          <p14:tracePt t="73295" x="254000" y="4421188"/>
          <p14:tracePt t="73312" x="236538" y="4446588"/>
          <p14:tracePt t="73328" x="227013" y="4464050"/>
          <p14:tracePt t="73346" x="227013" y="4473575"/>
          <p14:tracePt t="73361" x="219075" y="4491038"/>
          <p14:tracePt t="73378" x="209550" y="4498975"/>
          <p14:tracePt t="73396" x="201613" y="4516438"/>
          <p14:tracePt t="73412" x="184150" y="4533900"/>
          <p14:tracePt t="73428" x="174625" y="4543425"/>
          <p14:tracePt t="73445" x="166688" y="4560888"/>
          <p14:tracePt t="73462" x="157163" y="4560888"/>
          <p14:tracePt t="73480" x="149225" y="4568825"/>
          <p14:tracePt t="73495" x="139700" y="4578350"/>
          <p14:tracePt t="73513" x="139700" y="4586288"/>
          <p14:tracePt t="73528" x="139700" y="4595813"/>
          <p14:tracePt t="73545" x="122238" y="4630738"/>
          <p14:tracePt t="73562" x="122238" y="4656138"/>
          <p14:tracePt t="73579" x="131763" y="4700588"/>
          <p14:tracePt t="73595" x="131763" y="4725988"/>
          <p14:tracePt t="73612" x="149225" y="4752975"/>
          <p14:tracePt t="73629" x="157163" y="4787900"/>
          <p14:tracePt t="73644" x="166688" y="4795838"/>
          <p14:tracePt t="73662" x="174625" y="4822825"/>
          <p14:tracePt t="73678" x="184150" y="4822825"/>
          <p14:tracePt t="73678" x="192088" y="4830763"/>
          <p14:tracePt t="73695" x="192088" y="4840288"/>
          <p14:tracePt t="73712" x="209550" y="4848225"/>
          <p14:tracePt t="73713" x="209550" y="4857750"/>
          <p14:tracePt t="73728" x="219075" y="4875213"/>
          <p14:tracePt t="73745" x="227013" y="4892675"/>
          <p14:tracePt t="73762" x="236538" y="4892675"/>
          <p14:tracePt t="73763" x="261938" y="4918075"/>
          <p14:tracePt t="73778" x="288925" y="4935538"/>
          <p14:tracePt t="73795" x="323850" y="4962525"/>
          <p14:tracePt t="73812" x="366713" y="4979988"/>
          <p14:tracePt t="73828" x="384175" y="4987925"/>
          <p14:tracePt t="73845" x="393700" y="4987925"/>
          <p14:tracePt t="73861" x="419100" y="4997450"/>
          <p14:tracePt t="73862" x="436563" y="5005388"/>
          <p14:tracePt t="73878" x="463550" y="5005388"/>
          <p14:tracePt t="73894" x="488950" y="5005388"/>
          <p14:tracePt t="73911" x="506413" y="5022850"/>
          <p14:tracePt t="73928" x="523875" y="5022850"/>
          <p14:tracePt t="73960" x="533400" y="5022850"/>
          <p14:tracePt t="73975" x="541338" y="5014913"/>
          <p14:tracePt t="73984" x="558800" y="5014913"/>
          <p14:tracePt t="73996" x="568325" y="5005388"/>
          <p14:tracePt t="74011" x="576263" y="4997450"/>
          <p14:tracePt t="74028" x="585788" y="4997450"/>
          <p14:tracePt t="74044" x="593725" y="4987925"/>
          <p14:tracePt t="74061" x="603250" y="4979988"/>
          <p14:tracePt t="74095" x="620713" y="4979988"/>
          <p14:tracePt t="74102" x="620713" y="4970463"/>
          <p14:tracePt t="74137" x="628650" y="4970463"/>
          <p14:tracePt t="74145" x="638175" y="4970463"/>
          <p14:tracePt t="74151" x="646113" y="4953000"/>
          <p14:tracePt t="74166" x="663575" y="4945063"/>
          <p14:tracePt t="74177" x="690563" y="4935538"/>
          <p14:tracePt t="74194" x="708025" y="4935538"/>
          <p14:tracePt t="74194" x="715963" y="4935538"/>
          <p14:tracePt t="74211" x="733425" y="4927600"/>
          <p14:tracePt t="74229" x="760413" y="4918075"/>
          <p14:tracePt t="74244" x="777875" y="4918075"/>
          <p14:tracePt t="74262" x="803275" y="4910138"/>
          <p14:tracePt t="74278" x="830263" y="4910138"/>
          <p14:tracePt t="74295" x="847725" y="4910138"/>
          <p14:tracePt t="74311" x="855663" y="4900613"/>
          <p14:tracePt t="74329" x="882650" y="4900613"/>
          <p14:tracePt t="74344" x="900113" y="4900613"/>
          <p14:tracePt t="74364" x="908050" y="4883150"/>
          <p14:tracePt t="74378" x="917575" y="4883150"/>
          <p14:tracePt t="74394" x="925513" y="4875213"/>
          <p14:tracePt t="74413" x="935038" y="4875213"/>
          <p14:tracePt t="74427" x="952500" y="4875213"/>
          <p14:tracePt t="74444" x="960438" y="4865688"/>
          <p14:tracePt t="74462" x="969963" y="4857750"/>
          <p14:tracePt t="74463" x="977900" y="4857750"/>
          <p14:tracePt t="74491" x="987425" y="4857750"/>
          <p14:tracePt t="74505" x="987425" y="4848225"/>
          <p14:tracePt t="74512" x="995363" y="4848225"/>
          <p14:tracePt t="74540" x="995363" y="4840288"/>
          <p14:tracePt t="74576" x="1012825" y="4840288"/>
          <p14:tracePt t="74585" x="1012825" y="4830763"/>
          <p14:tracePt t="75000" x="1030288" y="4830763"/>
          <p14:tracePt t="75006" x="1057275" y="4840288"/>
          <p14:tracePt t="75014" x="1092200" y="4848225"/>
          <p14:tracePt t="75027" x="1127125" y="4857750"/>
          <p14:tracePt t="75028" x="1144588" y="4857750"/>
          <p14:tracePt t="75044" x="1214438" y="4875213"/>
          <p14:tracePt t="75060" x="1257300" y="4875213"/>
          <p14:tracePt t="75077" x="1301750" y="4883150"/>
          <p14:tracePt t="75094" x="1336675" y="4892675"/>
          <p14:tracePt t="75110" x="1362075" y="4900613"/>
          <p14:tracePt t="75127" x="1441450" y="4927600"/>
          <p14:tracePt t="75143" x="1528763" y="4945063"/>
          <p14:tracePt t="75160" x="1606550" y="4970463"/>
          <p14:tracePt t="75177" x="1703388" y="4997450"/>
          <p14:tracePt t="75193" x="1738313" y="5005388"/>
          <p14:tracePt t="75210" x="1781175" y="5014913"/>
          <p14:tracePt t="75227" x="1798638" y="5022850"/>
          <p14:tracePt t="75244" x="1833563" y="5022850"/>
          <p14:tracePt t="75260" x="1860550" y="5022850"/>
          <p14:tracePt t="75277" x="1930400" y="5022850"/>
          <p14:tracePt t="75293" x="1982788" y="5022850"/>
          <p14:tracePt t="75311" x="2078038" y="5022850"/>
          <p14:tracePt t="75326" x="2122488" y="5022850"/>
          <p14:tracePt t="75343" x="2165350" y="5022850"/>
          <p14:tracePt t="75360" x="2200275" y="5022850"/>
          <p14:tracePt t="75360" x="2217738" y="5022850"/>
          <p14:tracePt t="75378" x="2252663" y="5022850"/>
          <p14:tracePt t="75393" x="2270125" y="5022850"/>
          <p14:tracePt t="75410" x="2305050" y="5022850"/>
          <p14:tracePt t="75426" x="2339975" y="5014913"/>
          <p14:tracePt t="75443" x="2392363" y="5014913"/>
          <p14:tracePt t="75460" x="2471738" y="5005388"/>
          <p14:tracePt t="75477" x="2524125" y="4987925"/>
          <p14:tracePt t="75494" x="2559050" y="4970463"/>
          <p14:tracePt t="75510" x="2566988" y="4962525"/>
          <p14:tracePt t="75527" x="2584450" y="4953000"/>
          <p14:tracePt t="75543" x="2619375" y="4892675"/>
          <p14:tracePt t="75544" x="2628900" y="4857750"/>
          <p14:tracePt t="75560" x="2646363" y="4813300"/>
          <p14:tracePt t="75576" x="2654300" y="4770438"/>
          <p14:tracePt t="75594" x="2671763" y="4718050"/>
          <p14:tracePt t="75610" x="2671763" y="4708525"/>
          <p14:tracePt t="75626" x="2681288" y="4691063"/>
          <p14:tracePt t="75643" x="2681288" y="4673600"/>
          <p14:tracePt t="75660" x="2689225" y="4673600"/>
          <p14:tracePt t="75676" x="2689225" y="4656138"/>
          <p14:tracePt t="75693" x="2698750" y="4648200"/>
          <p14:tracePt t="75710" x="2706688" y="4621213"/>
          <p14:tracePt t="75727" x="2706688" y="4595813"/>
          <p14:tracePt t="75743" x="2706688" y="4586288"/>
          <p14:tracePt t="75759" x="2706688" y="4568825"/>
          <p14:tracePt t="75777" x="2706688" y="4560888"/>
          <p14:tracePt t="75793" x="2706688" y="4551363"/>
          <p14:tracePt t="75819" x="2706688" y="4543425"/>
          <p14:tracePt t="75883" x="2706688" y="4533900"/>
          <p14:tracePt t="75904" x="2706688" y="4525963"/>
          <p14:tracePt t="75919" x="2706688" y="4516438"/>
          <p14:tracePt t="75953" x="2706688" y="4508500"/>
          <p14:tracePt t="75988" x="2706688" y="4498975"/>
          <p14:tracePt t="76024" x="2706688" y="4491038"/>
          <p14:tracePt t="76307" x="2716213" y="4491038"/>
          <p14:tracePt t="76342" x="2724150" y="4491038"/>
          <p14:tracePt t="76363" x="2733675" y="4491038"/>
          <p14:tracePt t="76377" x="2751138" y="4491038"/>
          <p14:tracePt t="76398" x="2759075" y="4491038"/>
          <p14:tracePt t="76433" x="2768600" y="4491038"/>
          <p14:tracePt t="76462" x="2776538" y="4491038"/>
          <p14:tracePt t="76533" x="2786063" y="4491038"/>
          <p14:tracePt t="76576" x="2803525" y="4491038"/>
          <p14:tracePt t="76625" x="2803525" y="4481513"/>
          <p14:tracePt t="76646" x="2811463" y="4473575"/>
          <p14:tracePt t="76653" x="2820988" y="4464050"/>
          <p14:tracePt t="76660" x="2820988" y="4456113"/>
          <p14:tracePt t="76676" x="2828925" y="4421188"/>
          <p14:tracePt t="76692" x="2828925" y="4403725"/>
          <p14:tracePt t="76709" x="2828925" y="4386263"/>
          <p14:tracePt t="76745" x="2828925" y="4376738"/>
          <p14:tracePt t="76773" x="2828925" y="4368800"/>
          <p14:tracePt t="76808" x="2828925" y="4359275"/>
          <p14:tracePt t="76843" x="2828925" y="4351338"/>
          <p14:tracePt t="76865" x="2820988" y="4351338"/>
          <p14:tracePt t="76880" x="2820988" y="4341813"/>
          <p14:tracePt t="76886" x="2811463" y="4341813"/>
          <p14:tracePt t="76914" x="2811463" y="4333875"/>
          <p14:tracePt t="76922" x="2794000" y="4333875"/>
          <p14:tracePt t="76978" x="2786063" y="4333875"/>
          <p14:tracePt t="76992" x="2786063" y="4324350"/>
          <p14:tracePt t="77013" x="2776538" y="4324350"/>
          <p14:tracePt t="77027" x="2768600" y="4316413"/>
          <p14:tracePt t="77063" x="2759075" y="4316413"/>
          <p14:tracePt t="77084" x="2751138" y="4316413"/>
          <p14:tracePt t="77098" x="2751138" y="4306888"/>
          <p14:tracePt t="77133" x="2751138" y="4289425"/>
          <p14:tracePt t="77155" x="2733675" y="4289425"/>
          <p14:tracePt t="79083" x="2733675" y="4298950"/>
          <p14:tracePt t="79168" x="2733675" y="4306888"/>
          <p14:tracePt t="79239" x="2741613" y="4306888"/>
          <p14:tracePt t="79260" x="2751138" y="4306888"/>
          <p14:tracePt t="79267" x="2751138" y="4316413"/>
          <p14:tracePt t="79274" x="2759075" y="4316413"/>
          <p14:tracePt t="79290" x="2776538" y="4324350"/>
          <p14:tracePt t="79307" x="2776538" y="4333875"/>
          <p14:tracePt t="79324" x="2786063" y="4341813"/>
          <p14:tracePt t="79340" x="2794000" y="4341813"/>
          <p14:tracePt t="79357" x="2803525" y="4359275"/>
          <p14:tracePt t="79373" x="2811463" y="4376738"/>
          <p14:tracePt t="79373" x="2828925" y="4376738"/>
          <p14:tracePt t="79393" x="2828925" y="4386263"/>
          <p14:tracePt t="79407" x="2828925" y="4394200"/>
          <p14:tracePt t="79423" x="2828925" y="4403725"/>
          <p14:tracePt t="79423" x="2838450" y="4403725"/>
          <p14:tracePt t="79458" x="2846388" y="4403725"/>
          <p14:tracePt t="79465" x="2846388" y="4411663"/>
          <p14:tracePt t="79493" x="2846388" y="4429125"/>
          <p14:tracePt t="79515" x="2855913" y="4429125"/>
          <p14:tracePt t="79521" x="2855913" y="4438650"/>
          <p14:tracePt t="79543" x="2855913" y="4446588"/>
          <p14:tracePt t="79571" x="2855913" y="4456113"/>
          <p14:tracePt t="79578" x="2855913" y="4464050"/>
          <p14:tracePt t="79592" x="2855913" y="4473575"/>
          <p14:tracePt t="79621" x="2855913" y="4481513"/>
          <p14:tracePt t="79642" x="2855913" y="4491038"/>
          <p14:tracePt t="79649" x="2855913" y="4498975"/>
          <p14:tracePt t="79664" x="2855913" y="4508500"/>
          <p14:tracePt t="79678" x="2855913" y="4516438"/>
          <p14:tracePt t="79712" x="2855913" y="4525963"/>
          <p14:tracePt t="79740" x="2855913" y="4533900"/>
          <p14:tracePt t="79812" x="2846388" y="4533900"/>
          <p14:tracePt t="79818" x="2846388" y="4543425"/>
          <p14:tracePt t="79832" x="2846388" y="4560888"/>
          <p14:tracePt t="79840" x="2838450" y="4560888"/>
          <p14:tracePt t="79856" x="2811463" y="4578350"/>
          <p14:tracePt t="79872" x="2776538" y="4603750"/>
          <p14:tracePt t="79889" x="2706688" y="4638675"/>
          <p14:tracePt t="79906" x="2681288" y="4648200"/>
          <p14:tracePt t="79922" x="2654300" y="4656138"/>
          <p14:tracePt t="79939" x="2628900" y="4665663"/>
          <p14:tracePt t="79957" x="2611438" y="4673600"/>
          <p14:tracePt t="79974" x="2566988" y="4691063"/>
          <p14:tracePt t="79989" x="2541588" y="4718050"/>
          <p14:tracePt t="80006" x="2489200" y="4735513"/>
          <p14:tracePt t="80024" x="2409825" y="4760913"/>
          <p14:tracePt t="80039" x="2349500" y="4778375"/>
          <p14:tracePt t="80056" x="2305050" y="4795838"/>
          <p14:tracePt t="80073" x="2244725" y="4813300"/>
          <p14:tracePt t="80090" x="2217738" y="4822825"/>
          <p14:tracePt t="80106" x="2182813" y="4830763"/>
          <p14:tracePt t="80125" x="2112963" y="4830763"/>
          <p14:tracePt t="80139" x="2060575" y="4830763"/>
          <p14:tracePt t="80156" x="2000250" y="4813300"/>
          <p14:tracePt t="80172" x="1930400" y="4770438"/>
          <p14:tracePt t="80189" x="1895475" y="4760913"/>
          <p14:tracePt t="80206" x="1860550" y="4743450"/>
          <p14:tracePt t="80207" x="1851025" y="4735513"/>
          <p14:tracePt t="80222" x="1843088" y="4725988"/>
          <p14:tracePt t="80242" x="1833563" y="4708525"/>
          <p14:tracePt t="80255" x="1833563" y="4700588"/>
          <p14:tracePt t="80272" x="1816100" y="4673600"/>
          <p14:tracePt t="80289" x="1808163" y="4630738"/>
          <p14:tracePt t="80305" x="1808163" y="4603750"/>
          <p14:tracePt t="80306" x="1808163" y="4586288"/>
          <p14:tracePt t="80322" x="1798638" y="4551363"/>
          <p14:tracePt t="80339" x="1798638" y="4533900"/>
          <p14:tracePt t="80356" x="1790700" y="4481513"/>
          <p14:tracePt t="80356" x="1790700" y="4473575"/>
          <p14:tracePt t="80373" x="1790700" y="4438650"/>
          <p14:tracePt t="80391" x="1781175" y="4411663"/>
          <p14:tracePt t="80406" x="1781175" y="4403725"/>
          <p14:tracePt t="80422" x="1781175" y="4394200"/>
          <p14:tracePt t="80439" x="1773238" y="4386263"/>
          <p14:tracePt t="80468" x="1773238" y="4376738"/>
          <p14:tracePt t="80504" x="1773238" y="4368800"/>
          <p14:tracePt t="80694" x="1781175" y="4368800"/>
          <p14:tracePt t="80723" x="1808163" y="4368800"/>
          <p14:tracePt t="80730" x="1816100" y="4368800"/>
          <p14:tracePt t="80740" x="1825625" y="4368800"/>
          <p14:tracePt t="80755" x="1843088" y="4368800"/>
          <p14:tracePt t="80771" x="1851025" y="4368800"/>
          <p14:tracePt t="80772" x="1860550" y="4368800"/>
          <p14:tracePt t="80788" x="1878013" y="4376738"/>
          <p14:tracePt t="80805" x="1895475" y="4386263"/>
          <p14:tracePt t="80822" x="1912938" y="4386263"/>
          <p14:tracePt t="80839" x="1938338" y="4403725"/>
          <p14:tracePt t="80855" x="1982788" y="4421188"/>
          <p14:tracePt t="80872" x="2035175" y="4429125"/>
          <p14:tracePt t="80888" x="2060575" y="4446588"/>
          <p14:tracePt t="80905" x="2105025" y="4456113"/>
          <p14:tracePt t="80922" x="2130425" y="4473575"/>
          <p14:tracePt t="80922" x="2157413" y="4473575"/>
          <p14:tracePt t="80938" x="2217738" y="4491038"/>
          <p14:tracePt t="80956" x="2314575" y="4516438"/>
          <p14:tracePt t="80971" x="2384425" y="4525963"/>
          <p14:tracePt t="80989" x="2436813" y="4525963"/>
          <p14:tracePt t="81006" x="2479675" y="4525963"/>
          <p14:tracePt t="81021" x="2524125" y="4525963"/>
          <p14:tracePt t="81038" x="2541588" y="4516438"/>
          <p14:tracePt t="81055" x="2559050" y="4498975"/>
          <p14:tracePt t="81055" x="2576513" y="4498975"/>
          <p14:tracePt t="81072" x="2593975" y="4491038"/>
          <p14:tracePt t="81088" x="2611438" y="4481513"/>
          <p14:tracePt t="81105" x="2619375" y="4464050"/>
          <p14:tracePt t="81123" x="2646363" y="4446588"/>
          <p14:tracePt t="81138" x="2654300" y="4429125"/>
          <p14:tracePt t="81141" x="2663825" y="4421188"/>
          <p14:tracePt t="81154" x="2663825" y="4403725"/>
          <p14:tracePt t="81172" x="2671763" y="4386263"/>
          <p14:tracePt t="81189" x="2671763" y="4351338"/>
          <p14:tracePt t="81206" x="2671763" y="4333875"/>
          <p14:tracePt t="81222" x="2671763" y="4316413"/>
          <p14:tracePt t="81246" x="2671763" y="4298950"/>
          <p14:tracePt t="81295" x="2671763" y="4289425"/>
          <p14:tracePt t="81352" x="2681288" y="4289425"/>
          <p14:tracePt t="81438" x="2689225" y="4289425"/>
          <p14:tracePt t="81609" x="2706688" y="4289425"/>
          <p14:tracePt t="82107" x="2716213" y="4298950"/>
          <p14:tracePt t="82122" x="2733675" y="4298950"/>
          <p14:tracePt t="82128" x="2741613" y="4306888"/>
          <p14:tracePt t="82137" x="2759075" y="4316413"/>
          <p14:tracePt t="82154" x="2768600" y="4324350"/>
          <p14:tracePt t="82173" x="2786063" y="4324350"/>
          <p14:tracePt t="82187" x="2794000" y="4324350"/>
          <p14:tracePt t="82213" x="2794000" y="4333875"/>
          <p14:tracePt t="82235" x="2803525" y="4333875"/>
          <p14:tracePt t="82249" x="2803525" y="4341813"/>
          <p14:tracePt t="82271" x="2820988" y="4341813"/>
          <p14:tracePt t="83288" x="2820988" y="4351338"/>
          <p14:tracePt t="83308" x="2820988" y="4359275"/>
          <p14:tracePt t="83323" x="2820988" y="4368800"/>
          <p14:tracePt t="83372" x="2820988" y="4376738"/>
          <p14:tracePt t="83408" x="2820988" y="4386263"/>
          <p14:tracePt t="83478" x="2820988" y="4403725"/>
          <p14:tracePt t="83516" x="2820988" y="4411663"/>
          <p14:tracePt t="83549" x="2820988" y="4421188"/>
          <p14:tracePt t="83556" x="2820988" y="4438650"/>
          <p14:tracePt t="83577" x="2820988" y="4446588"/>
          <p14:tracePt t="83598" x="2811463" y="4456113"/>
          <p14:tracePt t="83613" x="2811463" y="4464050"/>
          <p14:tracePt t="83633" x="2811463" y="4473575"/>
          <p14:tracePt t="83662" x="2811463" y="4481513"/>
          <p14:tracePt t="83762" x="2811463" y="4491038"/>
          <p14:tracePt t="83775" x="2811463" y="4508500"/>
          <p14:tracePt t="83782" x="2811463" y="4533900"/>
          <p14:tracePt t="83789" x="2820988" y="4560888"/>
          <p14:tracePt t="83804" x="2838450" y="4621213"/>
          <p14:tracePt t="83819" x="2855913" y="4673600"/>
          <p14:tracePt t="83837" x="2863850" y="4735513"/>
          <p14:tracePt t="83853" x="2881313" y="4805363"/>
          <p14:tracePt t="83870" x="2898775" y="4840288"/>
          <p14:tracePt t="83886" x="2898775" y="4892675"/>
          <p14:tracePt t="83904" x="2881313" y="4997450"/>
          <p14:tracePt t="83919" x="2863850" y="5057775"/>
          <p14:tracePt t="83936" x="2846388" y="5110163"/>
          <p14:tracePt t="83937" x="2838450" y="5137150"/>
          <p14:tracePt t="83952" x="2828925" y="5154613"/>
          <p14:tracePt t="83953" x="2828925" y="5172075"/>
          <p14:tracePt t="83970" x="2820988" y="5224463"/>
          <p14:tracePt t="83986" x="2803525" y="5249863"/>
          <p14:tracePt t="83987" x="2794000" y="5259388"/>
          <p14:tracePt t="84003" x="2794000" y="5284788"/>
          <p14:tracePt t="84020" x="2776538" y="5302250"/>
          <p14:tracePt t="84036" x="2698750" y="5364163"/>
          <p14:tracePt t="84053" x="2619375" y="5389563"/>
          <p14:tracePt t="84069" x="2532063" y="5407025"/>
          <p14:tracePt t="84086" x="2427288" y="5424488"/>
          <p14:tracePt t="84102" x="2374900" y="5441950"/>
          <p14:tracePt t="84119" x="2332038" y="5451475"/>
          <p14:tracePt t="84136" x="2252663" y="5451475"/>
          <p14:tracePt t="84152" x="2200275" y="5451475"/>
          <p14:tracePt t="84169" x="2139950" y="5451475"/>
          <p14:tracePt t="84186" x="2060575" y="5434013"/>
          <p14:tracePt t="84203" x="2008188" y="5416550"/>
          <p14:tracePt t="84219" x="1973263" y="5407025"/>
          <p14:tracePt t="84235" x="1947863" y="5389563"/>
          <p14:tracePt t="84252" x="1938338" y="5389563"/>
          <p14:tracePt t="84269" x="1912938" y="5372100"/>
          <p14:tracePt t="84285" x="1895475" y="5354638"/>
          <p14:tracePt t="84302" x="1878013" y="5337175"/>
          <p14:tracePt t="84319" x="1860550" y="5337175"/>
          <p14:tracePt t="84319" x="1851025" y="5329238"/>
          <p14:tracePt t="84335" x="1833563" y="5319713"/>
          <p14:tracePt t="84369" x="1825625" y="5319713"/>
          <p14:tracePt t="84404" x="1816100" y="5319713"/>
          <p14:tracePt t="85669" x="1825625" y="5319713"/>
          <p14:tracePt t="85690" x="1833563" y="5319713"/>
          <p14:tracePt t="85697" x="1851025" y="5319713"/>
          <p14:tracePt t="85704" x="1860550" y="5319713"/>
          <p14:tracePt t="85718" x="1930400" y="5319713"/>
          <p14:tracePt t="85734" x="2000250" y="5319713"/>
          <p14:tracePt t="85751" x="2112963" y="5319713"/>
          <p14:tracePt t="85767" x="2200275" y="5319713"/>
          <p14:tracePt t="85768" x="2244725" y="5319713"/>
          <p14:tracePt t="85784" x="2314575" y="5319713"/>
          <p14:tracePt t="85801" x="2392363" y="5319713"/>
          <p14:tracePt t="85817" x="2479675" y="5319713"/>
          <p14:tracePt t="85834" x="2514600" y="5319713"/>
          <p14:tracePt t="85850" x="2532063" y="5319713"/>
          <p14:tracePt t="85867" x="2549525" y="5319713"/>
          <p14:tracePt t="85916" x="2559050" y="5319713"/>
          <p14:tracePt t="87253" x="2741613" y="5102225"/>
          <p14:tracePt t="87258" x="3135313" y="4648200"/>
          <p14:tracePt t="87267" x="3606800" y="4132263"/>
          <p14:tracePt t="87284" x="4611688" y="3144838"/>
          <p14:tracePt t="87301" x="5754688" y="2184400"/>
          <p14:tracePt t="87301" x="6357938" y="1703388"/>
          <p14:tracePt t="87316" x="7370763" y="908050"/>
          <p14:tracePt t="87333" x="8121650" y="358775"/>
        </p14:tracePtLst>
      </p14:laserTraceLst>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9835-B5DA-20CD-ADFA-BDA082186653}"/>
              </a:ext>
            </a:extLst>
          </p:cNvPr>
          <p:cNvSpPr>
            <a:spLocks noGrp="1"/>
          </p:cNvSpPr>
          <p:nvPr>
            <p:ph type="title"/>
          </p:nvPr>
        </p:nvSpPr>
        <p:spPr/>
        <p:txBody>
          <a:bodyPr/>
          <a:lstStyle/>
          <a:p>
            <a:r>
              <a:rPr lang="en-US"/>
              <a:t>1k Rabbit Producers must also:</a:t>
            </a:r>
          </a:p>
        </p:txBody>
      </p:sp>
      <p:sp>
        <p:nvSpPr>
          <p:cNvPr id="3" name="Content Placeholder 2">
            <a:extLst>
              <a:ext uri="{FF2B5EF4-FFF2-40B4-BE49-F238E27FC236}">
                <a16:creationId xmlns:a16="http://schemas.microsoft.com/office/drawing/2014/main" id="{6524C3B7-F916-A775-F524-9654D9DA7EED}"/>
              </a:ext>
            </a:extLst>
          </p:cNvPr>
          <p:cNvSpPr>
            <a:spLocks noGrp="1"/>
          </p:cNvSpPr>
          <p:nvPr>
            <p:ph idx="1"/>
          </p:nvPr>
        </p:nvSpPr>
        <p:spPr>
          <a:xfrm>
            <a:off x="838200" y="1391992"/>
            <a:ext cx="10515600" cy="4351338"/>
          </a:xfrm>
        </p:spPr>
        <p:txBody>
          <a:bodyPr/>
          <a:lstStyle/>
          <a:p>
            <a:r>
              <a:rPr lang="en-US"/>
              <a:t>Comply with Rules for rabbit processing (Chapter 332)</a:t>
            </a:r>
          </a:p>
          <a:p>
            <a:r>
              <a:rPr lang="en-US"/>
              <a:t>Comply with Rules for manufacturing potentially hazardous foods (Chapter 358)</a:t>
            </a:r>
          </a:p>
          <a:p>
            <a:r>
              <a:rPr lang="en-US"/>
              <a:t>Register with MMPI before processing rabbits.</a:t>
            </a:r>
          </a:p>
          <a:p>
            <a:endParaRPr lang="en-US"/>
          </a:p>
          <a:p>
            <a:endParaRPr lang="en-US"/>
          </a:p>
          <a:p>
            <a:endParaRPr lang="en-US"/>
          </a:p>
        </p:txBody>
      </p:sp>
      <p:pic>
        <p:nvPicPr>
          <p:cNvPr id="9" name="Audio 8">
            <a:hlinkClick r:id="" action="ppaction://media"/>
            <a:extLst>
              <a:ext uri="{FF2B5EF4-FFF2-40B4-BE49-F238E27FC236}">
                <a16:creationId xmlns:a16="http://schemas.microsoft.com/office/drawing/2014/main" id="{D83B93A8-CA3C-FB46-880F-CE7B8B55E5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06410933"/>
      </p:ext>
    </p:extLst>
  </p:cSld>
  <p:clrMapOvr>
    <a:masterClrMapping/>
  </p:clrMapOvr>
  <mc:AlternateContent xmlns:mc="http://schemas.openxmlformats.org/markup-compatibility/2006">
    <mc:Choice xmlns:p14="http://schemas.microsoft.com/office/powerpoint/2010/main" Requires="p14">
      <p:transition spd="slow" p14:dur="2000" advTm="24649"/>
    </mc:Choice>
    <mc:Fallback>
      <p:transition spd="slow" advTm="24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6497" x="209550" y="6281738"/>
          <p14:tracePt t="6512" x="515938" y="6683375"/>
          <p14:tracePt t="9368" x="0" y="0"/>
        </p14:tracePtLst>
      </p14:laserTraceLst>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CD6C8-2448-8914-93E0-1E6FEB194977}"/>
              </a:ext>
            </a:extLst>
          </p:cNvPr>
          <p:cNvSpPr>
            <a:spLocks noGrp="1"/>
          </p:cNvSpPr>
          <p:nvPr>
            <p:ph type="ctrTitle"/>
          </p:nvPr>
        </p:nvSpPr>
        <p:spPr>
          <a:xfrm>
            <a:off x="1524000" y="1041400"/>
            <a:ext cx="9144000" cy="2387600"/>
          </a:xfrm>
        </p:spPr>
        <p:txBody>
          <a:bodyPr/>
          <a:lstStyle/>
          <a:p>
            <a:r>
              <a:rPr lang="en-US" b="1" i="1"/>
              <a:t>Questions?</a:t>
            </a:r>
          </a:p>
        </p:txBody>
      </p:sp>
      <p:sp>
        <p:nvSpPr>
          <p:cNvPr id="4" name="Rectangle 3">
            <a:extLst>
              <a:ext uri="{FF2B5EF4-FFF2-40B4-BE49-F238E27FC236}">
                <a16:creationId xmlns:a16="http://schemas.microsoft.com/office/drawing/2014/main" id="{DE525EAC-1CC6-AC0E-2D63-D501DDFB2265}"/>
              </a:ext>
            </a:extLst>
          </p:cNvPr>
          <p:cNvSpPr/>
          <p:nvPr/>
        </p:nvSpPr>
        <p:spPr>
          <a:xfrm>
            <a:off x="3695884" y="6448290"/>
            <a:ext cx="4405373" cy="261610"/>
          </a:xfrm>
          <a:prstGeom prst="rect">
            <a:avLst/>
          </a:prstGeom>
          <a:noFill/>
        </p:spPr>
        <p:txBody>
          <a:bodyPr wrap="none" lIns="91440" tIns="45720" rIns="91440" bIns="45720">
            <a:spAutoFit/>
          </a:bodyPr>
          <a:lstStyle/>
          <a:p>
            <a:pPr algn="ctr"/>
            <a:r>
              <a:rPr lang="en-US" sz="1100" b="1" cap="none" spc="0">
                <a:ln w="9525">
                  <a:solidFill>
                    <a:schemeClr val="bg1"/>
                  </a:solidFill>
                  <a:prstDash val="solid"/>
                </a:ln>
                <a:solidFill>
                  <a:schemeClr val="tx1"/>
                </a:solidFill>
                <a:effectLst>
                  <a:outerShdw blurRad="12700" dist="38100" dir="2700000" algn="tl" rotWithShape="0">
                    <a:schemeClr val="bg1">
                      <a:lumMod val="50000"/>
                    </a:schemeClr>
                  </a:outerShdw>
                </a:effectLst>
              </a:rPr>
              <a:t>The State of Maine is an Equal Opportunity Employer and Provider.</a:t>
            </a:r>
          </a:p>
        </p:txBody>
      </p:sp>
      <p:pic>
        <p:nvPicPr>
          <p:cNvPr id="6" name="Graphic 5" descr="Bunny face with solid fill">
            <a:extLst>
              <a:ext uri="{FF2B5EF4-FFF2-40B4-BE49-F238E27FC236}">
                <a16:creationId xmlns:a16="http://schemas.microsoft.com/office/drawing/2014/main" id="{0C7C6A98-DE51-3489-B4E6-49EEE0515B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80164" y="2309091"/>
            <a:ext cx="891886" cy="914400"/>
          </a:xfrm>
          <a:prstGeom prst="rect">
            <a:avLst/>
          </a:prstGeom>
        </p:spPr>
      </p:pic>
      <p:pic>
        <p:nvPicPr>
          <p:cNvPr id="10" name="Audio 9">
            <a:hlinkClick r:id="" action="ppaction://media"/>
            <a:extLst>
              <a:ext uri="{FF2B5EF4-FFF2-40B4-BE49-F238E27FC236}">
                <a16:creationId xmlns:a16="http://schemas.microsoft.com/office/drawing/2014/main" id="{2297CF01-0C29-FEB8-2D7B-7D2853C65A0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25989199"/>
      </p:ext>
    </p:extLst>
  </p:cSld>
  <p:clrMapOvr>
    <a:masterClrMapping/>
  </p:clrMapOvr>
  <mc:AlternateContent xmlns:mc="http://schemas.openxmlformats.org/markup-compatibility/2006">
    <mc:Choice xmlns:p14="http://schemas.microsoft.com/office/powerpoint/2010/main" Requires="p14">
      <p:transition spd="slow" p14:dur="2000" advTm="24865"/>
    </mc:Choice>
    <mc:Fallback>
      <p:transition spd="slow" advTm="24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024C8-062C-A1A9-9856-C4D11356E3D9}"/>
              </a:ext>
            </a:extLst>
          </p:cNvPr>
          <p:cNvSpPr>
            <a:spLocks noGrp="1"/>
          </p:cNvSpPr>
          <p:nvPr>
            <p:ph type="title"/>
          </p:nvPr>
        </p:nvSpPr>
        <p:spPr/>
        <p:txBody>
          <a:bodyPr/>
          <a:lstStyle/>
          <a:p>
            <a:r>
              <a:rPr lang="en-US"/>
              <a:t>Healthy &amp; Wholesome Rabbits for Slaughter</a:t>
            </a:r>
          </a:p>
        </p:txBody>
      </p:sp>
      <p:sp>
        <p:nvSpPr>
          <p:cNvPr id="3" name="Content Placeholder 2">
            <a:extLst>
              <a:ext uri="{FF2B5EF4-FFF2-40B4-BE49-F238E27FC236}">
                <a16:creationId xmlns:a16="http://schemas.microsoft.com/office/drawing/2014/main" id="{22239D7D-3698-AE9F-4B55-7ACC2B07CD83}"/>
              </a:ext>
            </a:extLst>
          </p:cNvPr>
          <p:cNvSpPr>
            <a:spLocks noGrp="1"/>
          </p:cNvSpPr>
          <p:nvPr>
            <p:ph idx="1"/>
          </p:nvPr>
        </p:nvSpPr>
        <p:spPr>
          <a:xfrm>
            <a:off x="413095" y="1566153"/>
            <a:ext cx="8604446" cy="4610810"/>
          </a:xfrm>
        </p:spPr>
        <p:txBody>
          <a:bodyPr>
            <a:noAutofit/>
          </a:bodyPr>
          <a:lstStyle/>
          <a:p>
            <a:r>
              <a:rPr lang="en-US" u="sng" dirty="0"/>
              <a:t>Slaughtering sick rabbits is prohibited </a:t>
            </a:r>
          </a:p>
          <a:p>
            <a:r>
              <a:rPr lang="en-US" u="sng" dirty="0"/>
              <a:t>Establishment responsible to ensure rabbits are residue free</a:t>
            </a:r>
          </a:p>
          <a:p>
            <a:r>
              <a:rPr lang="en-US" dirty="0"/>
              <a:t>At official establishments, rabbits with diseases contagious to humans should be segregated</a:t>
            </a:r>
          </a:p>
          <a:p>
            <a:r>
              <a:rPr lang="en-US" dirty="0"/>
              <a:t>Official establishments may contract with a practicing veterinarian licensed in Maine to perform ante- and post-mortem inspections</a:t>
            </a:r>
          </a:p>
          <a:p>
            <a:r>
              <a:rPr lang="en-US" dirty="0"/>
              <a:t>Sick or residue-containing rabbits (failing antemortem inspection) are to be put down, denatured, and disposed of in a DACF-approved manner/location</a:t>
            </a:r>
          </a:p>
          <a:p>
            <a:pPr marL="0" indent="0">
              <a:buNone/>
            </a:pPr>
            <a:endParaRPr lang="en-US" dirty="0"/>
          </a:p>
        </p:txBody>
      </p:sp>
      <p:pic>
        <p:nvPicPr>
          <p:cNvPr id="3074" name="Picture 2" descr="undefined">
            <a:extLst>
              <a:ext uri="{FF2B5EF4-FFF2-40B4-BE49-F238E27FC236}">
                <a16:creationId xmlns:a16="http://schemas.microsoft.com/office/drawing/2014/main" id="{E3930805-EAAF-3928-1E08-E969B1398F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5218" y="1825625"/>
            <a:ext cx="2833688" cy="3960379"/>
          </a:xfrm>
          <a:prstGeom prst="rect">
            <a:avLst/>
          </a:prstGeom>
          <a:noFill/>
          <a:extLst>
            <a:ext uri="{909E8E84-426E-40DD-AFC4-6F175D3DCCD1}">
              <a14:hiddenFill xmlns:a14="http://schemas.microsoft.com/office/drawing/2010/main">
                <a:solidFill>
                  <a:srgbClr val="FFFFFF"/>
                </a:solidFill>
              </a14:hiddenFill>
            </a:ext>
          </a:extLst>
        </p:spPr>
      </p:pic>
      <p:pic>
        <p:nvPicPr>
          <p:cNvPr id="23" name="Audio 22">
            <a:hlinkClick r:id="" action="ppaction://media"/>
            <a:extLst>
              <a:ext uri="{FF2B5EF4-FFF2-40B4-BE49-F238E27FC236}">
                <a16:creationId xmlns:a16="http://schemas.microsoft.com/office/drawing/2014/main" id="{5431D8CB-1D85-E95E-AA75-334A09FDB92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72616155"/>
      </p:ext>
    </p:extLst>
  </p:cSld>
  <p:clrMapOvr>
    <a:masterClrMapping/>
  </p:clrMapOvr>
  <mc:AlternateContent xmlns:mc="http://schemas.openxmlformats.org/markup-compatibility/2006">
    <mc:Choice xmlns:p14="http://schemas.microsoft.com/office/powerpoint/2010/main" Requires="p14">
      <p:transition spd="slow" p14:dur="2000" advTm="62318"/>
    </mc:Choice>
    <mc:Fallback>
      <p:transition spd="slow" advTm="62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extLst>
    <p:ext uri="{3A86A75C-4F4B-4683-9AE1-C65F6400EC91}">
      <p14:laserTraceLst xmlns:p14="http://schemas.microsoft.com/office/powerpoint/2010/main">
        <p14:tracePtLst>
          <p14:tracePt t="4784" x="6873875" y="139700"/>
          <p14:tracePt t="4800" x="7196138" y="436563"/>
          <p14:tracePt t="4817" x="7510463" y="812800"/>
          <p14:tracePt t="4834" x="7859713" y="1249363"/>
          <p14:tracePt t="4850" x="8253413" y="1870075"/>
          <p14:tracePt t="4851" x="8515350" y="2122488"/>
          <p14:tracePt t="4867" x="8942388" y="2725738"/>
          <p14:tracePt t="4883" x="9388475" y="3302000"/>
          <p14:tracePt t="4900" x="9807575" y="3773488"/>
          <p14:tracePt t="4900" x="9964738" y="4035425"/>
          <p14:tracePt t="4917" x="10244138" y="4481513"/>
          <p14:tracePt t="4934" x="10410825" y="4665663"/>
          <p14:tracePt t="4950" x="10471150" y="4665663"/>
          <p14:tracePt t="5552" x="10602913" y="4725988"/>
          <p14:tracePt t="5559" x="10760075" y="4795838"/>
          <p14:tracePt t="5567" x="10952163" y="4883150"/>
          <p14:tracePt t="5583" x="11344275" y="5084763"/>
          <p14:tracePt t="5600" x="11780838" y="531971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5653-28CA-71C9-1CC6-A5E5BC241C51}"/>
              </a:ext>
            </a:extLst>
          </p:cNvPr>
          <p:cNvSpPr>
            <a:spLocks noGrp="1"/>
          </p:cNvSpPr>
          <p:nvPr>
            <p:ph type="title"/>
          </p:nvPr>
        </p:nvSpPr>
        <p:spPr/>
        <p:txBody>
          <a:bodyPr/>
          <a:lstStyle/>
          <a:p>
            <a:r>
              <a:rPr lang="en-US" dirty="0"/>
              <a:t>Slaughter of Rabbits</a:t>
            </a:r>
          </a:p>
        </p:txBody>
      </p:sp>
      <p:sp>
        <p:nvSpPr>
          <p:cNvPr id="3" name="Content Placeholder 2">
            <a:extLst>
              <a:ext uri="{FF2B5EF4-FFF2-40B4-BE49-F238E27FC236}">
                <a16:creationId xmlns:a16="http://schemas.microsoft.com/office/drawing/2014/main" id="{85215326-DD83-246E-22EF-A7E5F55E6ABF}"/>
              </a:ext>
            </a:extLst>
          </p:cNvPr>
          <p:cNvSpPr>
            <a:spLocks noGrp="1"/>
          </p:cNvSpPr>
          <p:nvPr>
            <p:ph idx="1"/>
          </p:nvPr>
        </p:nvSpPr>
        <p:spPr>
          <a:xfrm>
            <a:off x="1262407" y="1863332"/>
            <a:ext cx="7025559" cy="4351338"/>
          </a:xfrm>
        </p:spPr>
        <p:txBody>
          <a:bodyPr>
            <a:normAutofit fontScale="92500" lnSpcReduction="10000"/>
          </a:bodyPr>
          <a:lstStyle/>
          <a:p>
            <a:r>
              <a:rPr lang="en-US"/>
              <a:t>Stunning methods</a:t>
            </a:r>
          </a:p>
          <a:p>
            <a:pPr marL="914400" lvl="1" indent="-457200">
              <a:buFont typeface="+mj-lt"/>
              <a:buAutoNum type="arabicPeriod"/>
            </a:pPr>
            <a:r>
              <a:rPr lang="en-US"/>
              <a:t>Captive bolt</a:t>
            </a:r>
          </a:p>
          <a:p>
            <a:pPr marL="914400" lvl="1" indent="-457200">
              <a:buFont typeface="+mj-lt"/>
              <a:buAutoNum type="arabicPeriod"/>
            </a:pPr>
            <a:r>
              <a:rPr lang="en-US"/>
              <a:t>Cervical dislocation by a well-trained individual</a:t>
            </a:r>
          </a:p>
          <a:p>
            <a:pPr lvl="1"/>
            <a:r>
              <a:rPr lang="en-US" i="1"/>
              <a:t>Use of decapitation is prohibited for rabbits</a:t>
            </a:r>
          </a:p>
          <a:p>
            <a:r>
              <a:rPr lang="en-US"/>
              <a:t>Avoid consciousness on the rail: stun before shackling</a:t>
            </a:r>
          </a:p>
          <a:p>
            <a:r>
              <a:rPr lang="en-US"/>
              <a:t>Death by exsanguination, must be bled out</a:t>
            </a:r>
          </a:p>
          <a:p>
            <a:pPr marL="0" indent="0">
              <a:buNone/>
            </a:pPr>
            <a:endParaRPr lang="en-US"/>
          </a:p>
          <a:p>
            <a:r>
              <a:rPr lang="en-US"/>
              <a:t>Note: Ritual slaughter may be performed in accordance with the Humane Methods of Slaughter act.</a:t>
            </a:r>
          </a:p>
          <a:p>
            <a:endParaRPr lang="en-US" dirty="0"/>
          </a:p>
        </p:txBody>
      </p:sp>
      <p:pic>
        <p:nvPicPr>
          <p:cNvPr id="4098" name="Picture 2" descr="undefined">
            <a:extLst>
              <a:ext uri="{FF2B5EF4-FFF2-40B4-BE49-F238E27FC236}">
                <a16:creationId xmlns:a16="http://schemas.microsoft.com/office/drawing/2014/main" id="{7ED9636F-9602-D3A7-B85F-1DEBCA2311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539" r="12450"/>
          <a:stretch/>
        </p:blipFill>
        <p:spPr bwMode="auto">
          <a:xfrm>
            <a:off x="8154980" y="1489954"/>
            <a:ext cx="3878136" cy="4278549"/>
          </a:xfrm>
          <a:prstGeom prst="rect">
            <a:avLst/>
          </a:prstGeom>
          <a:noFill/>
          <a:extLst>
            <a:ext uri="{909E8E84-426E-40DD-AFC4-6F175D3DCCD1}">
              <a14:hiddenFill xmlns:a14="http://schemas.microsoft.com/office/drawing/2010/main">
                <a:solidFill>
                  <a:srgbClr val="FFFFFF"/>
                </a:solidFill>
              </a14:hiddenFill>
            </a:ext>
          </a:extLst>
        </p:spPr>
      </p:pic>
      <p:pic>
        <p:nvPicPr>
          <p:cNvPr id="14" name="Audio 13">
            <a:hlinkClick r:id="" action="ppaction://media"/>
            <a:extLst>
              <a:ext uri="{FF2B5EF4-FFF2-40B4-BE49-F238E27FC236}">
                <a16:creationId xmlns:a16="http://schemas.microsoft.com/office/drawing/2014/main" id="{9F50A9E5-05ED-10D1-B79D-4F9EFD5BA60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43526445"/>
      </p:ext>
    </p:extLst>
  </p:cSld>
  <p:clrMapOvr>
    <a:masterClrMapping/>
  </p:clrMapOvr>
  <mc:AlternateContent xmlns:mc="http://schemas.openxmlformats.org/markup-compatibility/2006">
    <mc:Choice xmlns:p14="http://schemas.microsoft.com/office/powerpoint/2010/main" Requires="p14">
      <p:transition spd="slow" p14:dur="2000" advTm="58400"/>
    </mc:Choice>
    <mc:Fallback>
      <p:transition spd="slow" advTm="58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53549" x="11972925" y="5688013"/>
          <p14:tracePt t="53562" x="11825288" y="5695950"/>
          <p14:tracePt t="53579" x="11414125" y="5730875"/>
          <p14:tracePt t="53596" x="11109325" y="5757863"/>
          <p14:tracePt t="53612" x="10855325" y="5765800"/>
          <p14:tracePt t="53613" x="10690225" y="5783263"/>
          <p14:tracePt t="53628" x="10393363" y="5783263"/>
          <p14:tracePt t="53645" x="10113963" y="5792788"/>
          <p14:tracePt t="53663" x="9625013" y="5792788"/>
          <p14:tracePt t="53679" x="9240838" y="5775325"/>
          <p14:tracePt t="53696" x="8855075" y="5730875"/>
          <p14:tracePt t="53712" x="8078788" y="5653088"/>
          <p14:tracePt t="53730" x="7405688" y="5513388"/>
          <p14:tracePt t="53745" x="6751638" y="5311775"/>
          <p14:tracePt t="53762" x="6096000" y="5110163"/>
          <p14:tracePt t="53763" x="5711825" y="4987925"/>
          <p14:tracePt t="53778" x="5048250" y="4752975"/>
          <p14:tracePt t="53795" x="4332288" y="4403725"/>
          <p14:tracePt t="53812" x="3449638" y="3975100"/>
          <p14:tracePt t="53828" x="2986088" y="3713163"/>
          <p14:tracePt t="53845" x="2628900" y="3468688"/>
          <p14:tracePt t="53847" x="2471738" y="3354388"/>
          <p14:tracePt t="53862" x="2252663" y="3214688"/>
          <p14:tracePt t="53879" x="2139950" y="3119438"/>
          <p14:tracePt t="53896" x="2060575" y="3032125"/>
          <p14:tracePt t="54454" x="2052638" y="3032125"/>
          <p14:tracePt t="54461" x="2043113" y="3032125"/>
          <p14:tracePt t="54475" x="2035175" y="3032125"/>
          <p14:tracePt t="54497" x="2035175" y="3022600"/>
          <p14:tracePt t="54503" x="2035175" y="3005138"/>
          <p14:tracePt t="54511" x="2035175" y="2997200"/>
          <p14:tracePt t="54528" x="2060575" y="2935288"/>
          <p14:tracePt t="54545" x="2105025" y="2874963"/>
          <p14:tracePt t="54561" x="2174875" y="2813050"/>
          <p14:tracePt t="54578" x="2192338" y="2770188"/>
          <p14:tracePt t="54594" x="2217738" y="2743200"/>
          <p14:tracePt t="54595" x="2227263" y="2733675"/>
          <p14:tracePt t="54611" x="2235200" y="2725738"/>
          <p14:tracePt t="54628" x="2235200" y="2708275"/>
          <p14:tracePt t="54645" x="2244725" y="2698750"/>
          <p14:tracePt t="54661" x="2244725" y="2690813"/>
          <p14:tracePt t="54677" x="2252663" y="2690813"/>
          <p14:tracePt t="54694" x="2252663" y="2681288"/>
          <p14:tracePt t="54711" x="2252663" y="2673350"/>
          <p14:tracePt t="54744" x="2244725" y="2655888"/>
          <p14:tracePt t="54751" x="2235200" y="2628900"/>
          <p14:tracePt t="54761" x="2217738" y="2620963"/>
          <p14:tracePt t="54778" x="2182813" y="2586038"/>
          <p14:tracePt t="54794" x="2112963" y="2524125"/>
          <p14:tracePt t="54811" x="2078038" y="2516188"/>
          <p14:tracePt t="54828" x="2052638" y="2498725"/>
          <p14:tracePt t="54829" x="2043113" y="2498725"/>
          <p14:tracePt t="54844" x="2025650" y="2481263"/>
          <p14:tracePt t="54861" x="2017713" y="2481263"/>
          <p14:tracePt t="54878" x="1990725" y="2481263"/>
          <p14:tracePt t="54894" x="1982788" y="2471738"/>
          <p14:tracePt t="54911" x="1965325" y="2463800"/>
          <p14:tracePt t="54929" x="1947863" y="2454275"/>
          <p14:tracePt t="54944" x="1930400" y="2454275"/>
          <p14:tracePt t="54961" x="1920875" y="2446338"/>
          <p14:tracePt t="54977" x="1912938" y="2436813"/>
          <p14:tracePt t="54994" x="1895475" y="2436813"/>
          <p14:tracePt t="55011" x="1885950" y="2419350"/>
          <p14:tracePt t="55027" x="1860550" y="2411413"/>
          <p14:tracePt t="55044" x="1851025" y="2411413"/>
          <p14:tracePt t="55060" x="1843088" y="2411413"/>
          <p14:tracePt t="55061" x="1833563" y="2411413"/>
          <p14:tracePt t="55077" x="1816100" y="2419350"/>
          <p14:tracePt t="55094" x="1790700" y="2428875"/>
          <p14:tracePt t="55111" x="1738313" y="2471738"/>
          <p14:tracePt t="55127" x="1703388" y="2498725"/>
          <p14:tracePt t="55144" x="1676400" y="2516188"/>
          <p14:tracePt t="55161" x="1676400" y="2524125"/>
          <p14:tracePt t="55177" x="1668463" y="2524125"/>
          <p14:tracePt t="55194" x="1658938" y="2533650"/>
          <p14:tracePt t="55211" x="1651000" y="2541588"/>
          <p14:tracePt t="55295" x="1658938" y="2541588"/>
          <p14:tracePt t="55302" x="1668463" y="2541588"/>
          <p14:tracePt t="55310" x="1685925" y="2551113"/>
          <p14:tracePt t="55327" x="1703388" y="2551113"/>
          <p14:tracePt t="55344" x="1738313" y="2568575"/>
          <p14:tracePt t="55345" x="1746250" y="2576513"/>
          <p14:tracePt t="55360" x="1763713" y="2576513"/>
          <p14:tracePt t="55377" x="1773238" y="2593975"/>
          <p14:tracePt t="55394" x="1790700" y="2603500"/>
          <p14:tracePt t="55411" x="1790700" y="2611438"/>
          <p14:tracePt t="55428" x="1798638" y="2620963"/>
          <p14:tracePt t="55444" x="1808163" y="2628900"/>
          <p14:tracePt t="55460" x="1808163" y="2638425"/>
          <p14:tracePt t="55477" x="1808163" y="2646363"/>
          <p14:tracePt t="55494" x="1825625" y="2663825"/>
          <p14:tracePt t="55511" x="1833563" y="2663825"/>
          <p14:tracePt t="55527" x="1860550" y="2681288"/>
          <p14:tracePt t="55528" x="1860550" y="2690813"/>
          <p14:tracePt t="55543" x="1868488" y="2698750"/>
          <p14:tracePt t="55560" x="1878013" y="2698750"/>
          <p14:tracePt t="55577" x="1878013" y="2708275"/>
          <p14:tracePt t="55594" x="1885950" y="2708275"/>
          <p14:tracePt t="55610" x="1885950" y="2716213"/>
          <p14:tracePt t="56136" x="1878013" y="2743200"/>
          <p14:tracePt t="56144" x="1868488" y="2795588"/>
          <p14:tracePt t="56151" x="1851025" y="2865438"/>
          <p14:tracePt t="56159" x="1843088" y="2927350"/>
          <p14:tracePt t="56176" x="1798638" y="3067050"/>
          <p14:tracePt t="56194" x="1755775" y="3214688"/>
          <p14:tracePt t="56210" x="1720850" y="3311525"/>
          <p14:tracePt t="56226" x="1668463" y="3441700"/>
          <p14:tracePt t="56243" x="1616075" y="3651250"/>
          <p14:tracePt t="56259" x="1598613" y="3773488"/>
          <p14:tracePt t="56276" x="1581150" y="3895725"/>
          <p14:tracePt t="56277" x="1598613" y="3975100"/>
          <p14:tracePt t="56293" x="1633538" y="4141788"/>
          <p14:tracePt t="56310" x="1685925" y="4281488"/>
          <p14:tracePt t="56327" x="1843088" y="4481513"/>
          <p14:tracePt t="56343" x="2060575" y="4665663"/>
          <p14:tracePt t="56360" x="2305050" y="4813300"/>
          <p14:tracePt t="56376" x="3003550" y="5040313"/>
          <p14:tracePt t="56393" x="3563938" y="5197475"/>
          <p14:tracePt t="56410" x="4025900" y="5294313"/>
          <p14:tracePt t="56426" x="4532313" y="5354638"/>
          <p14:tracePt t="56426" x="4689475" y="5364163"/>
          <p14:tracePt t="56442" x="5013325" y="5399088"/>
          <p14:tracePt t="56460" x="5318125" y="5416550"/>
          <p14:tracePt t="56461" x="5414963" y="5416550"/>
          <p14:tracePt t="56476" x="5607050" y="5416550"/>
          <p14:tracePt t="56493" x="5824538" y="5416550"/>
          <p14:tracePt t="56509" x="5999163" y="5424488"/>
          <p14:tracePt t="56511" x="6051550" y="5434013"/>
          <p14:tracePt t="56526" x="6140450" y="5451475"/>
          <p14:tracePt t="56543" x="6192838" y="5468938"/>
          <p14:tracePt t="56560" x="6227763" y="5503863"/>
          <p14:tracePt t="56576" x="6270625" y="5521325"/>
          <p14:tracePt t="56593" x="6305550" y="5556250"/>
          <p14:tracePt t="56610" x="6392863" y="5591175"/>
          <p14:tracePt t="56626" x="6462713" y="5608638"/>
          <p14:tracePt t="56642" x="6489700" y="5626100"/>
          <p14:tracePt t="56659" x="6524625" y="5626100"/>
          <p14:tracePt t="56676" x="6532563" y="5626100"/>
          <p14:tracePt t="57027" x="6654800" y="5635625"/>
          <p14:tracePt t="57034" x="6838950" y="5643563"/>
          <p14:tracePt t="57043" x="7021513" y="5661025"/>
          <p14:tracePt t="57059" x="7580313" y="5705475"/>
          <p14:tracePt t="57076" x="8515350" y="5827713"/>
          <p14:tracePt t="57093" x="9153525" y="5949950"/>
          <p14:tracePt t="57109" x="9755188" y="6072188"/>
          <p14:tracePt t="57126" x="10610850" y="6299200"/>
          <p14:tracePt t="57144" x="10995025" y="6394450"/>
          <p14:tracePt t="57159" x="11326813" y="6491288"/>
          <p14:tracePt t="57175" x="11563350" y="6534150"/>
          <p14:tracePt t="57176" x="11641138" y="6569075"/>
          <p14:tracePt t="57192" x="11745913" y="6578600"/>
          <p14:tracePt t="57209" x="11798300" y="6586538"/>
          <p14:tracePt t="57225" x="11833225" y="6586538"/>
          <p14:tracePt t="57243" x="11885613" y="6586538"/>
          <p14:tracePt t="57259" x="11930063" y="6569075"/>
          <p14:tracePt t="57261" x="11999913" y="6543675"/>
          <p14:tracePt t="57275" x="12104688" y="646430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3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F645A-4849-5803-E107-9E150885E8A0}"/>
              </a:ext>
            </a:extLst>
          </p:cNvPr>
          <p:cNvSpPr>
            <a:spLocks noGrp="1"/>
          </p:cNvSpPr>
          <p:nvPr>
            <p:ph type="title"/>
          </p:nvPr>
        </p:nvSpPr>
        <p:spPr/>
        <p:txBody>
          <a:bodyPr>
            <a:normAutofit fontScale="90000"/>
          </a:bodyPr>
          <a:lstStyle/>
          <a:p>
            <a:r>
              <a:rPr lang="en-US" sz="5300"/>
              <a:t>Establishment Construction and Design</a:t>
            </a:r>
            <a:br>
              <a:rPr lang="en-US"/>
            </a:br>
            <a:r>
              <a:rPr lang="en-US"/>
              <a:t>Floors, Walls, Posts, Partitions, Ceilings and Doors</a:t>
            </a:r>
          </a:p>
        </p:txBody>
      </p:sp>
      <p:sp>
        <p:nvSpPr>
          <p:cNvPr id="3" name="Content Placeholder 2">
            <a:extLst>
              <a:ext uri="{FF2B5EF4-FFF2-40B4-BE49-F238E27FC236}">
                <a16:creationId xmlns:a16="http://schemas.microsoft.com/office/drawing/2014/main" id="{A1373659-65E1-AB65-1B9C-95E43A53A108}"/>
              </a:ext>
            </a:extLst>
          </p:cNvPr>
          <p:cNvSpPr>
            <a:spLocks noGrp="1"/>
          </p:cNvSpPr>
          <p:nvPr>
            <p:ph idx="1"/>
          </p:nvPr>
        </p:nvSpPr>
        <p:spPr>
          <a:xfrm>
            <a:off x="1866506" y="1825625"/>
            <a:ext cx="9487293" cy="4667250"/>
          </a:xfrm>
        </p:spPr>
        <p:txBody>
          <a:bodyPr>
            <a:normAutofit fontScale="92500" lnSpcReduction="20000"/>
          </a:bodyPr>
          <a:lstStyle/>
          <a:p>
            <a:pPr marL="0" indent="0">
              <a:buNone/>
            </a:pPr>
            <a:endParaRPr lang="en-US"/>
          </a:p>
          <a:p>
            <a:r>
              <a:rPr lang="en-US"/>
              <a:t>Constructed or finished with material impervious to moisture that can be readily and thoroughly cleaned, in rooms where exposed product is prepared or handled</a:t>
            </a:r>
          </a:p>
          <a:p>
            <a:r>
              <a:rPr lang="en-US"/>
              <a:t> Floors subject to flood/hose cleaning are of ¼” per foot grading to drain to prevent standing water (on kill floor, evisceration room, chilling, boning, heat treating, and stabilization rooms)</a:t>
            </a:r>
          </a:p>
          <a:p>
            <a:r>
              <a:rPr lang="en-US" u="sng"/>
              <a:t>Joints and seams thoroughly sealed </a:t>
            </a:r>
            <a:r>
              <a:rPr lang="en-US"/>
              <a:t>to prevent insanitary conditions</a:t>
            </a:r>
          </a:p>
          <a:p>
            <a:r>
              <a:rPr lang="en-US"/>
              <a:t>Kept clean and in good repair.</a:t>
            </a:r>
          </a:p>
          <a:p>
            <a:r>
              <a:rPr lang="en-US"/>
              <a:t>Fixtures, Ducts, and Pipes not to be suspended over working areas such that condensation could contact food, food contact surfaces, or food packaging materials.</a:t>
            </a:r>
          </a:p>
          <a:p>
            <a:endParaRPr lang="en-US"/>
          </a:p>
        </p:txBody>
      </p:sp>
      <p:pic>
        <p:nvPicPr>
          <p:cNvPr id="6" name="Graphic 5" descr="Door Closed with solid fill">
            <a:extLst>
              <a:ext uri="{FF2B5EF4-FFF2-40B4-BE49-F238E27FC236}">
                <a16:creationId xmlns:a16="http://schemas.microsoft.com/office/drawing/2014/main" id="{7BD4F916-A5F8-5F7F-CE49-8C37737C5A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3338" y="2179949"/>
            <a:ext cx="914400" cy="914400"/>
          </a:xfrm>
          <a:prstGeom prst="rect">
            <a:avLst/>
          </a:prstGeom>
        </p:spPr>
      </p:pic>
      <p:pic>
        <p:nvPicPr>
          <p:cNvPr id="10" name="Graphic 9" descr="Circle with left arrow outline">
            <a:extLst>
              <a:ext uri="{FF2B5EF4-FFF2-40B4-BE49-F238E27FC236}">
                <a16:creationId xmlns:a16="http://schemas.microsoft.com/office/drawing/2014/main" id="{98BB40BF-2892-206F-3A1D-59358FEBB6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34849">
            <a:off x="838200" y="3306452"/>
            <a:ext cx="914400" cy="914400"/>
          </a:xfrm>
          <a:prstGeom prst="rect">
            <a:avLst/>
          </a:prstGeom>
        </p:spPr>
      </p:pic>
      <p:pic>
        <p:nvPicPr>
          <p:cNvPr id="12" name="Graphic 11" descr="Mop and bucket with solid fill">
            <a:extLst>
              <a:ext uri="{FF2B5EF4-FFF2-40B4-BE49-F238E27FC236}">
                <a16:creationId xmlns:a16="http://schemas.microsoft.com/office/drawing/2014/main" id="{36D43DC6-B6D9-6C0C-A6A4-7AE12F1B3D2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1617" y="4781298"/>
            <a:ext cx="914400" cy="914400"/>
          </a:xfrm>
          <a:prstGeom prst="rect">
            <a:avLst/>
          </a:prstGeom>
        </p:spPr>
      </p:pic>
      <p:pic>
        <p:nvPicPr>
          <p:cNvPr id="22" name="Audio 21">
            <a:hlinkClick r:id="" action="ppaction://media"/>
            <a:extLst>
              <a:ext uri="{FF2B5EF4-FFF2-40B4-BE49-F238E27FC236}">
                <a16:creationId xmlns:a16="http://schemas.microsoft.com/office/drawing/2014/main" id="{A9C692B0-86E3-4467-9FD5-33531CC26DA0}"/>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19482081"/>
      </p:ext>
    </p:extLst>
  </p:cSld>
  <p:clrMapOvr>
    <a:masterClrMapping/>
  </p:clrMapOvr>
  <mc:AlternateContent xmlns:mc="http://schemas.openxmlformats.org/markup-compatibility/2006">
    <mc:Choice xmlns:p14="http://schemas.microsoft.com/office/powerpoint/2010/main" Requires="p14">
      <p:transition spd="slow" p14:dur="2000" advTm="83204"/>
    </mc:Choice>
    <mc:Fallback>
      <p:transition spd="slow" advTm="83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1D651-E60B-2D85-0C11-37967CF98138}"/>
              </a:ext>
            </a:extLst>
          </p:cNvPr>
          <p:cNvSpPr>
            <a:spLocks noGrp="1"/>
          </p:cNvSpPr>
          <p:nvPr>
            <p:ph type="title"/>
          </p:nvPr>
        </p:nvSpPr>
        <p:spPr/>
        <p:txBody>
          <a:bodyPr/>
          <a:lstStyle/>
          <a:p>
            <a:r>
              <a:rPr lang="en-US"/>
              <a:t>Rooms and Compartments </a:t>
            </a:r>
          </a:p>
        </p:txBody>
      </p:sp>
      <p:sp>
        <p:nvSpPr>
          <p:cNvPr id="3" name="Content Placeholder 2">
            <a:extLst>
              <a:ext uri="{FF2B5EF4-FFF2-40B4-BE49-F238E27FC236}">
                <a16:creationId xmlns:a16="http://schemas.microsoft.com/office/drawing/2014/main" id="{21DF9201-E339-A8C8-35DF-52BA126B1D1A}"/>
              </a:ext>
            </a:extLst>
          </p:cNvPr>
          <p:cNvSpPr>
            <a:spLocks noGrp="1"/>
          </p:cNvSpPr>
          <p:nvPr>
            <p:ph idx="1"/>
          </p:nvPr>
        </p:nvSpPr>
        <p:spPr>
          <a:xfrm>
            <a:off x="1734532" y="1825625"/>
            <a:ext cx="9619268" cy="4351338"/>
          </a:xfrm>
        </p:spPr>
        <p:txBody>
          <a:bodyPr>
            <a:normAutofit/>
          </a:bodyPr>
          <a:lstStyle/>
          <a:p>
            <a:r>
              <a:rPr lang="en-US"/>
              <a:t>Enough space for equipment and persons to work in a sanitary manner</a:t>
            </a:r>
          </a:p>
          <a:p>
            <a:r>
              <a:rPr lang="en-US"/>
              <a:t>Storage and supply rooms in good repair, dry, and maintained in a sanitary condition</a:t>
            </a:r>
          </a:p>
          <a:p>
            <a:r>
              <a:rPr lang="en-US"/>
              <a:t>Separate boiler room with entry not from edible area where rabbits are prepared, processed, handled, or stored</a:t>
            </a:r>
          </a:p>
          <a:p>
            <a:r>
              <a:rPr lang="en-US"/>
              <a:t>Toilet rooms enclosed, with self closing doors and ventilation to the exterior</a:t>
            </a:r>
          </a:p>
          <a:p>
            <a:endParaRPr lang="en-US"/>
          </a:p>
        </p:txBody>
      </p:sp>
      <p:pic>
        <p:nvPicPr>
          <p:cNvPr id="7" name="Graphic 6" descr="Walk with solid fill">
            <a:extLst>
              <a:ext uri="{FF2B5EF4-FFF2-40B4-BE49-F238E27FC236}">
                <a16:creationId xmlns:a16="http://schemas.microsoft.com/office/drawing/2014/main" id="{B88EB8C7-2749-8E25-D875-040E11A624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5132" y="1802857"/>
            <a:ext cx="914400" cy="914400"/>
          </a:xfrm>
          <a:prstGeom prst="rect">
            <a:avLst/>
          </a:prstGeom>
        </p:spPr>
      </p:pic>
      <p:pic>
        <p:nvPicPr>
          <p:cNvPr id="9" name="Graphic 8" descr="Box with solid fill">
            <a:extLst>
              <a:ext uri="{FF2B5EF4-FFF2-40B4-BE49-F238E27FC236}">
                <a16:creationId xmlns:a16="http://schemas.microsoft.com/office/drawing/2014/main" id="{9433F8A4-A842-F2F9-5BE7-A845949A04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0132" y="2738176"/>
            <a:ext cx="914400" cy="914400"/>
          </a:xfrm>
          <a:prstGeom prst="rect">
            <a:avLst/>
          </a:prstGeom>
        </p:spPr>
      </p:pic>
      <p:pic>
        <p:nvPicPr>
          <p:cNvPr id="11" name="Graphic 10" descr="High temperature outline">
            <a:extLst>
              <a:ext uri="{FF2B5EF4-FFF2-40B4-BE49-F238E27FC236}">
                <a16:creationId xmlns:a16="http://schemas.microsoft.com/office/drawing/2014/main" id="{88B5D468-3C1B-8F70-6E20-DE0CF2934C7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5132" y="3673495"/>
            <a:ext cx="729524" cy="729524"/>
          </a:xfrm>
          <a:prstGeom prst="rect">
            <a:avLst/>
          </a:prstGeom>
        </p:spPr>
      </p:pic>
      <p:pic>
        <p:nvPicPr>
          <p:cNvPr id="13" name="Graphic 12" descr="Toilet outline">
            <a:extLst>
              <a:ext uri="{FF2B5EF4-FFF2-40B4-BE49-F238E27FC236}">
                <a16:creationId xmlns:a16="http://schemas.microsoft.com/office/drawing/2014/main" id="{ABF4D6B0-9736-6EEA-F688-1CC5024CC79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0132" y="4544208"/>
            <a:ext cx="914400" cy="914400"/>
          </a:xfrm>
          <a:prstGeom prst="rect">
            <a:avLst/>
          </a:prstGeom>
        </p:spPr>
      </p:pic>
      <p:pic>
        <p:nvPicPr>
          <p:cNvPr id="21" name="Audio 20">
            <a:hlinkClick r:id="" action="ppaction://media"/>
            <a:extLst>
              <a:ext uri="{FF2B5EF4-FFF2-40B4-BE49-F238E27FC236}">
                <a16:creationId xmlns:a16="http://schemas.microsoft.com/office/drawing/2014/main" id="{DFE0ADD3-A8DF-39C9-2A50-23B35C30A337}"/>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137631"/>
      </p:ext>
    </p:extLst>
  </p:cSld>
  <p:clrMapOvr>
    <a:masterClrMapping/>
  </p:clrMapOvr>
  <mc:AlternateContent xmlns:mc="http://schemas.openxmlformats.org/markup-compatibility/2006">
    <mc:Choice xmlns:p14="http://schemas.microsoft.com/office/powerpoint/2010/main" Requires="p14">
      <p:transition spd="slow" p14:dur="2000" advTm="49541"/>
    </mc:Choice>
    <mc:Fallback>
      <p:transition spd="slow" advTm="49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478</TotalTime>
  <Words>4851</Words>
  <Application>Microsoft Office PowerPoint</Application>
  <PresentationFormat>Widescreen</PresentationFormat>
  <Paragraphs>423</Paragraphs>
  <Slides>58</Slides>
  <Notes>23</Notes>
  <HiddenSlides>0</HiddenSlides>
  <MMClips>58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Aptos</vt:lpstr>
      <vt:lpstr>Aptos Display</vt:lpstr>
      <vt:lpstr>Aptos Narrow</vt:lpstr>
      <vt:lpstr>Arial</vt:lpstr>
      <vt:lpstr>Consolas</vt:lpstr>
      <vt:lpstr>Freestyle Script</vt:lpstr>
      <vt:lpstr>Office Theme</vt:lpstr>
      <vt:lpstr>Regulation of Rabbit Processing Training Material for Maine Agricultural Inspectors and Rabbit Processors</vt:lpstr>
      <vt:lpstr>Maine Meat Rabbit Regulatory Overview</vt:lpstr>
      <vt:lpstr>CMR Chapter 332: Rabbit Processing</vt:lpstr>
      <vt:lpstr>Grounds and Premises</vt:lpstr>
      <vt:lpstr>Receiving and Holding of Live Rabbits</vt:lpstr>
      <vt:lpstr>Healthy &amp; Wholesome Rabbits for Slaughter</vt:lpstr>
      <vt:lpstr>Slaughter of Rabbits</vt:lpstr>
      <vt:lpstr>Establishment Construction and Design Floors, Walls, Posts, Partitions, Ceilings and Doors</vt:lpstr>
      <vt:lpstr>Rooms and Compartments </vt:lpstr>
      <vt:lpstr>Cleaning of Rooms and Compartments</vt:lpstr>
      <vt:lpstr>Cleaning of Rooms and Compartments</vt:lpstr>
      <vt:lpstr>Food contact surfaces</vt:lpstr>
      <vt:lpstr>Equipment and Utensils</vt:lpstr>
      <vt:lpstr>Cleaning of Equipment and Utensils</vt:lpstr>
      <vt:lpstr>Sanitization Methods</vt:lpstr>
      <vt:lpstr>Sanitary Slaughter and Processing Layout</vt:lpstr>
      <vt:lpstr>Killing and Skinning Equipment</vt:lpstr>
      <vt:lpstr>Killing and Skinning Operations</vt:lpstr>
      <vt:lpstr>Evisceration Line Equipment</vt:lpstr>
      <vt:lpstr>Evisceration Operations</vt:lpstr>
      <vt:lpstr>Inedible, Condemned, and Refuse</vt:lpstr>
      <vt:lpstr>Freezing and Cooling Procedures</vt:lpstr>
      <vt:lpstr>Coolers and Freezers</vt:lpstr>
      <vt:lpstr>Stabilization</vt:lpstr>
      <vt:lpstr>Receiving and Storage</vt:lpstr>
      <vt:lpstr>Packaging</vt:lpstr>
      <vt:lpstr>Safe Handling Instructions</vt:lpstr>
      <vt:lpstr>Safe handling statement</vt:lpstr>
      <vt:lpstr>Finished Product Storage</vt:lpstr>
      <vt:lpstr>Lot Coding and Production Records</vt:lpstr>
      <vt:lpstr>Protection of Product Quality</vt:lpstr>
      <vt:lpstr>Protection of Product Quality</vt:lpstr>
      <vt:lpstr>Ample Lighting and Adequate Ventilation</vt:lpstr>
      <vt:lpstr>Hand Washing</vt:lpstr>
      <vt:lpstr>Cleanliness and Hygiene of Personnel</vt:lpstr>
      <vt:lpstr>Cleanliness and Hygiene of Personnel (cont’d)</vt:lpstr>
      <vt:lpstr>Water Supply</vt:lpstr>
      <vt:lpstr>Plumbing System </vt:lpstr>
      <vt:lpstr>Sewer and Drainage (1/2)</vt:lpstr>
      <vt:lpstr>Sewer and Drainage (2/2)</vt:lpstr>
      <vt:lpstr>Pest Control</vt:lpstr>
      <vt:lpstr>Chemical Use and Storage</vt:lpstr>
      <vt:lpstr>Licensing</vt:lpstr>
      <vt:lpstr>Maine Chapter 358: Potentially Hazardous Foods</vt:lpstr>
      <vt:lpstr>Outline</vt:lpstr>
      <vt:lpstr>Processes and Controls  for Potentially Hazardous Foods (PHF’s)</vt:lpstr>
      <vt:lpstr>Processes and Controls  for Potentially Hazardous Foods (PHF’s)</vt:lpstr>
      <vt:lpstr>Cleaning and Sanitizing FCS</vt:lpstr>
      <vt:lpstr>Personnel</vt:lpstr>
      <vt:lpstr>Chapter 361- Less than 1000 Rabbit Exemption</vt:lpstr>
      <vt:lpstr>1K Rabbit Exempt From Licensure Requirements</vt:lpstr>
      <vt:lpstr>Avenues for 1k Rabbit Sale</vt:lpstr>
      <vt:lpstr>1k Rabbit Records Checklist</vt:lpstr>
      <vt:lpstr>1k Rabbit Labels Checklist</vt:lpstr>
      <vt:lpstr>Safe handling instructions for Rabbit 1k</vt:lpstr>
      <vt:lpstr>PowerPoint Presentation</vt:lpstr>
      <vt:lpstr>1k Rabbit Producers must also:</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Rabbit Processing Training Material: Regulations for Maine Rabbit Inspectors</dc:title>
  <dc:creator>Woodruff, Rosanna</dc:creator>
  <cp:lastModifiedBy>Marchelletta, Courtney</cp:lastModifiedBy>
  <cp:revision>2</cp:revision>
  <dcterms:created xsi:type="dcterms:W3CDTF">2024-08-06T21:05:49Z</dcterms:created>
  <dcterms:modified xsi:type="dcterms:W3CDTF">2024-10-21T13:36:19Z</dcterms:modified>
</cp:coreProperties>
</file>