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Masters/slideMaster1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theme/theme9.xml" ContentType="application/vnd.openxmlformats-officedocument.theme+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theme/theme10.xml" ContentType="application/vnd.openxmlformats-officedocument.theme+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theme/theme11.xml" ContentType="application/vnd.openxmlformats-officedocument.theme+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theme/theme12.xml" ContentType="application/vnd.openxmlformats-officedocument.theme+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theme/theme13.xml" ContentType="application/vnd.openxmlformats-officedocument.theme+xml"/>
  <Override PartName="/ppt/slideLayouts/slideLayout144.xml" ContentType="application/vnd.openxmlformats-officedocument.presentationml.slideLayout+xml"/>
  <Override PartName="/ppt/slideLayouts/slideLayout145.xml" ContentType="application/vnd.openxmlformats-officedocument.presentationml.slideLayout+xml"/>
  <Override PartName="/ppt/slideLayouts/slideLayout146.xml" ContentType="application/vnd.openxmlformats-officedocument.presentationml.slideLayout+xml"/>
  <Override PartName="/ppt/slideLayouts/slideLayout147.xml" ContentType="application/vnd.openxmlformats-officedocument.presentationml.slideLayout+xml"/>
  <Override PartName="/ppt/slideLayouts/slideLayout148.xml" ContentType="application/vnd.openxmlformats-officedocument.presentationml.slideLayout+xml"/>
  <Override PartName="/ppt/slideLayouts/slideLayout149.xml" ContentType="application/vnd.openxmlformats-officedocument.presentationml.slideLayout+xml"/>
  <Override PartName="/ppt/slideLayouts/slideLayout150.xml" ContentType="application/vnd.openxmlformats-officedocument.presentationml.slideLayout+xml"/>
  <Override PartName="/ppt/slideLayouts/slideLayout151.xml" ContentType="application/vnd.openxmlformats-officedocument.presentationml.slideLayout+xml"/>
  <Override PartName="/ppt/slideLayouts/slideLayout152.xml" ContentType="application/vnd.openxmlformats-officedocument.presentationml.slideLayout+xml"/>
  <Override PartName="/ppt/slideLayouts/slideLayout153.xml" ContentType="application/vnd.openxmlformats-officedocument.presentationml.slideLayout+xml"/>
  <Override PartName="/ppt/slideLayouts/slideLayout154.xml" ContentType="application/vnd.openxmlformats-officedocument.presentationml.slideLayout+xml"/>
  <Override PartName="/ppt/theme/theme14.xml" ContentType="application/vnd.openxmlformats-officedocument.theme+xml"/>
  <Override PartName="/ppt/slideLayouts/slideLayout155.xml" ContentType="application/vnd.openxmlformats-officedocument.presentationml.slideLayout+xml"/>
  <Override PartName="/ppt/slideLayouts/slideLayout156.xml" ContentType="application/vnd.openxmlformats-officedocument.presentationml.slideLayout+xml"/>
  <Override PartName="/ppt/slideLayouts/slideLayout157.xml" ContentType="application/vnd.openxmlformats-officedocument.presentationml.slideLayout+xml"/>
  <Override PartName="/ppt/slideLayouts/slideLayout158.xml" ContentType="application/vnd.openxmlformats-officedocument.presentationml.slideLayout+xml"/>
  <Override PartName="/ppt/slideLayouts/slideLayout159.xml" ContentType="application/vnd.openxmlformats-officedocument.presentationml.slideLayout+xml"/>
  <Override PartName="/ppt/slideLayouts/slideLayout160.xml" ContentType="application/vnd.openxmlformats-officedocument.presentationml.slideLayout+xml"/>
  <Override PartName="/ppt/slideLayouts/slideLayout161.xml" ContentType="application/vnd.openxmlformats-officedocument.presentationml.slideLayout+xml"/>
  <Override PartName="/ppt/slideLayouts/slideLayout162.xml" ContentType="application/vnd.openxmlformats-officedocument.presentationml.slideLayout+xml"/>
  <Override PartName="/ppt/slideLayouts/slideLayout163.xml" ContentType="application/vnd.openxmlformats-officedocument.presentationml.slideLayout+xml"/>
  <Override PartName="/ppt/slideLayouts/slideLayout164.xml" ContentType="application/vnd.openxmlformats-officedocument.presentationml.slideLayout+xml"/>
  <Override PartName="/ppt/slideLayouts/slideLayout165.xml" ContentType="application/vnd.openxmlformats-officedocument.presentationml.slideLayout+xml"/>
  <Override PartName="/ppt/theme/theme15.xml" ContentType="application/vnd.openxmlformats-officedocument.theme+xml"/>
  <Override PartName="/ppt/slideLayouts/slideLayout166.xml" ContentType="application/vnd.openxmlformats-officedocument.presentationml.slideLayout+xml"/>
  <Override PartName="/ppt/slideLayouts/slideLayout167.xml" ContentType="application/vnd.openxmlformats-officedocument.presentationml.slideLayout+xml"/>
  <Override PartName="/ppt/slideLayouts/slideLayout168.xml" ContentType="application/vnd.openxmlformats-officedocument.presentationml.slideLayout+xml"/>
  <Override PartName="/ppt/slideLayouts/slideLayout169.xml" ContentType="application/vnd.openxmlformats-officedocument.presentationml.slideLayout+xml"/>
  <Override PartName="/ppt/slideLayouts/slideLayout170.xml" ContentType="application/vnd.openxmlformats-officedocument.presentationml.slideLayout+xml"/>
  <Override PartName="/ppt/slideLayouts/slideLayout171.xml" ContentType="application/vnd.openxmlformats-officedocument.presentationml.slideLayout+xml"/>
  <Override PartName="/ppt/slideLayouts/slideLayout172.xml" ContentType="application/vnd.openxmlformats-officedocument.presentationml.slideLayout+xml"/>
  <Override PartName="/ppt/slideLayouts/slideLayout173.xml" ContentType="application/vnd.openxmlformats-officedocument.presentationml.slideLayout+xml"/>
  <Override PartName="/ppt/slideLayouts/slideLayout174.xml" ContentType="application/vnd.openxmlformats-officedocument.presentationml.slideLayout+xml"/>
  <Override PartName="/ppt/slideLayouts/slideLayout175.xml" ContentType="application/vnd.openxmlformats-officedocument.presentationml.slideLayout+xml"/>
  <Override PartName="/ppt/slideLayouts/slideLayout176.xml" ContentType="application/vnd.openxmlformats-officedocument.presentationml.slideLayout+xml"/>
  <Override PartName="/ppt/theme/theme16.xml" ContentType="application/vnd.openxmlformats-officedocument.theme+xml"/>
  <Override PartName="/ppt/theme/theme17.xml" ContentType="application/vnd.openxmlformats-officedocument.theme+xml"/>
  <Override PartName="/ppt/theme/theme1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 id="2147483672" r:id="rId2"/>
    <p:sldMasterId id="2147483684" r:id="rId3"/>
    <p:sldMasterId id="2147483701" r:id="rId4"/>
    <p:sldMasterId id="2147483713" r:id="rId5"/>
    <p:sldMasterId id="2147483725" r:id="rId6"/>
    <p:sldMasterId id="2147483737" r:id="rId7"/>
    <p:sldMasterId id="2147483749" r:id="rId8"/>
    <p:sldMasterId id="2147483761" r:id="rId9"/>
    <p:sldMasterId id="2147483773" r:id="rId10"/>
    <p:sldMasterId id="2147483785" r:id="rId11"/>
    <p:sldMasterId id="2147483797" r:id="rId12"/>
    <p:sldMasterId id="2147483809" r:id="rId13"/>
    <p:sldMasterId id="2147483821" r:id="rId14"/>
    <p:sldMasterId id="2147483833" r:id="rId15"/>
    <p:sldMasterId id="2147483845" r:id="rId16"/>
  </p:sldMasterIdLst>
  <p:notesMasterIdLst>
    <p:notesMasterId r:id="rId35"/>
  </p:notesMasterIdLst>
  <p:handoutMasterIdLst>
    <p:handoutMasterId r:id="rId36"/>
  </p:handoutMasterIdLst>
  <p:sldIdLst>
    <p:sldId id="256" r:id="rId17"/>
    <p:sldId id="258" r:id="rId18"/>
    <p:sldId id="394" r:id="rId19"/>
    <p:sldId id="401" r:id="rId20"/>
    <p:sldId id="395" r:id="rId21"/>
    <p:sldId id="397" r:id="rId22"/>
    <p:sldId id="410" r:id="rId23"/>
    <p:sldId id="412" r:id="rId24"/>
    <p:sldId id="413" r:id="rId25"/>
    <p:sldId id="425" r:id="rId26"/>
    <p:sldId id="415" r:id="rId27"/>
    <p:sldId id="426" r:id="rId28"/>
    <p:sldId id="376" r:id="rId29"/>
    <p:sldId id="371" r:id="rId30"/>
    <p:sldId id="389" r:id="rId31"/>
    <p:sldId id="391" r:id="rId32"/>
    <p:sldId id="392" r:id="rId33"/>
    <p:sldId id="387" r:id="rId3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8CBDC8"/>
    <a:srgbClr val="495869"/>
    <a:srgbClr val="F3C7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B571AF3-2C2F-4BF4-98E3-C91F54B0CEB5}" v="18" dt="2024-02-05T14:54:33.37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9" autoAdjust="0"/>
    <p:restoredTop sz="93772" autoAdjust="0"/>
  </p:normalViewPr>
  <p:slideViewPr>
    <p:cSldViewPr snapToGrid="0">
      <p:cViewPr varScale="1">
        <p:scale>
          <a:sx n="107" d="100"/>
          <a:sy n="107" d="100"/>
        </p:scale>
        <p:origin x="1770" y="102"/>
      </p:cViewPr>
      <p:guideLst/>
    </p:cSldViewPr>
  </p:slideViewPr>
  <p:outlineViewPr>
    <p:cViewPr>
      <p:scale>
        <a:sx n="33" d="100"/>
        <a:sy n="33" d="100"/>
      </p:scale>
      <p:origin x="0" y="0"/>
    </p:cViewPr>
  </p:outlineViewPr>
  <p:notesTextViewPr>
    <p:cViewPr>
      <p:scale>
        <a:sx n="3" d="2"/>
        <a:sy n="3" d="2"/>
      </p:scale>
      <p:origin x="0" y="0"/>
    </p:cViewPr>
  </p:notesTextViewPr>
  <p:notesViewPr>
    <p:cSldViewPr snapToGrid="0">
      <p:cViewPr varScale="1">
        <p:scale>
          <a:sx n="88" d="100"/>
          <a:sy n="88" d="100"/>
        </p:scale>
        <p:origin x="3822" y="10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Master" Target="slideMasters/slideMaster13.xml"/><Relationship Id="rId18" Type="http://schemas.openxmlformats.org/officeDocument/2006/relationships/slide" Target="slides/slide2.xml"/><Relationship Id="rId26" Type="http://schemas.openxmlformats.org/officeDocument/2006/relationships/slide" Target="slides/slide10.xml"/><Relationship Id="rId39" Type="http://schemas.openxmlformats.org/officeDocument/2006/relationships/theme" Target="theme/theme1.xml"/><Relationship Id="rId21" Type="http://schemas.openxmlformats.org/officeDocument/2006/relationships/slide" Target="slides/slide5.xml"/><Relationship Id="rId34" Type="http://schemas.openxmlformats.org/officeDocument/2006/relationships/slide" Target="slides/slide18.xml"/><Relationship Id="rId7" Type="http://schemas.openxmlformats.org/officeDocument/2006/relationships/slideMaster" Target="slideMasters/slideMaster7.xml"/><Relationship Id="rId2" Type="http://schemas.openxmlformats.org/officeDocument/2006/relationships/slideMaster" Target="slideMasters/slideMaster2.xml"/><Relationship Id="rId16" Type="http://schemas.openxmlformats.org/officeDocument/2006/relationships/slideMaster" Target="slideMasters/slideMaster16.xml"/><Relationship Id="rId20" Type="http://schemas.openxmlformats.org/officeDocument/2006/relationships/slide" Target="slides/slide4.xml"/><Relationship Id="rId29" Type="http://schemas.openxmlformats.org/officeDocument/2006/relationships/slide" Target="slides/slide13.xml"/><Relationship Id="rId41"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8.xml"/><Relationship Id="rId32" Type="http://schemas.openxmlformats.org/officeDocument/2006/relationships/slide" Target="slides/slide16.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Master" Target="slideMasters/slideMaster15.xml"/><Relationship Id="rId23" Type="http://schemas.openxmlformats.org/officeDocument/2006/relationships/slide" Target="slides/slide7.xml"/><Relationship Id="rId28" Type="http://schemas.openxmlformats.org/officeDocument/2006/relationships/slide" Target="slides/slide12.xml"/><Relationship Id="rId36" Type="http://schemas.openxmlformats.org/officeDocument/2006/relationships/handoutMaster" Target="handoutMasters/handoutMaster1.xml"/><Relationship Id="rId10" Type="http://schemas.openxmlformats.org/officeDocument/2006/relationships/slideMaster" Target="slideMasters/slideMaster10.xml"/><Relationship Id="rId19" Type="http://schemas.openxmlformats.org/officeDocument/2006/relationships/slide" Target="slides/slide3.xml"/><Relationship Id="rId31"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 Target="slides/slide6.xml"/><Relationship Id="rId27" Type="http://schemas.openxmlformats.org/officeDocument/2006/relationships/slide" Target="slides/slide11.xml"/><Relationship Id="rId30" Type="http://schemas.openxmlformats.org/officeDocument/2006/relationships/slide" Target="slides/slide14.xml"/><Relationship Id="rId35" Type="http://schemas.openxmlformats.org/officeDocument/2006/relationships/notesMaster" Target="notesMasters/notesMaster1.xml"/><Relationship Id="rId8" Type="http://schemas.openxmlformats.org/officeDocument/2006/relationships/slideMaster" Target="slideMasters/slideMaster8.xml"/><Relationship Id="rId3" Type="http://schemas.openxmlformats.org/officeDocument/2006/relationships/slideMaster" Target="slideMasters/slideMaster3.xml"/><Relationship Id="rId12" Type="http://schemas.openxmlformats.org/officeDocument/2006/relationships/slideMaster" Target="slideMasters/slideMaster12.xml"/><Relationship Id="rId17" Type="http://schemas.openxmlformats.org/officeDocument/2006/relationships/slide" Target="slides/slide1.xml"/><Relationship Id="rId25" Type="http://schemas.openxmlformats.org/officeDocument/2006/relationships/slide" Target="slides/slide9.xml"/><Relationship Id="rId33" Type="http://schemas.openxmlformats.org/officeDocument/2006/relationships/slide" Target="slides/slide17.xml"/><Relationship Id="rId38"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01C86319-497A-49E6-8C70-1B27BEAED6D0}" type="datetimeFigureOut">
              <a:rPr lang="en-US" smtClean="0"/>
              <a:t>2/5/2024</a:t>
            </a:fld>
            <a:endParaRPr lang="en-US" dirty="0"/>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082A9F93-2FE1-4527-B833-22EC34370DC3}" type="slidenum">
              <a:rPr lang="en-US" smtClean="0"/>
              <a:t>‹#›</a:t>
            </a:fld>
            <a:endParaRPr lang="en-US" dirty="0"/>
          </a:p>
        </p:txBody>
      </p:sp>
    </p:spTree>
    <p:extLst>
      <p:ext uri="{BB962C8B-B14F-4D97-AF65-F5344CB8AC3E}">
        <p14:creationId xmlns:p14="http://schemas.microsoft.com/office/powerpoint/2010/main" val="21332734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1B796896-4DF7-4A82-A829-23103A7C7C75}" type="datetimeFigureOut">
              <a:rPr lang="en-US" smtClean="0"/>
              <a:t>2/5/2024</a:t>
            </a:fld>
            <a:endParaRPr lang="en-US" dirty="0"/>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9B9908D-E426-4C18-980A-97AA3B204320}" type="slidenum">
              <a:rPr lang="en-US" smtClean="0"/>
              <a:t>‹#›</a:t>
            </a:fld>
            <a:endParaRPr lang="en-US" dirty="0"/>
          </a:p>
        </p:txBody>
      </p:sp>
    </p:spTree>
    <p:extLst>
      <p:ext uri="{BB962C8B-B14F-4D97-AF65-F5344CB8AC3E}">
        <p14:creationId xmlns:p14="http://schemas.microsoft.com/office/powerpoint/2010/main" val="37784421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9B9908D-E426-4C18-980A-97AA3B204320}" type="slidenum">
              <a:rPr lang="en-US" smtClean="0"/>
              <a:t>2</a:t>
            </a:fld>
            <a:endParaRPr lang="en-US" dirty="0"/>
          </a:p>
        </p:txBody>
      </p:sp>
    </p:spTree>
    <p:extLst>
      <p:ext uri="{BB962C8B-B14F-4D97-AF65-F5344CB8AC3E}">
        <p14:creationId xmlns:p14="http://schemas.microsoft.com/office/powerpoint/2010/main" val="19089600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9B9908D-E426-4C18-980A-97AA3B204320}" type="slidenum">
              <a:rPr lang="en-US" smtClean="0"/>
              <a:t>14</a:t>
            </a:fld>
            <a:endParaRPr lang="en-US" dirty="0"/>
          </a:p>
        </p:txBody>
      </p:sp>
    </p:spTree>
    <p:extLst>
      <p:ext uri="{BB962C8B-B14F-4D97-AF65-F5344CB8AC3E}">
        <p14:creationId xmlns:p14="http://schemas.microsoft.com/office/powerpoint/2010/main" val="19098196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endParaRPr lang="en-US" dirty="0"/>
          </a:p>
        </p:txBody>
      </p:sp>
      <p:sp>
        <p:nvSpPr>
          <p:cNvPr id="4" name="Slide Number Placeholder 3"/>
          <p:cNvSpPr>
            <a:spLocks noGrp="1"/>
          </p:cNvSpPr>
          <p:nvPr>
            <p:ph type="sldNum" sz="quarter" idx="10"/>
          </p:nvPr>
        </p:nvSpPr>
        <p:spPr/>
        <p:txBody>
          <a:bodyPr/>
          <a:lstStyle/>
          <a:p>
            <a:fld id="{B9B9908D-E426-4C18-980A-97AA3B204320}" type="slidenum">
              <a:rPr lang="en-US" smtClean="0"/>
              <a:t>15</a:t>
            </a:fld>
            <a:endParaRPr lang="en-US" dirty="0"/>
          </a:p>
        </p:txBody>
      </p:sp>
    </p:spTree>
    <p:extLst>
      <p:ext uri="{BB962C8B-B14F-4D97-AF65-F5344CB8AC3E}">
        <p14:creationId xmlns:p14="http://schemas.microsoft.com/office/powerpoint/2010/main" val="28579033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endParaRPr lang="en-US" dirty="0"/>
          </a:p>
        </p:txBody>
      </p:sp>
      <p:sp>
        <p:nvSpPr>
          <p:cNvPr id="4" name="Slide Number Placeholder 3"/>
          <p:cNvSpPr>
            <a:spLocks noGrp="1"/>
          </p:cNvSpPr>
          <p:nvPr>
            <p:ph type="sldNum" sz="quarter" idx="10"/>
          </p:nvPr>
        </p:nvSpPr>
        <p:spPr/>
        <p:txBody>
          <a:bodyPr/>
          <a:lstStyle/>
          <a:p>
            <a:fld id="{B9B9908D-E426-4C18-980A-97AA3B204320}" type="slidenum">
              <a:rPr lang="en-US" smtClean="0"/>
              <a:t>16</a:t>
            </a:fld>
            <a:endParaRPr lang="en-US" dirty="0"/>
          </a:p>
        </p:txBody>
      </p:sp>
    </p:spTree>
    <p:extLst>
      <p:ext uri="{BB962C8B-B14F-4D97-AF65-F5344CB8AC3E}">
        <p14:creationId xmlns:p14="http://schemas.microsoft.com/office/powerpoint/2010/main" val="5778676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endParaRPr lang="en-US" dirty="0"/>
          </a:p>
        </p:txBody>
      </p:sp>
      <p:sp>
        <p:nvSpPr>
          <p:cNvPr id="4" name="Slide Number Placeholder 3"/>
          <p:cNvSpPr>
            <a:spLocks noGrp="1"/>
          </p:cNvSpPr>
          <p:nvPr>
            <p:ph type="sldNum" sz="quarter" idx="10"/>
          </p:nvPr>
        </p:nvSpPr>
        <p:spPr/>
        <p:txBody>
          <a:bodyPr/>
          <a:lstStyle/>
          <a:p>
            <a:fld id="{B9B9908D-E426-4C18-980A-97AA3B204320}" type="slidenum">
              <a:rPr lang="en-US" smtClean="0"/>
              <a:t>17</a:t>
            </a:fld>
            <a:endParaRPr lang="en-US" dirty="0"/>
          </a:p>
        </p:txBody>
      </p:sp>
    </p:spTree>
    <p:extLst>
      <p:ext uri="{BB962C8B-B14F-4D97-AF65-F5344CB8AC3E}">
        <p14:creationId xmlns:p14="http://schemas.microsoft.com/office/powerpoint/2010/main" val="5517997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9B9908D-E426-4C18-980A-97AA3B204320}" type="slidenum">
              <a:rPr lang="en-US" smtClean="0"/>
              <a:t>18</a:t>
            </a:fld>
            <a:endParaRPr lang="en-US" dirty="0"/>
          </a:p>
        </p:txBody>
      </p:sp>
    </p:spTree>
    <p:extLst>
      <p:ext uri="{BB962C8B-B14F-4D97-AF65-F5344CB8AC3E}">
        <p14:creationId xmlns:p14="http://schemas.microsoft.com/office/powerpoint/2010/main" val="12894816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9B9908D-E426-4C18-980A-97AA3B204320}" type="slidenum">
              <a:rPr lang="en-US" smtClean="0"/>
              <a:t>3</a:t>
            </a:fld>
            <a:endParaRPr lang="en-US" dirty="0"/>
          </a:p>
        </p:txBody>
      </p:sp>
    </p:spTree>
    <p:extLst>
      <p:ext uri="{BB962C8B-B14F-4D97-AF65-F5344CB8AC3E}">
        <p14:creationId xmlns:p14="http://schemas.microsoft.com/office/powerpoint/2010/main" val="15396980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E4EE924-1CC7-4280-9FFB-74EF11EE3CD4}" type="slidenum">
              <a:rPr lang="en-US" smtClean="0"/>
              <a:t>7</a:t>
            </a:fld>
            <a:endParaRPr lang="en-US" dirty="0"/>
          </a:p>
        </p:txBody>
      </p:sp>
    </p:spTree>
    <p:extLst>
      <p:ext uri="{BB962C8B-B14F-4D97-AF65-F5344CB8AC3E}">
        <p14:creationId xmlns:p14="http://schemas.microsoft.com/office/powerpoint/2010/main" val="31049220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E4EE924-1CC7-4280-9FFB-74EF11EE3CD4}" type="slidenum">
              <a:rPr lang="en-US" smtClean="0"/>
              <a:t>8</a:t>
            </a:fld>
            <a:endParaRPr lang="en-US" dirty="0"/>
          </a:p>
        </p:txBody>
      </p:sp>
    </p:spTree>
    <p:extLst>
      <p:ext uri="{BB962C8B-B14F-4D97-AF65-F5344CB8AC3E}">
        <p14:creationId xmlns:p14="http://schemas.microsoft.com/office/powerpoint/2010/main" val="36067870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E4EE924-1CC7-4280-9FFB-74EF11EE3CD4}" type="slidenum">
              <a:rPr lang="en-US" smtClean="0"/>
              <a:t>9</a:t>
            </a:fld>
            <a:endParaRPr lang="en-US" dirty="0"/>
          </a:p>
        </p:txBody>
      </p:sp>
    </p:spTree>
    <p:extLst>
      <p:ext uri="{BB962C8B-B14F-4D97-AF65-F5344CB8AC3E}">
        <p14:creationId xmlns:p14="http://schemas.microsoft.com/office/powerpoint/2010/main" val="39302391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E4EE924-1CC7-4280-9FFB-74EF11EE3CD4}" type="slidenum">
              <a:rPr lang="en-US" smtClean="0"/>
              <a:t>10</a:t>
            </a:fld>
            <a:endParaRPr lang="en-US" dirty="0"/>
          </a:p>
        </p:txBody>
      </p:sp>
    </p:spTree>
    <p:extLst>
      <p:ext uri="{BB962C8B-B14F-4D97-AF65-F5344CB8AC3E}">
        <p14:creationId xmlns:p14="http://schemas.microsoft.com/office/powerpoint/2010/main" val="30428246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9B9908D-E426-4C18-980A-97AA3B204320}" type="slidenum">
              <a:rPr lang="en-US" smtClean="0"/>
              <a:t>11</a:t>
            </a:fld>
            <a:endParaRPr lang="en-US" dirty="0"/>
          </a:p>
        </p:txBody>
      </p:sp>
    </p:spTree>
    <p:extLst>
      <p:ext uri="{BB962C8B-B14F-4D97-AF65-F5344CB8AC3E}">
        <p14:creationId xmlns:p14="http://schemas.microsoft.com/office/powerpoint/2010/main" val="19857213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9B9908D-E426-4C18-980A-97AA3B204320}" type="slidenum">
              <a:rPr lang="en-US" smtClean="0"/>
              <a:t>12</a:t>
            </a:fld>
            <a:endParaRPr lang="en-US" dirty="0"/>
          </a:p>
        </p:txBody>
      </p:sp>
    </p:spTree>
    <p:extLst>
      <p:ext uri="{BB962C8B-B14F-4D97-AF65-F5344CB8AC3E}">
        <p14:creationId xmlns:p14="http://schemas.microsoft.com/office/powerpoint/2010/main" val="15966333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9B9908D-E426-4C18-980A-97AA3B204320}" type="slidenum">
              <a:rPr lang="en-US" smtClean="0"/>
              <a:t>13</a:t>
            </a:fld>
            <a:endParaRPr lang="en-US" dirty="0"/>
          </a:p>
        </p:txBody>
      </p:sp>
    </p:spTree>
    <p:extLst>
      <p:ext uri="{BB962C8B-B14F-4D97-AF65-F5344CB8AC3E}">
        <p14:creationId xmlns:p14="http://schemas.microsoft.com/office/powerpoint/2010/main" val="70941614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0.xml"/></Relationships>
</file>

<file path=ppt/slideLayouts/_rels/slideLayout10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1.xml"/></Relationships>
</file>

<file path=ppt/slideLayouts/_rels/slideLayout1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1.xml"/></Relationships>
</file>

<file path=ppt/slideLayouts/_rels/slideLayout1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1.xml"/></Relationships>
</file>

<file path=ppt/slideLayouts/_rels/slideLayout1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1.xml"/></Relationships>
</file>

<file path=ppt/slideLayouts/_rels/slideLayout1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1.xml"/></Relationships>
</file>

<file path=ppt/slideLayouts/_rels/slideLayout1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1.xml"/></Relationships>
</file>

<file path=ppt/slideLayouts/_rels/slideLayout1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1.xml"/></Relationships>
</file>

<file path=ppt/slideLayouts/_rels/slideLayout1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1.xml"/></Relationships>
</file>

<file path=ppt/slideLayouts/_rels/slideLayout1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2.xml"/></Relationships>
</file>

<file path=ppt/slideLayouts/_rels/slideLayout1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2.xml"/></Relationships>
</file>

<file path=ppt/slideLayouts/_rels/slideLayout12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2.xml"/></Relationships>
</file>

<file path=ppt/slideLayouts/_rels/slideLayout1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2.xml"/></Relationships>
</file>

<file path=ppt/slideLayouts/_rels/slideLayout12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2.xml"/></Relationships>
</file>

<file path=ppt/slideLayouts/_rels/slideLayout12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2.xml"/></Relationships>
</file>

<file path=ppt/slideLayouts/_rels/slideLayout12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2.xml"/></Relationships>
</file>

<file path=ppt/slideLayouts/_rels/slideLayout12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2.xml"/></Relationships>
</file>

<file path=ppt/slideLayouts/_rels/slideLayout13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2.xml"/></Relationships>
</file>

<file path=ppt/slideLayouts/_rels/slideLayout13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2.xml"/></Relationships>
</file>

<file path=ppt/slideLayouts/_rels/slideLayout1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3.xml"/></Relationships>
</file>

<file path=ppt/slideLayouts/_rels/slideLayout13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3.xml"/></Relationships>
</file>

<file path=ppt/slideLayouts/_rels/slideLayout13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3.xml"/></Relationships>
</file>

<file path=ppt/slideLayouts/_rels/slideLayout13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3.xml"/></Relationships>
</file>

<file path=ppt/slideLayouts/_rels/slideLayout13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3.xml"/></Relationships>
</file>

<file path=ppt/slideLayouts/_rels/slideLayout13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3.xml"/></Relationships>
</file>

<file path=ppt/slideLayouts/_rels/slideLayout13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3.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3.xml"/></Relationships>
</file>

<file path=ppt/slideLayouts/_rels/slideLayout14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3.xml"/></Relationships>
</file>

<file path=ppt/slideLayouts/_rels/slideLayout14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3.xml"/></Relationships>
</file>

<file path=ppt/slideLayouts/_rels/slideLayout14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3.xml"/></Relationships>
</file>

<file path=ppt/slideLayouts/_rels/slideLayout14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4.xml"/></Relationships>
</file>

<file path=ppt/slideLayouts/_rels/slideLayout14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4.xml"/></Relationships>
</file>

<file path=ppt/slideLayouts/_rels/slideLayout14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4.xml"/></Relationships>
</file>

<file path=ppt/slideLayouts/_rels/slideLayout14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4.xml"/></Relationships>
</file>

<file path=ppt/slideLayouts/_rels/slideLayout14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4.xml"/></Relationships>
</file>

<file path=ppt/slideLayouts/_rels/slideLayout14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4.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5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4.xml"/></Relationships>
</file>

<file path=ppt/slideLayouts/_rels/slideLayout15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4.xml"/></Relationships>
</file>

<file path=ppt/slideLayouts/_rels/slideLayout15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4.xml"/></Relationships>
</file>

<file path=ppt/slideLayouts/_rels/slideLayout15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4.xml"/></Relationships>
</file>

<file path=ppt/slideLayouts/_rels/slideLayout15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4.xml"/></Relationships>
</file>

<file path=ppt/slideLayouts/_rels/slideLayout15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5.xml"/></Relationships>
</file>

<file path=ppt/slideLayouts/_rels/slideLayout15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5.xml"/></Relationships>
</file>

<file path=ppt/slideLayouts/_rels/slideLayout15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5.xml"/></Relationships>
</file>

<file path=ppt/slideLayouts/_rels/slideLayout15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5.xml"/></Relationships>
</file>

<file path=ppt/slideLayouts/_rels/slideLayout15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5.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6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5.xml"/></Relationships>
</file>

<file path=ppt/slideLayouts/_rels/slideLayout16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5.xml"/></Relationships>
</file>

<file path=ppt/slideLayouts/_rels/slideLayout16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5.xml"/></Relationships>
</file>

<file path=ppt/slideLayouts/_rels/slideLayout16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5.xml"/></Relationships>
</file>

<file path=ppt/slideLayouts/_rels/slideLayout16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5.xml"/></Relationships>
</file>

<file path=ppt/slideLayouts/_rels/slideLayout16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5.xml"/></Relationships>
</file>

<file path=ppt/slideLayouts/_rels/slideLayout16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6.xml"/></Relationships>
</file>

<file path=ppt/slideLayouts/_rels/slideLayout16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6.xml"/></Relationships>
</file>

<file path=ppt/slideLayouts/_rels/slideLayout16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6.xml"/></Relationships>
</file>

<file path=ppt/slideLayouts/_rels/slideLayout16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6.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7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6.xml"/></Relationships>
</file>

<file path=ppt/slideLayouts/_rels/slideLayout17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6.xml"/></Relationships>
</file>

<file path=ppt/slideLayouts/_rels/slideLayout17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6.xml"/></Relationships>
</file>

<file path=ppt/slideLayouts/_rels/slideLayout17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6.xml"/></Relationships>
</file>

<file path=ppt/slideLayouts/_rels/slideLayout17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6.xml"/></Relationships>
</file>

<file path=ppt/slideLayouts/_rels/slideLayout17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6.xml"/></Relationships>
</file>

<file path=ppt/slideLayouts/_rels/slideLayout17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6.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414791"/>
          </a:xfrm>
        </p:spPr>
        <p:txBody>
          <a:bodyPr/>
          <a:lstStyle>
            <a:lvl1pPr marL="0" indent="0" algn="ctr">
              <a:buNone/>
              <a:defRPr sz="2400">
                <a:solidFill>
                  <a:srgbClr val="495869"/>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cxnSp>
        <p:nvCxnSpPr>
          <p:cNvPr id="10" name="Straight Connector 9"/>
          <p:cNvCxnSpPr/>
          <p:nvPr userDrawn="1"/>
        </p:nvCxnSpPr>
        <p:spPr>
          <a:xfrm>
            <a:off x="-1" y="6253843"/>
            <a:ext cx="914400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62772" y="5748366"/>
            <a:ext cx="4818453" cy="807980"/>
          </a:xfrm>
          <a:prstGeom prst="rect">
            <a:avLst/>
          </a:prstGeom>
        </p:spPr>
      </p:pic>
      <p:sp>
        <p:nvSpPr>
          <p:cNvPr id="7" name="Text Placeholder 15"/>
          <p:cNvSpPr>
            <a:spLocks noGrp="1"/>
          </p:cNvSpPr>
          <p:nvPr>
            <p:ph type="body" sz="quarter" idx="13" hasCustomPrompt="1"/>
          </p:nvPr>
        </p:nvSpPr>
        <p:spPr>
          <a:xfrm>
            <a:off x="2578768" y="4108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Name</a:t>
            </a:r>
          </a:p>
        </p:txBody>
      </p:sp>
      <p:sp>
        <p:nvSpPr>
          <p:cNvPr id="16" name="Text Placeholder 15"/>
          <p:cNvSpPr>
            <a:spLocks noGrp="1"/>
          </p:cNvSpPr>
          <p:nvPr>
            <p:ph type="body" sz="quarter" idx="14" hasCustomPrompt="1"/>
          </p:nvPr>
        </p:nvSpPr>
        <p:spPr>
          <a:xfrm>
            <a:off x="2578768" y="4489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Title</a:t>
            </a:r>
          </a:p>
        </p:txBody>
      </p:sp>
      <p:sp>
        <p:nvSpPr>
          <p:cNvPr id="17" name="Text Placeholder 15"/>
          <p:cNvSpPr>
            <a:spLocks noGrp="1"/>
          </p:cNvSpPr>
          <p:nvPr>
            <p:ph type="body" sz="quarter" idx="15" hasCustomPrompt="1"/>
          </p:nvPr>
        </p:nvSpPr>
        <p:spPr>
          <a:xfrm>
            <a:off x="2578768" y="4884130"/>
            <a:ext cx="4191000" cy="381000"/>
          </a:xfrm>
        </p:spPr>
        <p:txBody>
          <a:bodyPr anchor="ctr">
            <a:normAutofit/>
          </a:bodyPr>
          <a:lstStyle>
            <a:lvl1pPr marL="0" indent="0" algn="ctr">
              <a:buNone/>
              <a:defRPr sz="18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Date</a:t>
            </a:r>
          </a:p>
        </p:txBody>
      </p:sp>
    </p:spTree>
    <p:extLst>
      <p:ext uri="{BB962C8B-B14F-4D97-AF65-F5344CB8AC3E}">
        <p14:creationId xmlns:p14="http://schemas.microsoft.com/office/powerpoint/2010/main" val="30535201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233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lstStyle/>
          <a:p>
            <a:fld id="{993C7B44-8E76-4112-AF81-173C15839EC8}" type="slidenum">
              <a:rPr lang="en-US" smtClean="0"/>
              <a:t>‹#›</a:t>
            </a:fld>
            <a:endParaRPr lang="en-US" dirty="0"/>
          </a:p>
        </p:txBody>
      </p:sp>
      <p:cxnSp>
        <p:nvCxnSpPr>
          <p:cNvPr id="7" name="Straight Connector 6"/>
          <p:cNvCxnSpPr/>
          <p:nvPr userDrawn="1"/>
        </p:nvCxnSpPr>
        <p:spPr>
          <a:xfrm>
            <a:off x="-1" y="6253843"/>
            <a:ext cx="914400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7641771" y="5733710"/>
            <a:ext cx="1077686" cy="963386"/>
          </a:xfrm>
          <a:prstGeom prst="rect">
            <a:avLst/>
          </a:prstGeom>
        </p:spPr>
      </p:pic>
    </p:spTree>
    <p:extLst>
      <p:ext uri="{BB962C8B-B14F-4D97-AF65-F5344CB8AC3E}">
        <p14:creationId xmlns:p14="http://schemas.microsoft.com/office/powerpoint/2010/main" val="1928360011"/>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827270" y="5641522"/>
            <a:ext cx="5489459" cy="920498"/>
          </a:xfrm>
          <a:prstGeom prst="rect">
            <a:avLst/>
          </a:prstGeom>
        </p:spPr>
      </p:pic>
      <p:sp>
        <p:nvSpPr>
          <p:cNvPr id="9" name="Title 1"/>
          <p:cNvSpPr>
            <a:spLocks noGrp="1"/>
          </p:cNvSpPr>
          <p:nvPr>
            <p:ph type="ctrTitle"/>
          </p:nvPr>
        </p:nvSpPr>
        <p:spPr>
          <a:xfrm>
            <a:off x="685800" y="1122363"/>
            <a:ext cx="7772400" cy="2387600"/>
          </a:xfrm>
        </p:spPr>
        <p:txBody>
          <a:bodyPr anchor="b"/>
          <a:lstStyle>
            <a:lvl1pPr algn="ctr">
              <a:defRPr sz="6000"/>
            </a:lvl1pPr>
          </a:lstStyle>
          <a:p>
            <a:r>
              <a:rPr lang="en-US" dirty="0"/>
              <a:t>Click to edit Master title style</a:t>
            </a:r>
          </a:p>
        </p:txBody>
      </p:sp>
      <p:sp>
        <p:nvSpPr>
          <p:cNvPr id="13" name="Subtitle 2"/>
          <p:cNvSpPr>
            <a:spLocks noGrp="1"/>
          </p:cNvSpPr>
          <p:nvPr>
            <p:ph type="subTitle" idx="1"/>
          </p:nvPr>
        </p:nvSpPr>
        <p:spPr>
          <a:xfrm>
            <a:off x="1143000" y="3602038"/>
            <a:ext cx="6858000" cy="414791"/>
          </a:xfrm>
        </p:spPr>
        <p:txBody>
          <a:bodyPr/>
          <a:lstStyle>
            <a:lvl1pPr marL="0" indent="0" algn="ctr">
              <a:buNone/>
              <a:defRPr sz="2400">
                <a:solidFill>
                  <a:srgbClr val="495869"/>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14" name="Text Placeholder 15"/>
          <p:cNvSpPr>
            <a:spLocks noGrp="1"/>
          </p:cNvSpPr>
          <p:nvPr>
            <p:ph type="body" sz="quarter" idx="13" hasCustomPrompt="1"/>
          </p:nvPr>
        </p:nvSpPr>
        <p:spPr>
          <a:xfrm>
            <a:off x="2578768" y="4108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Name</a:t>
            </a:r>
          </a:p>
        </p:txBody>
      </p:sp>
      <p:sp>
        <p:nvSpPr>
          <p:cNvPr id="15" name="Text Placeholder 15"/>
          <p:cNvSpPr>
            <a:spLocks noGrp="1"/>
          </p:cNvSpPr>
          <p:nvPr>
            <p:ph type="body" sz="quarter" idx="14" hasCustomPrompt="1"/>
          </p:nvPr>
        </p:nvSpPr>
        <p:spPr>
          <a:xfrm>
            <a:off x="2578768" y="4489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Title</a:t>
            </a:r>
          </a:p>
        </p:txBody>
      </p:sp>
      <p:sp>
        <p:nvSpPr>
          <p:cNvPr id="16" name="Text Placeholder 15"/>
          <p:cNvSpPr>
            <a:spLocks noGrp="1"/>
          </p:cNvSpPr>
          <p:nvPr>
            <p:ph type="body" sz="quarter" idx="15" hasCustomPrompt="1"/>
          </p:nvPr>
        </p:nvSpPr>
        <p:spPr>
          <a:xfrm>
            <a:off x="2578768" y="4884130"/>
            <a:ext cx="4191000" cy="381000"/>
          </a:xfrm>
        </p:spPr>
        <p:txBody>
          <a:bodyPr anchor="ctr">
            <a:normAutofit/>
          </a:bodyPr>
          <a:lstStyle>
            <a:lvl1pPr marL="0" indent="0" algn="ctr">
              <a:buNone/>
              <a:defRPr sz="18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Date</a:t>
            </a:r>
          </a:p>
        </p:txBody>
      </p:sp>
    </p:spTree>
    <p:extLst>
      <p:ext uri="{BB962C8B-B14F-4D97-AF65-F5344CB8AC3E}">
        <p14:creationId xmlns:p14="http://schemas.microsoft.com/office/powerpoint/2010/main" val="2162993762"/>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7A72D192-844B-4ECA-A687-7A66FE0BFAFA}" type="slidenum">
              <a:rPr lang="en-US" smtClean="0"/>
              <a:t>‹#›</a:t>
            </a:fld>
            <a:endParaRPr lang="en-US" dirty="0"/>
          </a:p>
        </p:txBody>
      </p:sp>
      <p:cxnSp>
        <p:nvCxnSpPr>
          <p:cNvPr id="7" name="Straight Connector 6"/>
          <p:cNvCxnSpPr/>
          <p:nvPr userDrawn="1"/>
        </p:nvCxnSpPr>
        <p:spPr>
          <a:xfrm>
            <a:off x="0" y="6316436"/>
            <a:ext cx="9144000"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8" name="Rectangle 7"/>
          <p:cNvSpPr/>
          <p:nvPr userDrawn="1"/>
        </p:nvSpPr>
        <p:spPr>
          <a:xfrm>
            <a:off x="7290707" y="5690507"/>
            <a:ext cx="1330779" cy="1425574"/>
          </a:xfrm>
          <a:prstGeom prst="rect">
            <a:avLst/>
          </a:prstGeom>
          <a:solidFill>
            <a:schemeClr val="tx2"/>
          </a:solid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2515690130"/>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p>
            <a:fld id="{7A72D192-844B-4ECA-A687-7A66FE0BFAFA}" type="slidenum">
              <a:rPr lang="en-US" smtClean="0"/>
              <a:t>‹#›</a:t>
            </a:fld>
            <a:endParaRPr lang="en-US" dirty="0"/>
          </a:p>
        </p:txBody>
      </p:sp>
      <p:cxnSp>
        <p:nvCxnSpPr>
          <p:cNvPr id="8" name="Straight Connector 7"/>
          <p:cNvCxnSpPr/>
          <p:nvPr userDrawn="1"/>
        </p:nvCxnSpPr>
        <p:spPr>
          <a:xfrm>
            <a:off x="0" y="6316436"/>
            <a:ext cx="9144000"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9" name="Rectangle 8"/>
          <p:cNvSpPr/>
          <p:nvPr userDrawn="1"/>
        </p:nvSpPr>
        <p:spPr>
          <a:xfrm>
            <a:off x="7290707" y="5690507"/>
            <a:ext cx="1330779" cy="1425574"/>
          </a:xfrm>
          <a:prstGeom prst="rect">
            <a:avLst/>
          </a:prstGeom>
          <a:solidFill>
            <a:schemeClr val="tx2"/>
          </a:solidFill>
          <a:ln w="28575">
            <a:solidFill>
              <a:srgbClr val="F3C7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1727979133"/>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p>
            <a:fld id="{7A72D192-844B-4ECA-A687-7A66FE0BFAFA}" type="slidenum">
              <a:rPr lang="en-US" smtClean="0"/>
              <a:t>‹#›</a:t>
            </a:fld>
            <a:endParaRPr lang="en-US" dirty="0"/>
          </a:p>
        </p:txBody>
      </p:sp>
      <p:cxnSp>
        <p:nvCxnSpPr>
          <p:cNvPr id="10" name="Straight Connector 9"/>
          <p:cNvCxnSpPr/>
          <p:nvPr userDrawn="1"/>
        </p:nvCxnSpPr>
        <p:spPr>
          <a:xfrm>
            <a:off x="0" y="6316436"/>
            <a:ext cx="9144000"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7290707" y="5690507"/>
            <a:ext cx="1330779" cy="1425574"/>
          </a:xfrm>
          <a:prstGeom prst="rect">
            <a:avLst/>
          </a:prstGeom>
          <a:solidFill>
            <a:schemeClr val="tx2"/>
          </a:solidFill>
          <a:ln w="28575">
            <a:solidFill>
              <a:srgbClr val="F3C7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1234705651"/>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p>
            <a:fld id="{7A72D192-844B-4ECA-A687-7A66FE0BFAFA}" type="slidenum">
              <a:rPr lang="en-US" smtClean="0"/>
              <a:t>‹#›</a:t>
            </a:fld>
            <a:endParaRPr lang="en-US" dirty="0"/>
          </a:p>
        </p:txBody>
      </p:sp>
      <p:cxnSp>
        <p:nvCxnSpPr>
          <p:cNvPr id="6" name="Straight Connector 5"/>
          <p:cNvCxnSpPr/>
          <p:nvPr userDrawn="1"/>
        </p:nvCxnSpPr>
        <p:spPr>
          <a:xfrm>
            <a:off x="0" y="6316436"/>
            <a:ext cx="9144000"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7" name="Rectangle 6"/>
          <p:cNvSpPr/>
          <p:nvPr userDrawn="1"/>
        </p:nvSpPr>
        <p:spPr>
          <a:xfrm>
            <a:off x="7290707" y="5690507"/>
            <a:ext cx="1330779" cy="1425574"/>
          </a:xfrm>
          <a:prstGeom prst="rect">
            <a:avLst/>
          </a:prstGeom>
          <a:solidFill>
            <a:schemeClr val="tx2"/>
          </a:solidFill>
          <a:ln w="28575">
            <a:solidFill>
              <a:srgbClr val="F3C7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3957732071"/>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A72D192-844B-4ECA-A687-7A66FE0BFAFA}" type="slidenum">
              <a:rPr lang="en-US" smtClean="0"/>
              <a:t>‹#›</a:t>
            </a:fld>
            <a:endParaRPr lang="en-US" dirty="0"/>
          </a:p>
        </p:txBody>
      </p:sp>
      <p:cxnSp>
        <p:nvCxnSpPr>
          <p:cNvPr id="5" name="Straight Connector 4"/>
          <p:cNvCxnSpPr/>
          <p:nvPr userDrawn="1"/>
        </p:nvCxnSpPr>
        <p:spPr>
          <a:xfrm>
            <a:off x="0" y="6316436"/>
            <a:ext cx="9144000"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6" name="Rectangle 5"/>
          <p:cNvSpPr/>
          <p:nvPr userDrawn="1"/>
        </p:nvSpPr>
        <p:spPr>
          <a:xfrm>
            <a:off x="7290707" y="5690507"/>
            <a:ext cx="1330779" cy="1425574"/>
          </a:xfrm>
          <a:prstGeom prst="rect">
            <a:avLst/>
          </a:prstGeom>
          <a:solidFill>
            <a:schemeClr val="tx2"/>
          </a:solidFill>
          <a:ln w="28575">
            <a:solidFill>
              <a:srgbClr val="F3C7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3552079041"/>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7A72D192-844B-4ECA-A687-7A66FE0BFAFA}" type="slidenum">
              <a:rPr lang="en-US" smtClean="0"/>
              <a:t>‹#›</a:t>
            </a:fld>
            <a:endParaRPr lang="en-US" dirty="0"/>
          </a:p>
        </p:txBody>
      </p:sp>
      <p:cxnSp>
        <p:nvCxnSpPr>
          <p:cNvPr id="8" name="Straight Connector 7"/>
          <p:cNvCxnSpPr/>
          <p:nvPr userDrawn="1"/>
        </p:nvCxnSpPr>
        <p:spPr>
          <a:xfrm>
            <a:off x="0" y="6316436"/>
            <a:ext cx="9144000"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9" name="Rectangle 8"/>
          <p:cNvSpPr/>
          <p:nvPr userDrawn="1"/>
        </p:nvSpPr>
        <p:spPr>
          <a:xfrm>
            <a:off x="7290707" y="5690507"/>
            <a:ext cx="1330779" cy="1425574"/>
          </a:xfrm>
          <a:prstGeom prst="rect">
            <a:avLst/>
          </a:prstGeom>
          <a:solidFill>
            <a:schemeClr val="tx2"/>
          </a:solidFill>
          <a:ln w="28575">
            <a:solidFill>
              <a:srgbClr val="F3C7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593673289"/>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7A72D192-844B-4ECA-A687-7A66FE0BFAFA}" type="slidenum">
              <a:rPr lang="en-US" smtClean="0"/>
              <a:t>‹#›</a:t>
            </a:fld>
            <a:endParaRPr lang="en-US" dirty="0"/>
          </a:p>
        </p:txBody>
      </p:sp>
      <p:cxnSp>
        <p:nvCxnSpPr>
          <p:cNvPr id="8" name="Straight Connector 7"/>
          <p:cNvCxnSpPr/>
          <p:nvPr userDrawn="1"/>
        </p:nvCxnSpPr>
        <p:spPr>
          <a:xfrm>
            <a:off x="0" y="6316436"/>
            <a:ext cx="9144000"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9" name="Rectangle 8"/>
          <p:cNvSpPr/>
          <p:nvPr userDrawn="1"/>
        </p:nvSpPr>
        <p:spPr>
          <a:xfrm>
            <a:off x="7290707" y="5690507"/>
            <a:ext cx="1330779" cy="1425574"/>
          </a:xfrm>
          <a:prstGeom prst="rect">
            <a:avLst/>
          </a:prstGeom>
          <a:solidFill>
            <a:schemeClr val="tx2"/>
          </a:solidFill>
          <a:ln w="28575">
            <a:solidFill>
              <a:srgbClr val="F3C7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3177140677"/>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628650" y="1825625"/>
            <a:ext cx="7886700" cy="368209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628650" y="6329136"/>
            <a:ext cx="2057400" cy="365125"/>
          </a:xfrm>
        </p:spPr>
        <p:txBody>
          <a:bodyPr/>
          <a:lstStyle/>
          <a:p>
            <a:fld id="{7A72D192-844B-4ECA-A687-7A66FE0BFAFA}" type="slidenum">
              <a:rPr lang="en-US" smtClean="0"/>
              <a:t>‹#›</a:t>
            </a:fld>
            <a:endParaRPr lang="en-US" dirty="0"/>
          </a:p>
        </p:txBody>
      </p:sp>
      <p:cxnSp>
        <p:nvCxnSpPr>
          <p:cNvPr id="7" name="Straight Connector 6"/>
          <p:cNvCxnSpPr/>
          <p:nvPr userDrawn="1"/>
        </p:nvCxnSpPr>
        <p:spPr>
          <a:xfrm>
            <a:off x="0" y="6316436"/>
            <a:ext cx="9144000"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8" name="Rectangle 7"/>
          <p:cNvSpPr/>
          <p:nvPr userDrawn="1"/>
        </p:nvSpPr>
        <p:spPr>
          <a:xfrm>
            <a:off x="7290707" y="5690507"/>
            <a:ext cx="1330779" cy="1425574"/>
          </a:xfrm>
          <a:prstGeom prst="rect">
            <a:avLst/>
          </a:prstGeom>
          <a:solidFill>
            <a:schemeClr val="tx2"/>
          </a:solidFill>
          <a:ln w="28575">
            <a:solidFill>
              <a:srgbClr val="F3C7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3670299594"/>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227411"/>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7A72D192-844B-4ECA-A687-7A66FE0BFAFA}" type="slidenum">
              <a:rPr lang="en-US" smtClean="0"/>
              <a:t>‹#›</a:t>
            </a:fld>
            <a:endParaRPr lang="en-US" dirty="0"/>
          </a:p>
        </p:txBody>
      </p:sp>
      <p:cxnSp>
        <p:nvCxnSpPr>
          <p:cNvPr id="7" name="Straight Connector 6"/>
          <p:cNvCxnSpPr/>
          <p:nvPr userDrawn="1"/>
        </p:nvCxnSpPr>
        <p:spPr>
          <a:xfrm>
            <a:off x="0" y="6316436"/>
            <a:ext cx="9144000"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8" name="Rectangle 7"/>
          <p:cNvSpPr/>
          <p:nvPr userDrawn="1"/>
        </p:nvSpPr>
        <p:spPr>
          <a:xfrm>
            <a:off x="7290707" y="5690507"/>
            <a:ext cx="1330779" cy="1425574"/>
          </a:xfrm>
          <a:prstGeom prst="rect">
            <a:avLst/>
          </a:prstGeom>
          <a:solidFill>
            <a:schemeClr val="tx2"/>
          </a:solidFill>
          <a:ln w="28575">
            <a:solidFill>
              <a:srgbClr val="F3C7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20237093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5_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lgn="ctr">
              <a:defRPr sz="6600"/>
            </a:lvl1pPr>
          </a:lstStyle>
          <a:p>
            <a:r>
              <a:rPr lang="en-US" dirty="0"/>
              <a:t>Questions</a:t>
            </a:r>
          </a:p>
        </p:txBody>
      </p:sp>
      <p:cxnSp>
        <p:nvCxnSpPr>
          <p:cNvPr id="6" name="Straight Connector 5"/>
          <p:cNvCxnSpPr/>
          <p:nvPr userDrawn="1"/>
        </p:nvCxnSpPr>
        <p:spPr>
          <a:xfrm>
            <a:off x="1" y="5143500"/>
            <a:ext cx="9143999"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userDrawn="1"/>
        </p:nvSpPr>
        <p:spPr>
          <a:xfrm>
            <a:off x="144915" y="5260607"/>
            <a:ext cx="7643814"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1" kern="1200" dirty="0">
                <a:solidFill>
                  <a:schemeClr val="tx1"/>
                </a:solidFill>
                <a:effectLst/>
                <a:latin typeface="Arial" panose="020B0604020202020204" pitchFamily="34" charset="0"/>
                <a:ea typeface="+mn-ea"/>
                <a:cs typeface="Arial" panose="020B0604020202020204" pitchFamily="34" charset="0"/>
              </a:rPr>
              <a:t>Maine State Housing Authority (“MaineHousing”) does not discriminate on the basis of race, color, religion, sex, sexual orientation, gender identity or expression, marital status, national origin, ancestry, physical or mental disability, age, familial status or receipt of public assistance in the admission or access to</a:t>
            </a:r>
            <a:r>
              <a:rPr lang="en-US" sz="1000" i="1" kern="1200" baseline="0" dirty="0">
                <a:solidFill>
                  <a:schemeClr val="tx1"/>
                </a:solidFill>
                <a:effectLst/>
                <a:latin typeface="Arial" panose="020B0604020202020204" pitchFamily="34" charset="0"/>
                <a:ea typeface="+mn-ea"/>
                <a:cs typeface="Arial" panose="020B0604020202020204" pitchFamily="34" charset="0"/>
              </a:rPr>
              <a:t> </a:t>
            </a:r>
            <a:r>
              <a:rPr lang="en-US" sz="1000" i="1" kern="1200" dirty="0">
                <a:solidFill>
                  <a:schemeClr val="tx1"/>
                </a:solidFill>
                <a:effectLst/>
                <a:latin typeface="Arial" panose="020B0604020202020204" pitchFamily="34" charset="0"/>
                <a:ea typeface="+mn-ea"/>
                <a:cs typeface="Arial" panose="020B0604020202020204" pitchFamily="34" charset="0"/>
              </a:rPr>
              <a:t>or treatment in its programs and activities. In employment, MaineHousing does not discriminate on the basis of race, color, religion, sex, sexual orientation, gender identity or expression, national origin, ancestry, age, physical or mental disability or genetic information. MaineHousing will provide appropriate</a:t>
            </a:r>
            <a:r>
              <a:rPr lang="en-US" sz="1000" i="1" kern="1200" baseline="0" dirty="0">
                <a:solidFill>
                  <a:schemeClr val="tx1"/>
                </a:solidFill>
                <a:effectLst/>
                <a:latin typeface="Arial" panose="020B0604020202020204" pitchFamily="34" charset="0"/>
                <a:ea typeface="+mn-ea"/>
                <a:cs typeface="Arial" panose="020B0604020202020204" pitchFamily="34" charset="0"/>
              </a:rPr>
              <a:t> </a:t>
            </a:r>
            <a:r>
              <a:rPr lang="en-US" sz="1000" i="1" kern="1200" dirty="0">
                <a:solidFill>
                  <a:schemeClr val="tx1"/>
                </a:solidFill>
                <a:effectLst/>
                <a:latin typeface="Arial" panose="020B0604020202020204" pitchFamily="34" charset="0"/>
                <a:ea typeface="+mn-ea"/>
                <a:cs typeface="Arial" panose="020B0604020202020204" pitchFamily="34" charset="0"/>
              </a:rPr>
              <a:t>communication auxiliary aids and services upon sufficient notice. MaineHousing will also provide this document in alternative formats upon sufficient notice. MaineHousing has designated the following person responsible for coordinating compliance with applicable federal and state nondiscrimination requirements and addressing grievances: Louise Patenaude, Maine State Housing Authority, 26 Edison Drive, Augusta, Maine 04330-6046;1-800-452-4668 (voice in state only), (207) 626-4600 (voice), or Maine Relay 711.</a:t>
            </a:r>
            <a:endParaRPr lang="en-US" sz="1000" kern="1200" dirty="0">
              <a:solidFill>
                <a:schemeClr val="tx1"/>
              </a:solidFill>
              <a:effectLst/>
              <a:latin typeface="Arial" panose="020B0604020202020204" pitchFamily="34" charset="0"/>
              <a:ea typeface="+mn-ea"/>
              <a:cs typeface="Arial" panose="020B0604020202020204" pitchFamily="34" charset="0"/>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42864" y="5542071"/>
            <a:ext cx="854700" cy="91440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827270" y="4054785"/>
            <a:ext cx="5489459" cy="920498"/>
          </a:xfrm>
          <a:prstGeom prst="rect">
            <a:avLst/>
          </a:prstGeom>
        </p:spPr>
      </p:pic>
      <p:sp>
        <p:nvSpPr>
          <p:cNvPr id="18" name="Text Placeholder 15"/>
          <p:cNvSpPr>
            <a:spLocks noGrp="1"/>
          </p:cNvSpPr>
          <p:nvPr>
            <p:ph type="body" sz="quarter" idx="17" hasCustomPrompt="1"/>
          </p:nvPr>
        </p:nvSpPr>
        <p:spPr>
          <a:xfrm>
            <a:off x="2057399" y="2288126"/>
            <a:ext cx="5029199" cy="381000"/>
          </a:xfrm>
        </p:spPr>
        <p:txBody>
          <a:bodyPr anchor="ctr">
            <a:no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Name</a:t>
            </a:r>
          </a:p>
        </p:txBody>
      </p:sp>
      <p:sp>
        <p:nvSpPr>
          <p:cNvPr id="19" name="Text Placeholder 15"/>
          <p:cNvSpPr>
            <a:spLocks noGrp="1"/>
          </p:cNvSpPr>
          <p:nvPr>
            <p:ph type="body" sz="quarter" idx="14" hasCustomPrompt="1"/>
          </p:nvPr>
        </p:nvSpPr>
        <p:spPr>
          <a:xfrm>
            <a:off x="2057399" y="2821525"/>
            <a:ext cx="5029199" cy="381000"/>
          </a:xfrm>
        </p:spPr>
        <p:txBody>
          <a:bodyPr anchor="ctr">
            <a:norm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Title</a:t>
            </a:r>
          </a:p>
        </p:txBody>
      </p:sp>
      <p:sp>
        <p:nvSpPr>
          <p:cNvPr id="20" name="Text Placeholder 15"/>
          <p:cNvSpPr>
            <a:spLocks noGrp="1"/>
          </p:cNvSpPr>
          <p:nvPr>
            <p:ph type="body" sz="quarter" idx="18" hasCustomPrompt="1"/>
          </p:nvPr>
        </p:nvSpPr>
        <p:spPr>
          <a:xfrm>
            <a:off x="2057399" y="3352108"/>
            <a:ext cx="5029199" cy="381000"/>
          </a:xfrm>
        </p:spPr>
        <p:txBody>
          <a:bodyPr anchor="ctr">
            <a:noAutofit/>
          </a:bodyPr>
          <a:lstStyle>
            <a:lvl1pPr marL="0" indent="0" algn="ctr">
              <a:buNone/>
              <a:defRPr sz="24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Email</a:t>
            </a:r>
          </a:p>
        </p:txBody>
      </p:sp>
    </p:spTree>
    <p:extLst>
      <p:ext uri="{BB962C8B-B14F-4D97-AF65-F5344CB8AC3E}">
        <p14:creationId xmlns:p14="http://schemas.microsoft.com/office/powerpoint/2010/main" val="2088809937"/>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preserve="1" userDrawn="1">
  <p:cSld name="4_Title Only">
    <p:spTree>
      <p:nvGrpSpPr>
        <p:cNvPr id="1" name=""/>
        <p:cNvGrpSpPr/>
        <p:nvPr/>
      </p:nvGrpSpPr>
      <p:grpSpPr>
        <a:xfrm>
          <a:off x="0" y="0"/>
          <a:ext cx="0" cy="0"/>
          <a:chOff x="0" y="0"/>
          <a:chExt cx="0" cy="0"/>
        </a:xfrm>
      </p:grpSpPr>
      <p:cxnSp>
        <p:nvCxnSpPr>
          <p:cNvPr id="6" name="Straight Connector 5"/>
          <p:cNvCxnSpPr/>
          <p:nvPr userDrawn="1"/>
        </p:nvCxnSpPr>
        <p:spPr>
          <a:xfrm>
            <a:off x="1" y="5143500"/>
            <a:ext cx="9143999"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userDrawn="1"/>
        </p:nvSpPr>
        <p:spPr>
          <a:xfrm>
            <a:off x="144915" y="5260607"/>
            <a:ext cx="7643814"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1" kern="1200" dirty="0">
                <a:solidFill>
                  <a:schemeClr val="tx1"/>
                </a:solidFill>
                <a:effectLst/>
                <a:latin typeface="Arial" panose="020B0604020202020204" pitchFamily="34" charset="0"/>
                <a:ea typeface="+mn-ea"/>
                <a:cs typeface="Arial" panose="020B0604020202020204" pitchFamily="34" charset="0"/>
              </a:rPr>
              <a:t>Maine State Housing Authority (“MaineHousing”) does not discriminate on the basis of race, color, religion, sex, sexual orientation, gender identity or expression, marital status, national origin, ancestry, physical or mental disability, age, familial status or receipt of public assistance in the admission or access to</a:t>
            </a:r>
            <a:r>
              <a:rPr lang="en-US" sz="1000" i="1" kern="1200" baseline="0" dirty="0">
                <a:solidFill>
                  <a:schemeClr val="tx1"/>
                </a:solidFill>
                <a:effectLst/>
                <a:latin typeface="Arial" panose="020B0604020202020204" pitchFamily="34" charset="0"/>
                <a:ea typeface="+mn-ea"/>
                <a:cs typeface="Arial" panose="020B0604020202020204" pitchFamily="34" charset="0"/>
              </a:rPr>
              <a:t> </a:t>
            </a:r>
            <a:r>
              <a:rPr lang="en-US" sz="1000" i="1" kern="1200" dirty="0">
                <a:solidFill>
                  <a:schemeClr val="tx1"/>
                </a:solidFill>
                <a:effectLst/>
                <a:latin typeface="Arial" panose="020B0604020202020204" pitchFamily="34" charset="0"/>
                <a:ea typeface="+mn-ea"/>
                <a:cs typeface="Arial" panose="020B0604020202020204" pitchFamily="34" charset="0"/>
              </a:rPr>
              <a:t>or treatment in its programs and activities. In employment, MaineHousing does not discriminate on the basis of race, color, religion, sex, sexual orientation, gender identity or expression, national origin, ancestry, age, physical or mental disability or genetic information. MaineHousing will provide appropriate</a:t>
            </a:r>
            <a:r>
              <a:rPr lang="en-US" sz="1000" i="1" kern="1200" baseline="0" dirty="0">
                <a:solidFill>
                  <a:schemeClr val="tx1"/>
                </a:solidFill>
                <a:effectLst/>
                <a:latin typeface="Arial" panose="020B0604020202020204" pitchFamily="34" charset="0"/>
                <a:ea typeface="+mn-ea"/>
                <a:cs typeface="Arial" panose="020B0604020202020204" pitchFamily="34" charset="0"/>
              </a:rPr>
              <a:t> </a:t>
            </a:r>
            <a:r>
              <a:rPr lang="en-US" sz="1000" i="1" kern="1200" dirty="0">
                <a:solidFill>
                  <a:schemeClr val="tx1"/>
                </a:solidFill>
                <a:effectLst/>
                <a:latin typeface="Arial" panose="020B0604020202020204" pitchFamily="34" charset="0"/>
                <a:ea typeface="+mn-ea"/>
                <a:cs typeface="Arial" panose="020B0604020202020204" pitchFamily="34" charset="0"/>
              </a:rPr>
              <a:t>communication auxiliary aids and services upon sufficient notice. MaineHousing will also provide this document in alternative formats upon sufficient notice. MaineHousing has designated the following person responsible for coordinating compliance with applicable federal and state nondiscrimination requirements and addressing grievances: Louise Patenaude, Maine State Housing Authority, 26 Edison Drive, Augusta, Maine 04330-6046;1-800-452-4668 (voice in state only), (207) 626-4600 (voice), or Maine Relay 711.</a:t>
            </a:r>
            <a:endParaRPr lang="en-US" sz="1000" kern="1200" dirty="0">
              <a:solidFill>
                <a:schemeClr val="tx1"/>
              </a:solidFill>
              <a:effectLst/>
              <a:latin typeface="Arial" panose="020B0604020202020204" pitchFamily="34" charset="0"/>
              <a:ea typeface="+mn-ea"/>
              <a:cs typeface="Arial" panose="020B0604020202020204" pitchFamily="34" charset="0"/>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42864" y="5542071"/>
            <a:ext cx="854700" cy="91440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827270" y="4054785"/>
            <a:ext cx="5489459" cy="920498"/>
          </a:xfrm>
          <a:prstGeom prst="rect">
            <a:avLst/>
          </a:prstGeom>
        </p:spPr>
      </p:pic>
      <p:sp>
        <p:nvSpPr>
          <p:cNvPr id="14" name="Title 1"/>
          <p:cNvSpPr>
            <a:spLocks noGrp="1"/>
          </p:cNvSpPr>
          <p:nvPr>
            <p:ph type="title" hasCustomPrompt="1"/>
          </p:nvPr>
        </p:nvSpPr>
        <p:spPr>
          <a:xfrm>
            <a:off x="628650" y="365126"/>
            <a:ext cx="7886700" cy="1325563"/>
          </a:xfrm>
        </p:spPr>
        <p:txBody>
          <a:bodyPr>
            <a:normAutofit/>
          </a:bodyPr>
          <a:lstStyle>
            <a:lvl1pPr algn="ctr">
              <a:defRPr sz="6600"/>
            </a:lvl1pPr>
          </a:lstStyle>
          <a:p>
            <a:r>
              <a:rPr lang="en-US" dirty="0"/>
              <a:t>Questions</a:t>
            </a:r>
          </a:p>
        </p:txBody>
      </p:sp>
      <p:sp>
        <p:nvSpPr>
          <p:cNvPr id="15" name="Text Placeholder 15"/>
          <p:cNvSpPr>
            <a:spLocks noGrp="1"/>
          </p:cNvSpPr>
          <p:nvPr>
            <p:ph type="body" sz="quarter" idx="17" hasCustomPrompt="1"/>
          </p:nvPr>
        </p:nvSpPr>
        <p:spPr>
          <a:xfrm>
            <a:off x="2057399" y="2288126"/>
            <a:ext cx="5029199" cy="381000"/>
          </a:xfrm>
        </p:spPr>
        <p:txBody>
          <a:bodyPr anchor="ctr">
            <a:no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Name</a:t>
            </a:r>
          </a:p>
        </p:txBody>
      </p:sp>
      <p:sp>
        <p:nvSpPr>
          <p:cNvPr id="16" name="Text Placeholder 15"/>
          <p:cNvSpPr>
            <a:spLocks noGrp="1"/>
          </p:cNvSpPr>
          <p:nvPr>
            <p:ph type="body" sz="quarter" idx="14" hasCustomPrompt="1"/>
          </p:nvPr>
        </p:nvSpPr>
        <p:spPr>
          <a:xfrm>
            <a:off x="2057399" y="2821525"/>
            <a:ext cx="5029199" cy="381000"/>
          </a:xfrm>
        </p:spPr>
        <p:txBody>
          <a:bodyPr anchor="ctr">
            <a:norm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Title</a:t>
            </a:r>
          </a:p>
        </p:txBody>
      </p:sp>
      <p:sp>
        <p:nvSpPr>
          <p:cNvPr id="17" name="Text Placeholder 15"/>
          <p:cNvSpPr>
            <a:spLocks noGrp="1"/>
          </p:cNvSpPr>
          <p:nvPr>
            <p:ph type="body" sz="quarter" idx="18" hasCustomPrompt="1"/>
          </p:nvPr>
        </p:nvSpPr>
        <p:spPr>
          <a:xfrm>
            <a:off x="2057399" y="3352108"/>
            <a:ext cx="5029199" cy="381000"/>
          </a:xfrm>
        </p:spPr>
        <p:txBody>
          <a:bodyPr anchor="ctr">
            <a:noAutofit/>
          </a:bodyPr>
          <a:lstStyle>
            <a:lvl1pPr marL="0" indent="0" algn="ctr">
              <a:buNone/>
              <a:defRPr sz="24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Email</a:t>
            </a:r>
          </a:p>
        </p:txBody>
      </p:sp>
    </p:spTree>
    <p:extLst>
      <p:ext uri="{BB962C8B-B14F-4D97-AF65-F5344CB8AC3E}">
        <p14:creationId xmlns:p14="http://schemas.microsoft.com/office/powerpoint/2010/main" val="706068476"/>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827270" y="5641522"/>
            <a:ext cx="5489459" cy="920498"/>
          </a:xfrm>
          <a:prstGeom prst="rect">
            <a:avLst/>
          </a:prstGeom>
        </p:spPr>
      </p:pic>
      <p:sp>
        <p:nvSpPr>
          <p:cNvPr id="9" name="Title 1"/>
          <p:cNvSpPr>
            <a:spLocks noGrp="1"/>
          </p:cNvSpPr>
          <p:nvPr>
            <p:ph type="ctrTitle"/>
          </p:nvPr>
        </p:nvSpPr>
        <p:spPr>
          <a:xfrm>
            <a:off x="685800" y="1122363"/>
            <a:ext cx="7772400" cy="2387600"/>
          </a:xfrm>
        </p:spPr>
        <p:txBody>
          <a:bodyPr anchor="b"/>
          <a:lstStyle>
            <a:lvl1pPr algn="ctr">
              <a:defRPr sz="6000"/>
            </a:lvl1pPr>
          </a:lstStyle>
          <a:p>
            <a:r>
              <a:rPr lang="en-US" dirty="0"/>
              <a:t>Click to edit Master title style</a:t>
            </a:r>
          </a:p>
        </p:txBody>
      </p:sp>
      <p:sp>
        <p:nvSpPr>
          <p:cNvPr id="13" name="Subtitle 2"/>
          <p:cNvSpPr>
            <a:spLocks noGrp="1"/>
          </p:cNvSpPr>
          <p:nvPr>
            <p:ph type="subTitle" idx="1"/>
          </p:nvPr>
        </p:nvSpPr>
        <p:spPr>
          <a:xfrm>
            <a:off x="1143000" y="3602038"/>
            <a:ext cx="6858000" cy="414791"/>
          </a:xfrm>
        </p:spPr>
        <p:txBody>
          <a:bodyPr/>
          <a:lstStyle>
            <a:lvl1pPr marL="0" indent="0" algn="ctr">
              <a:buNone/>
              <a:defRPr sz="2400">
                <a:solidFill>
                  <a:srgbClr val="495869"/>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14" name="Text Placeholder 15"/>
          <p:cNvSpPr>
            <a:spLocks noGrp="1"/>
          </p:cNvSpPr>
          <p:nvPr>
            <p:ph type="body" sz="quarter" idx="13" hasCustomPrompt="1"/>
          </p:nvPr>
        </p:nvSpPr>
        <p:spPr>
          <a:xfrm>
            <a:off x="2578768" y="4108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Name</a:t>
            </a:r>
          </a:p>
        </p:txBody>
      </p:sp>
      <p:sp>
        <p:nvSpPr>
          <p:cNvPr id="15" name="Text Placeholder 15"/>
          <p:cNvSpPr>
            <a:spLocks noGrp="1"/>
          </p:cNvSpPr>
          <p:nvPr>
            <p:ph type="body" sz="quarter" idx="14" hasCustomPrompt="1"/>
          </p:nvPr>
        </p:nvSpPr>
        <p:spPr>
          <a:xfrm>
            <a:off x="2578768" y="4489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Title</a:t>
            </a:r>
          </a:p>
        </p:txBody>
      </p:sp>
      <p:sp>
        <p:nvSpPr>
          <p:cNvPr id="16" name="Text Placeholder 15"/>
          <p:cNvSpPr>
            <a:spLocks noGrp="1"/>
          </p:cNvSpPr>
          <p:nvPr>
            <p:ph type="body" sz="quarter" idx="15" hasCustomPrompt="1"/>
          </p:nvPr>
        </p:nvSpPr>
        <p:spPr>
          <a:xfrm>
            <a:off x="2578768" y="4884130"/>
            <a:ext cx="4191000" cy="381000"/>
          </a:xfrm>
        </p:spPr>
        <p:txBody>
          <a:bodyPr anchor="ctr">
            <a:normAutofit/>
          </a:bodyPr>
          <a:lstStyle>
            <a:lvl1pPr marL="0" indent="0" algn="ctr">
              <a:buNone/>
              <a:defRPr sz="18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Date</a:t>
            </a:r>
          </a:p>
        </p:txBody>
      </p:sp>
    </p:spTree>
    <p:extLst>
      <p:ext uri="{BB962C8B-B14F-4D97-AF65-F5344CB8AC3E}">
        <p14:creationId xmlns:p14="http://schemas.microsoft.com/office/powerpoint/2010/main" val="1049088938"/>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7A72D192-844B-4ECA-A687-7A66FE0BFAFA}" type="slidenum">
              <a:rPr lang="en-US" smtClean="0"/>
              <a:t>‹#›</a:t>
            </a:fld>
            <a:endParaRPr lang="en-US" dirty="0"/>
          </a:p>
        </p:txBody>
      </p:sp>
      <p:cxnSp>
        <p:nvCxnSpPr>
          <p:cNvPr id="7" name="Straight Connector 6"/>
          <p:cNvCxnSpPr/>
          <p:nvPr userDrawn="1"/>
        </p:nvCxnSpPr>
        <p:spPr>
          <a:xfrm>
            <a:off x="0" y="6316436"/>
            <a:ext cx="9144000"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8" name="Rectangle 7"/>
          <p:cNvSpPr/>
          <p:nvPr userDrawn="1"/>
        </p:nvSpPr>
        <p:spPr>
          <a:xfrm>
            <a:off x="7290707" y="5690507"/>
            <a:ext cx="1330779" cy="1425574"/>
          </a:xfrm>
          <a:prstGeom prst="rect">
            <a:avLst/>
          </a:prstGeom>
          <a:solidFill>
            <a:schemeClr val="tx2"/>
          </a:solidFill>
          <a:ln w="285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2141531762"/>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p>
            <a:fld id="{7A72D192-844B-4ECA-A687-7A66FE0BFAFA}" type="slidenum">
              <a:rPr lang="en-US" smtClean="0"/>
              <a:t>‹#›</a:t>
            </a:fld>
            <a:endParaRPr lang="en-US" dirty="0"/>
          </a:p>
        </p:txBody>
      </p:sp>
      <p:cxnSp>
        <p:nvCxnSpPr>
          <p:cNvPr id="8" name="Straight Connector 7"/>
          <p:cNvCxnSpPr/>
          <p:nvPr userDrawn="1"/>
        </p:nvCxnSpPr>
        <p:spPr>
          <a:xfrm>
            <a:off x="0" y="6316436"/>
            <a:ext cx="9144000"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9" name="Rectangle 8"/>
          <p:cNvSpPr/>
          <p:nvPr userDrawn="1"/>
        </p:nvSpPr>
        <p:spPr>
          <a:xfrm>
            <a:off x="7290707" y="5690507"/>
            <a:ext cx="1330779" cy="1425574"/>
          </a:xfrm>
          <a:prstGeom prst="rect">
            <a:avLst/>
          </a:prstGeom>
          <a:solidFill>
            <a:schemeClr val="tx2"/>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2923672544"/>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p>
            <a:fld id="{7A72D192-844B-4ECA-A687-7A66FE0BFAFA}" type="slidenum">
              <a:rPr lang="en-US" smtClean="0"/>
              <a:t>‹#›</a:t>
            </a:fld>
            <a:endParaRPr lang="en-US" dirty="0"/>
          </a:p>
        </p:txBody>
      </p:sp>
      <p:cxnSp>
        <p:nvCxnSpPr>
          <p:cNvPr id="10" name="Straight Connector 9"/>
          <p:cNvCxnSpPr/>
          <p:nvPr userDrawn="1"/>
        </p:nvCxnSpPr>
        <p:spPr>
          <a:xfrm>
            <a:off x="0" y="6316436"/>
            <a:ext cx="9144000"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7290707" y="5690507"/>
            <a:ext cx="1330779" cy="1425574"/>
          </a:xfrm>
          <a:prstGeom prst="rect">
            <a:avLst/>
          </a:prstGeom>
          <a:solidFill>
            <a:schemeClr val="tx2"/>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1165503857"/>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p>
            <a:fld id="{7A72D192-844B-4ECA-A687-7A66FE0BFAFA}" type="slidenum">
              <a:rPr lang="en-US" smtClean="0"/>
              <a:t>‹#›</a:t>
            </a:fld>
            <a:endParaRPr lang="en-US" dirty="0"/>
          </a:p>
        </p:txBody>
      </p:sp>
      <p:cxnSp>
        <p:nvCxnSpPr>
          <p:cNvPr id="6" name="Straight Connector 5"/>
          <p:cNvCxnSpPr/>
          <p:nvPr userDrawn="1"/>
        </p:nvCxnSpPr>
        <p:spPr>
          <a:xfrm>
            <a:off x="0" y="6316436"/>
            <a:ext cx="9144000"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7" name="Rectangle 6"/>
          <p:cNvSpPr/>
          <p:nvPr userDrawn="1"/>
        </p:nvSpPr>
        <p:spPr>
          <a:xfrm>
            <a:off x="7290707" y="5690507"/>
            <a:ext cx="1330779" cy="1425574"/>
          </a:xfrm>
          <a:prstGeom prst="rect">
            <a:avLst/>
          </a:prstGeom>
          <a:solidFill>
            <a:schemeClr val="tx2"/>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225035634"/>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A72D192-844B-4ECA-A687-7A66FE0BFAFA}" type="slidenum">
              <a:rPr lang="en-US" smtClean="0"/>
              <a:t>‹#›</a:t>
            </a:fld>
            <a:endParaRPr lang="en-US" dirty="0"/>
          </a:p>
        </p:txBody>
      </p:sp>
      <p:cxnSp>
        <p:nvCxnSpPr>
          <p:cNvPr id="5" name="Straight Connector 4"/>
          <p:cNvCxnSpPr/>
          <p:nvPr userDrawn="1"/>
        </p:nvCxnSpPr>
        <p:spPr>
          <a:xfrm>
            <a:off x="0" y="6316436"/>
            <a:ext cx="9144000"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6" name="Rectangle 5"/>
          <p:cNvSpPr/>
          <p:nvPr userDrawn="1"/>
        </p:nvSpPr>
        <p:spPr>
          <a:xfrm>
            <a:off x="7290707" y="5690507"/>
            <a:ext cx="1330779" cy="1425574"/>
          </a:xfrm>
          <a:prstGeom prst="rect">
            <a:avLst/>
          </a:prstGeom>
          <a:solidFill>
            <a:schemeClr val="tx2"/>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921436473"/>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7A72D192-844B-4ECA-A687-7A66FE0BFAFA}" type="slidenum">
              <a:rPr lang="en-US" smtClean="0"/>
              <a:t>‹#›</a:t>
            </a:fld>
            <a:endParaRPr lang="en-US" dirty="0"/>
          </a:p>
        </p:txBody>
      </p:sp>
      <p:cxnSp>
        <p:nvCxnSpPr>
          <p:cNvPr id="8" name="Straight Connector 7"/>
          <p:cNvCxnSpPr/>
          <p:nvPr userDrawn="1"/>
        </p:nvCxnSpPr>
        <p:spPr>
          <a:xfrm>
            <a:off x="0" y="6316436"/>
            <a:ext cx="9144000"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9" name="Rectangle 8"/>
          <p:cNvSpPr/>
          <p:nvPr userDrawn="1"/>
        </p:nvSpPr>
        <p:spPr>
          <a:xfrm>
            <a:off x="7290707" y="5690507"/>
            <a:ext cx="1330779" cy="1425574"/>
          </a:xfrm>
          <a:prstGeom prst="rect">
            <a:avLst/>
          </a:prstGeom>
          <a:solidFill>
            <a:schemeClr val="tx2"/>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4027363586"/>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7A72D192-844B-4ECA-A687-7A66FE0BFAFA}" type="slidenum">
              <a:rPr lang="en-US" smtClean="0"/>
              <a:t>‹#›</a:t>
            </a:fld>
            <a:endParaRPr lang="en-US" dirty="0"/>
          </a:p>
        </p:txBody>
      </p:sp>
      <p:cxnSp>
        <p:nvCxnSpPr>
          <p:cNvPr id="8" name="Straight Connector 7"/>
          <p:cNvCxnSpPr/>
          <p:nvPr userDrawn="1"/>
        </p:nvCxnSpPr>
        <p:spPr>
          <a:xfrm>
            <a:off x="0" y="6316436"/>
            <a:ext cx="9144000"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9" name="Rectangle 8"/>
          <p:cNvSpPr/>
          <p:nvPr userDrawn="1"/>
        </p:nvSpPr>
        <p:spPr>
          <a:xfrm>
            <a:off x="7290707" y="5690507"/>
            <a:ext cx="1330779" cy="1425574"/>
          </a:xfrm>
          <a:prstGeom prst="rect">
            <a:avLst/>
          </a:prstGeom>
          <a:solidFill>
            <a:schemeClr val="tx2"/>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3921701065"/>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628650" y="1825625"/>
            <a:ext cx="7886700" cy="368209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628650" y="6329136"/>
            <a:ext cx="2057400" cy="365125"/>
          </a:xfrm>
        </p:spPr>
        <p:txBody>
          <a:bodyPr/>
          <a:lstStyle/>
          <a:p>
            <a:fld id="{7A72D192-844B-4ECA-A687-7A66FE0BFAFA}" type="slidenum">
              <a:rPr lang="en-US" smtClean="0"/>
              <a:t>‹#›</a:t>
            </a:fld>
            <a:endParaRPr lang="en-US" dirty="0"/>
          </a:p>
        </p:txBody>
      </p:sp>
      <p:cxnSp>
        <p:nvCxnSpPr>
          <p:cNvPr id="7" name="Straight Connector 6"/>
          <p:cNvCxnSpPr/>
          <p:nvPr userDrawn="1"/>
        </p:nvCxnSpPr>
        <p:spPr>
          <a:xfrm>
            <a:off x="0" y="6316436"/>
            <a:ext cx="9144000"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8" name="Rectangle 7"/>
          <p:cNvSpPr/>
          <p:nvPr userDrawn="1"/>
        </p:nvSpPr>
        <p:spPr>
          <a:xfrm>
            <a:off x="7290707" y="5690507"/>
            <a:ext cx="1330779" cy="1425574"/>
          </a:xfrm>
          <a:prstGeom prst="rect">
            <a:avLst/>
          </a:prstGeom>
          <a:solidFill>
            <a:schemeClr val="tx2"/>
          </a:solidFill>
          <a:ln w="28575">
            <a:solidFill>
              <a:srgbClr val="8AAF8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22678269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cxnSp>
        <p:nvCxnSpPr>
          <p:cNvPr id="8" name="Straight Connector 7"/>
          <p:cNvCxnSpPr/>
          <p:nvPr userDrawn="1"/>
        </p:nvCxnSpPr>
        <p:spPr>
          <a:xfrm>
            <a:off x="0" y="6164037"/>
            <a:ext cx="9144000"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72637" y="5695623"/>
            <a:ext cx="4798723" cy="804672"/>
          </a:xfrm>
          <a:prstGeom prst="rect">
            <a:avLst/>
          </a:prstGeom>
        </p:spPr>
      </p:pic>
      <p:sp>
        <p:nvSpPr>
          <p:cNvPr id="9" name="Title 1"/>
          <p:cNvSpPr>
            <a:spLocks noGrp="1"/>
          </p:cNvSpPr>
          <p:nvPr>
            <p:ph type="ctrTitle"/>
          </p:nvPr>
        </p:nvSpPr>
        <p:spPr>
          <a:xfrm>
            <a:off x="685800" y="1122363"/>
            <a:ext cx="7772400" cy="2387600"/>
          </a:xfrm>
        </p:spPr>
        <p:txBody>
          <a:bodyPr anchor="b"/>
          <a:lstStyle>
            <a:lvl1pPr algn="ctr">
              <a:defRPr sz="6000"/>
            </a:lvl1pPr>
          </a:lstStyle>
          <a:p>
            <a:r>
              <a:rPr lang="en-US" dirty="0"/>
              <a:t>Click to edit Master title style</a:t>
            </a:r>
          </a:p>
        </p:txBody>
      </p:sp>
      <p:sp>
        <p:nvSpPr>
          <p:cNvPr id="10" name="Subtitle 2"/>
          <p:cNvSpPr>
            <a:spLocks noGrp="1"/>
          </p:cNvSpPr>
          <p:nvPr>
            <p:ph type="subTitle" idx="1"/>
          </p:nvPr>
        </p:nvSpPr>
        <p:spPr>
          <a:xfrm>
            <a:off x="1143000" y="3602038"/>
            <a:ext cx="6858000" cy="414791"/>
          </a:xfrm>
        </p:spPr>
        <p:txBody>
          <a:bodyPr/>
          <a:lstStyle>
            <a:lvl1pPr marL="0" indent="0" algn="ctr">
              <a:buNone/>
              <a:defRPr sz="2400">
                <a:solidFill>
                  <a:srgbClr val="495869"/>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11" name="Text Placeholder 15"/>
          <p:cNvSpPr>
            <a:spLocks noGrp="1"/>
          </p:cNvSpPr>
          <p:nvPr>
            <p:ph type="body" sz="quarter" idx="13" hasCustomPrompt="1"/>
          </p:nvPr>
        </p:nvSpPr>
        <p:spPr>
          <a:xfrm>
            <a:off x="2578768" y="4108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Name</a:t>
            </a:r>
          </a:p>
        </p:txBody>
      </p:sp>
      <p:sp>
        <p:nvSpPr>
          <p:cNvPr id="12" name="Text Placeholder 15"/>
          <p:cNvSpPr>
            <a:spLocks noGrp="1"/>
          </p:cNvSpPr>
          <p:nvPr>
            <p:ph type="body" sz="quarter" idx="14" hasCustomPrompt="1"/>
          </p:nvPr>
        </p:nvSpPr>
        <p:spPr>
          <a:xfrm>
            <a:off x="2578768" y="4489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Title</a:t>
            </a:r>
          </a:p>
        </p:txBody>
      </p:sp>
      <p:sp>
        <p:nvSpPr>
          <p:cNvPr id="13" name="Text Placeholder 15"/>
          <p:cNvSpPr>
            <a:spLocks noGrp="1"/>
          </p:cNvSpPr>
          <p:nvPr>
            <p:ph type="body" sz="quarter" idx="15" hasCustomPrompt="1"/>
          </p:nvPr>
        </p:nvSpPr>
        <p:spPr>
          <a:xfrm>
            <a:off x="2578768" y="4884130"/>
            <a:ext cx="4191000" cy="381000"/>
          </a:xfrm>
        </p:spPr>
        <p:txBody>
          <a:bodyPr anchor="ctr">
            <a:normAutofit/>
          </a:bodyPr>
          <a:lstStyle>
            <a:lvl1pPr marL="0" indent="0" algn="ctr">
              <a:buNone/>
              <a:defRPr sz="18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Date</a:t>
            </a:r>
          </a:p>
        </p:txBody>
      </p:sp>
    </p:spTree>
    <p:extLst>
      <p:ext uri="{BB962C8B-B14F-4D97-AF65-F5344CB8AC3E}">
        <p14:creationId xmlns:p14="http://schemas.microsoft.com/office/powerpoint/2010/main" val="179853451"/>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227411"/>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7A72D192-844B-4ECA-A687-7A66FE0BFAFA}" type="slidenum">
              <a:rPr lang="en-US" smtClean="0"/>
              <a:t>‹#›</a:t>
            </a:fld>
            <a:endParaRPr lang="en-US" dirty="0"/>
          </a:p>
        </p:txBody>
      </p:sp>
      <p:cxnSp>
        <p:nvCxnSpPr>
          <p:cNvPr id="7" name="Straight Connector 6"/>
          <p:cNvCxnSpPr/>
          <p:nvPr userDrawn="1"/>
        </p:nvCxnSpPr>
        <p:spPr>
          <a:xfrm>
            <a:off x="0" y="6316436"/>
            <a:ext cx="9144000"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8" name="Rectangle 7"/>
          <p:cNvSpPr/>
          <p:nvPr userDrawn="1"/>
        </p:nvSpPr>
        <p:spPr>
          <a:xfrm>
            <a:off x="7290707" y="5690507"/>
            <a:ext cx="1330779" cy="1425574"/>
          </a:xfrm>
          <a:prstGeom prst="rect">
            <a:avLst/>
          </a:prstGeom>
          <a:solidFill>
            <a:schemeClr val="tx2"/>
          </a:solidFill>
          <a:ln w="28575">
            <a:solidFill>
              <a:srgbClr val="8AAF8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2209914595"/>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preserve="1" userDrawn="1">
  <p:cSld name="4_Title Only">
    <p:spTree>
      <p:nvGrpSpPr>
        <p:cNvPr id="1" name=""/>
        <p:cNvGrpSpPr/>
        <p:nvPr/>
      </p:nvGrpSpPr>
      <p:grpSpPr>
        <a:xfrm>
          <a:off x="0" y="0"/>
          <a:ext cx="0" cy="0"/>
          <a:chOff x="0" y="0"/>
          <a:chExt cx="0" cy="0"/>
        </a:xfrm>
      </p:grpSpPr>
      <p:cxnSp>
        <p:nvCxnSpPr>
          <p:cNvPr id="6" name="Straight Connector 5"/>
          <p:cNvCxnSpPr/>
          <p:nvPr userDrawn="1"/>
        </p:nvCxnSpPr>
        <p:spPr>
          <a:xfrm>
            <a:off x="1" y="5143500"/>
            <a:ext cx="9143999"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userDrawn="1"/>
        </p:nvSpPr>
        <p:spPr>
          <a:xfrm>
            <a:off x="144915" y="5260607"/>
            <a:ext cx="7643814"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1" kern="1200" dirty="0">
                <a:solidFill>
                  <a:schemeClr val="tx1"/>
                </a:solidFill>
                <a:effectLst/>
                <a:latin typeface="Arial" panose="020B0604020202020204" pitchFamily="34" charset="0"/>
                <a:ea typeface="+mn-ea"/>
                <a:cs typeface="Arial" panose="020B0604020202020204" pitchFamily="34" charset="0"/>
              </a:rPr>
              <a:t>Maine State Housing Authority (“MaineHousing”) does not discriminate on the basis of race, color, religion, sex, sexual orientation, gender identity or expression, marital status, national origin, ancestry, physical or mental disability, age, familial status or receipt of public assistance in the admission or access to</a:t>
            </a:r>
            <a:r>
              <a:rPr lang="en-US" sz="1000" i="1" kern="1200" baseline="0" dirty="0">
                <a:solidFill>
                  <a:schemeClr val="tx1"/>
                </a:solidFill>
                <a:effectLst/>
                <a:latin typeface="Arial" panose="020B0604020202020204" pitchFamily="34" charset="0"/>
                <a:ea typeface="+mn-ea"/>
                <a:cs typeface="Arial" panose="020B0604020202020204" pitchFamily="34" charset="0"/>
              </a:rPr>
              <a:t> </a:t>
            </a:r>
            <a:r>
              <a:rPr lang="en-US" sz="1000" i="1" kern="1200" dirty="0">
                <a:solidFill>
                  <a:schemeClr val="tx1"/>
                </a:solidFill>
                <a:effectLst/>
                <a:latin typeface="Arial" panose="020B0604020202020204" pitchFamily="34" charset="0"/>
                <a:ea typeface="+mn-ea"/>
                <a:cs typeface="Arial" panose="020B0604020202020204" pitchFamily="34" charset="0"/>
              </a:rPr>
              <a:t>or treatment in its programs and activities. In employment, MaineHousing does not discriminate on the basis of race, color, religion, sex, sexual orientation, gender identity or expression, national origin, ancestry, age, physical or mental disability or genetic information. MaineHousing will provide appropriate</a:t>
            </a:r>
            <a:r>
              <a:rPr lang="en-US" sz="1000" i="1" kern="1200" baseline="0" dirty="0">
                <a:solidFill>
                  <a:schemeClr val="tx1"/>
                </a:solidFill>
                <a:effectLst/>
                <a:latin typeface="Arial" panose="020B0604020202020204" pitchFamily="34" charset="0"/>
                <a:ea typeface="+mn-ea"/>
                <a:cs typeface="Arial" panose="020B0604020202020204" pitchFamily="34" charset="0"/>
              </a:rPr>
              <a:t> </a:t>
            </a:r>
            <a:r>
              <a:rPr lang="en-US" sz="1000" i="1" kern="1200" dirty="0">
                <a:solidFill>
                  <a:schemeClr val="tx1"/>
                </a:solidFill>
                <a:effectLst/>
                <a:latin typeface="Arial" panose="020B0604020202020204" pitchFamily="34" charset="0"/>
                <a:ea typeface="+mn-ea"/>
                <a:cs typeface="Arial" panose="020B0604020202020204" pitchFamily="34" charset="0"/>
              </a:rPr>
              <a:t>communication auxiliary aids and services upon sufficient notice. MaineHousing will also provide this document in alternative formats upon sufficient notice. MaineHousing has designated the following person responsible for coordinating compliance with applicable federal and state nondiscrimination requirements and addressing grievances: Louise Patenaude, Maine State Housing Authority, 26 Edison Drive, Augusta, Maine 04330-6046;1-800-452-4668 (voice in state only), (207) 626-4600 (voice), or Maine Relay 711.</a:t>
            </a:r>
            <a:endParaRPr lang="en-US" sz="1000" kern="1200" dirty="0">
              <a:solidFill>
                <a:schemeClr val="tx1"/>
              </a:solidFill>
              <a:effectLst/>
              <a:latin typeface="Arial" panose="020B0604020202020204" pitchFamily="34" charset="0"/>
              <a:ea typeface="+mn-ea"/>
              <a:cs typeface="Arial" panose="020B0604020202020204" pitchFamily="34" charset="0"/>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42864" y="5542071"/>
            <a:ext cx="854700" cy="91440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827270" y="4054785"/>
            <a:ext cx="5489459" cy="920498"/>
          </a:xfrm>
          <a:prstGeom prst="rect">
            <a:avLst/>
          </a:prstGeom>
        </p:spPr>
      </p:pic>
      <p:sp>
        <p:nvSpPr>
          <p:cNvPr id="14" name="Title 1"/>
          <p:cNvSpPr>
            <a:spLocks noGrp="1"/>
          </p:cNvSpPr>
          <p:nvPr>
            <p:ph type="title" hasCustomPrompt="1"/>
          </p:nvPr>
        </p:nvSpPr>
        <p:spPr>
          <a:xfrm>
            <a:off x="628650" y="365126"/>
            <a:ext cx="7886700" cy="1325563"/>
          </a:xfrm>
        </p:spPr>
        <p:txBody>
          <a:bodyPr>
            <a:normAutofit/>
          </a:bodyPr>
          <a:lstStyle>
            <a:lvl1pPr algn="ctr">
              <a:defRPr sz="6600"/>
            </a:lvl1pPr>
          </a:lstStyle>
          <a:p>
            <a:r>
              <a:rPr lang="en-US" dirty="0"/>
              <a:t>Questions</a:t>
            </a:r>
          </a:p>
        </p:txBody>
      </p:sp>
      <p:sp>
        <p:nvSpPr>
          <p:cNvPr id="15" name="Text Placeholder 15"/>
          <p:cNvSpPr>
            <a:spLocks noGrp="1"/>
          </p:cNvSpPr>
          <p:nvPr>
            <p:ph type="body" sz="quarter" idx="17" hasCustomPrompt="1"/>
          </p:nvPr>
        </p:nvSpPr>
        <p:spPr>
          <a:xfrm>
            <a:off x="2057399" y="2288126"/>
            <a:ext cx="5029199" cy="381000"/>
          </a:xfrm>
        </p:spPr>
        <p:txBody>
          <a:bodyPr anchor="ctr">
            <a:no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Name</a:t>
            </a:r>
          </a:p>
        </p:txBody>
      </p:sp>
      <p:sp>
        <p:nvSpPr>
          <p:cNvPr id="16" name="Text Placeholder 15"/>
          <p:cNvSpPr>
            <a:spLocks noGrp="1"/>
          </p:cNvSpPr>
          <p:nvPr>
            <p:ph type="body" sz="quarter" idx="14" hasCustomPrompt="1"/>
          </p:nvPr>
        </p:nvSpPr>
        <p:spPr>
          <a:xfrm>
            <a:off x="2057399" y="2821525"/>
            <a:ext cx="5029199" cy="381000"/>
          </a:xfrm>
        </p:spPr>
        <p:txBody>
          <a:bodyPr anchor="ctr">
            <a:norm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Title</a:t>
            </a:r>
          </a:p>
        </p:txBody>
      </p:sp>
      <p:sp>
        <p:nvSpPr>
          <p:cNvPr id="17" name="Text Placeholder 15"/>
          <p:cNvSpPr>
            <a:spLocks noGrp="1"/>
          </p:cNvSpPr>
          <p:nvPr>
            <p:ph type="body" sz="quarter" idx="18" hasCustomPrompt="1"/>
          </p:nvPr>
        </p:nvSpPr>
        <p:spPr>
          <a:xfrm>
            <a:off x="2057399" y="3352108"/>
            <a:ext cx="5029199" cy="381000"/>
          </a:xfrm>
        </p:spPr>
        <p:txBody>
          <a:bodyPr anchor="ctr">
            <a:noAutofit/>
          </a:bodyPr>
          <a:lstStyle>
            <a:lvl1pPr marL="0" indent="0" algn="ctr">
              <a:buNone/>
              <a:defRPr sz="24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Email</a:t>
            </a:r>
          </a:p>
        </p:txBody>
      </p:sp>
    </p:spTree>
    <p:extLst>
      <p:ext uri="{BB962C8B-B14F-4D97-AF65-F5344CB8AC3E}">
        <p14:creationId xmlns:p14="http://schemas.microsoft.com/office/powerpoint/2010/main" val="402961049"/>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827270" y="5641522"/>
            <a:ext cx="5489459" cy="920498"/>
          </a:xfrm>
          <a:prstGeom prst="rect">
            <a:avLst/>
          </a:prstGeom>
        </p:spPr>
      </p:pic>
      <p:sp>
        <p:nvSpPr>
          <p:cNvPr id="9" name="Title 1"/>
          <p:cNvSpPr>
            <a:spLocks noGrp="1"/>
          </p:cNvSpPr>
          <p:nvPr>
            <p:ph type="ctrTitle"/>
          </p:nvPr>
        </p:nvSpPr>
        <p:spPr>
          <a:xfrm>
            <a:off x="685800" y="1122363"/>
            <a:ext cx="7772400" cy="2387600"/>
          </a:xfrm>
        </p:spPr>
        <p:txBody>
          <a:bodyPr anchor="b"/>
          <a:lstStyle>
            <a:lvl1pPr algn="ctr">
              <a:defRPr sz="6000"/>
            </a:lvl1pPr>
          </a:lstStyle>
          <a:p>
            <a:r>
              <a:rPr lang="en-US" dirty="0"/>
              <a:t>Click to edit Master title style</a:t>
            </a:r>
          </a:p>
        </p:txBody>
      </p:sp>
      <p:sp>
        <p:nvSpPr>
          <p:cNvPr id="13" name="Subtitle 2"/>
          <p:cNvSpPr>
            <a:spLocks noGrp="1"/>
          </p:cNvSpPr>
          <p:nvPr>
            <p:ph type="subTitle" idx="1"/>
          </p:nvPr>
        </p:nvSpPr>
        <p:spPr>
          <a:xfrm>
            <a:off x="1143000" y="3602038"/>
            <a:ext cx="6858000" cy="414791"/>
          </a:xfrm>
        </p:spPr>
        <p:txBody>
          <a:bodyPr/>
          <a:lstStyle>
            <a:lvl1pPr marL="0" indent="0" algn="ctr">
              <a:buNone/>
              <a:defRPr sz="2400">
                <a:solidFill>
                  <a:srgbClr val="495869"/>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14" name="Text Placeholder 15"/>
          <p:cNvSpPr>
            <a:spLocks noGrp="1"/>
          </p:cNvSpPr>
          <p:nvPr>
            <p:ph type="body" sz="quarter" idx="13" hasCustomPrompt="1"/>
          </p:nvPr>
        </p:nvSpPr>
        <p:spPr>
          <a:xfrm>
            <a:off x="2578768" y="4108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Name</a:t>
            </a:r>
          </a:p>
        </p:txBody>
      </p:sp>
      <p:sp>
        <p:nvSpPr>
          <p:cNvPr id="15" name="Text Placeholder 15"/>
          <p:cNvSpPr>
            <a:spLocks noGrp="1"/>
          </p:cNvSpPr>
          <p:nvPr>
            <p:ph type="body" sz="quarter" idx="14" hasCustomPrompt="1"/>
          </p:nvPr>
        </p:nvSpPr>
        <p:spPr>
          <a:xfrm>
            <a:off x="2578768" y="4489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Title</a:t>
            </a:r>
          </a:p>
        </p:txBody>
      </p:sp>
      <p:sp>
        <p:nvSpPr>
          <p:cNvPr id="16" name="Text Placeholder 15"/>
          <p:cNvSpPr>
            <a:spLocks noGrp="1"/>
          </p:cNvSpPr>
          <p:nvPr>
            <p:ph type="body" sz="quarter" idx="15" hasCustomPrompt="1"/>
          </p:nvPr>
        </p:nvSpPr>
        <p:spPr>
          <a:xfrm>
            <a:off x="2578768" y="4884130"/>
            <a:ext cx="4191000" cy="381000"/>
          </a:xfrm>
        </p:spPr>
        <p:txBody>
          <a:bodyPr anchor="ctr">
            <a:normAutofit/>
          </a:bodyPr>
          <a:lstStyle>
            <a:lvl1pPr marL="0" indent="0" algn="ctr">
              <a:buNone/>
              <a:defRPr sz="18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Date</a:t>
            </a:r>
          </a:p>
        </p:txBody>
      </p:sp>
    </p:spTree>
    <p:extLst>
      <p:ext uri="{BB962C8B-B14F-4D97-AF65-F5344CB8AC3E}">
        <p14:creationId xmlns:p14="http://schemas.microsoft.com/office/powerpoint/2010/main" val="1359554131"/>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7A72D192-844B-4ECA-A687-7A66FE0BFAFA}" type="slidenum">
              <a:rPr lang="en-US" smtClean="0"/>
              <a:t>‹#›</a:t>
            </a:fld>
            <a:endParaRPr lang="en-US" dirty="0"/>
          </a:p>
        </p:txBody>
      </p:sp>
      <p:cxnSp>
        <p:nvCxnSpPr>
          <p:cNvPr id="7" name="Straight Connector 6"/>
          <p:cNvCxnSpPr/>
          <p:nvPr userDrawn="1"/>
        </p:nvCxnSpPr>
        <p:spPr>
          <a:xfrm>
            <a:off x="0" y="6316436"/>
            <a:ext cx="9144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8" name="Rectangle 7"/>
          <p:cNvSpPr/>
          <p:nvPr userDrawn="1"/>
        </p:nvSpPr>
        <p:spPr>
          <a:xfrm>
            <a:off x="7290707" y="5690507"/>
            <a:ext cx="1330779" cy="1425574"/>
          </a:xfrm>
          <a:prstGeom prst="rect">
            <a:avLst/>
          </a:prstGeom>
          <a:solidFill>
            <a:schemeClr val="tx2"/>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4381759"/>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p>
            <a:fld id="{7A72D192-844B-4ECA-A687-7A66FE0BFAFA}" type="slidenum">
              <a:rPr lang="en-US" smtClean="0"/>
              <a:t>‹#›</a:t>
            </a:fld>
            <a:endParaRPr lang="en-US" dirty="0"/>
          </a:p>
        </p:txBody>
      </p:sp>
      <p:cxnSp>
        <p:nvCxnSpPr>
          <p:cNvPr id="8" name="Straight Connector 7"/>
          <p:cNvCxnSpPr/>
          <p:nvPr userDrawn="1"/>
        </p:nvCxnSpPr>
        <p:spPr>
          <a:xfrm>
            <a:off x="0" y="6316436"/>
            <a:ext cx="9144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9" name="Rectangle 8"/>
          <p:cNvSpPr/>
          <p:nvPr userDrawn="1"/>
        </p:nvSpPr>
        <p:spPr>
          <a:xfrm>
            <a:off x="7290707" y="5690507"/>
            <a:ext cx="1330779" cy="1425574"/>
          </a:xfrm>
          <a:prstGeom prst="rect">
            <a:avLst/>
          </a:prstGeom>
          <a:solidFill>
            <a:schemeClr val="tx2"/>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2537016250"/>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p>
            <a:fld id="{7A72D192-844B-4ECA-A687-7A66FE0BFAFA}" type="slidenum">
              <a:rPr lang="en-US" smtClean="0"/>
              <a:t>‹#›</a:t>
            </a:fld>
            <a:endParaRPr lang="en-US" dirty="0"/>
          </a:p>
        </p:txBody>
      </p:sp>
      <p:cxnSp>
        <p:nvCxnSpPr>
          <p:cNvPr id="10" name="Straight Connector 9"/>
          <p:cNvCxnSpPr/>
          <p:nvPr userDrawn="1"/>
        </p:nvCxnSpPr>
        <p:spPr>
          <a:xfrm>
            <a:off x="0" y="6316436"/>
            <a:ext cx="9144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7290707" y="5690507"/>
            <a:ext cx="1330779" cy="1425574"/>
          </a:xfrm>
          <a:prstGeom prst="rect">
            <a:avLst/>
          </a:prstGeom>
          <a:solidFill>
            <a:schemeClr val="tx2"/>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1715256579"/>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p>
            <a:fld id="{7A72D192-844B-4ECA-A687-7A66FE0BFAFA}" type="slidenum">
              <a:rPr lang="en-US" smtClean="0"/>
              <a:t>‹#›</a:t>
            </a:fld>
            <a:endParaRPr lang="en-US" dirty="0"/>
          </a:p>
        </p:txBody>
      </p:sp>
      <p:cxnSp>
        <p:nvCxnSpPr>
          <p:cNvPr id="6" name="Straight Connector 5"/>
          <p:cNvCxnSpPr/>
          <p:nvPr userDrawn="1"/>
        </p:nvCxnSpPr>
        <p:spPr>
          <a:xfrm>
            <a:off x="0" y="6316436"/>
            <a:ext cx="9144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7" name="Rectangle 6"/>
          <p:cNvSpPr/>
          <p:nvPr userDrawn="1"/>
        </p:nvSpPr>
        <p:spPr>
          <a:xfrm>
            <a:off x="7290707" y="5690507"/>
            <a:ext cx="1330779" cy="1425574"/>
          </a:xfrm>
          <a:prstGeom prst="rect">
            <a:avLst/>
          </a:prstGeom>
          <a:solidFill>
            <a:schemeClr val="tx2"/>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4010376454"/>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A72D192-844B-4ECA-A687-7A66FE0BFAFA}" type="slidenum">
              <a:rPr lang="en-US" smtClean="0"/>
              <a:t>‹#›</a:t>
            </a:fld>
            <a:endParaRPr lang="en-US" dirty="0"/>
          </a:p>
        </p:txBody>
      </p:sp>
      <p:cxnSp>
        <p:nvCxnSpPr>
          <p:cNvPr id="5" name="Straight Connector 4"/>
          <p:cNvCxnSpPr/>
          <p:nvPr userDrawn="1"/>
        </p:nvCxnSpPr>
        <p:spPr>
          <a:xfrm>
            <a:off x="0" y="6316436"/>
            <a:ext cx="9144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6" name="Rectangle 5"/>
          <p:cNvSpPr/>
          <p:nvPr userDrawn="1"/>
        </p:nvSpPr>
        <p:spPr>
          <a:xfrm>
            <a:off x="7290707" y="5690507"/>
            <a:ext cx="1330779" cy="1425574"/>
          </a:xfrm>
          <a:prstGeom prst="rect">
            <a:avLst/>
          </a:prstGeom>
          <a:solidFill>
            <a:schemeClr val="tx2"/>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2915274757"/>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7A72D192-844B-4ECA-A687-7A66FE0BFAFA}" type="slidenum">
              <a:rPr lang="en-US" smtClean="0"/>
              <a:t>‹#›</a:t>
            </a:fld>
            <a:endParaRPr lang="en-US" dirty="0"/>
          </a:p>
        </p:txBody>
      </p:sp>
      <p:cxnSp>
        <p:nvCxnSpPr>
          <p:cNvPr id="8" name="Straight Connector 7"/>
          <p:cNvCxnSpPr/>
          <p:nvPr userDrawn="1"/>
        </p:nvCxnSpPr>
        <p:spPr>
          <a:xfrm>
            <a:off x="0" y="6316436"/>
            <a:ext cx="9144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9" name="Rectangle 8"/>
          <p:cNvSpPr/>
          <p:nvPr userDrawn="1"/>
        </p:nvSpPr>
        <p:spPr>
          <a:xfrm>
            <a:off x="7290707" y="5690507"/>
            <a:ext cx="1330779" cy="1425574"/>
          </a:xfrm>
          <a:prstGeom prst="rect">
            <a:avLst/>
          </a:prstGeom>
          <a:solidFill>
            <a:schemeClr val="tx2"/>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3655999445"/>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7A72D192-844B-4ECA-A687-7A66FE0BFAFA}" type="slidenum">
              <a:rPr lang="en-US" smtClean="0"/>
              <a:t>‹#›</a:t>
            </a:fld>
            <a:endParaRPr lang="en-US" dirty="0"/>
          </a:p>
        </p:txBody>
      </p:sp>
      <p:cxnSp>
        <p:nvCxnSpPr>
          <p:cNvPr id="8" name="Straight Connector 7"/>
          <p:cNvCxnSpPr/>
          <p:nvPr userDrawn="1"/>
        </p:nvCxnSpPr>
        <p:spPr>
          <a:xfrm>
            <a:off x="0" y="6316436"/>
            <a:ext cx="9144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9" name="Rectangle 8"/>
          <p:cNvSpPr/>
          <p:nvPr userDrawn="1"/>
        </p:nvSpPr>
        <p:spPr>
          <a:xfrm>
            <a:off x="7290707" y="5690507"/>
            <a:ext cx="1330779" cy="1425574"/>
          </a:xfrm>
          <a:prstGeom prst="rect">
            <a:avLst/>
          </a:prstGeom>
          <a:solidFill>
            <a:schemeClr val="tx2"/>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12842364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8" name="Straight Connector 7"/>
          <p:cNvCxnSpPr/>
          <p:nvPr userDrawn="1"/>
        </p:nvCxnSpPr>
        <p:spPr>
          <a:xfrm>
            <a:off x="0" y="6237515"/>
            <a:ext cx="9144000"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346DDA68-4277-4F53-8049-5D2EF4360011}" type="slidenum">
              <a:rPr lang="en-US" smtClean="0"/>
              <a:t>‹#›</a:t>
            </a:fld>
            <a:endParaRPr lang="en-US" dirty="0"/>
          </a:p>
        </p:txBody>
      </p:sp>
      <p:pic>
        <p:nvPicPr>
          <p:cNvPr id="7" name="Picture 6"/>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7641771" y="5733710"/>
            <a:ext cx="1077686" cy="963386"/>
          </a:xfrm>
          <a:prstGeom prst="rect">
            <a:avLst/>
          </a:prstGeom>
        </p:spPr>
      </p:pic>
    </p:spTree>
    <p:extLst>
      <p:ext uri="{BB962C8B-B14F-4D97-AF65-F5344CB8AC3E}">
        <p14:creationId xmlns:p14="http://schemas.microsoft.com/office/powerpoint/2010/main" val="1008964707"/>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628650" y="1825625"/>
            <a:ext cx="7886700" cy="368209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628650" y="6329136"/>
            <a:ext cx="2057400" cy="365125"/>
          </a:xfrm>
        </p:spPr>
        <p:txBody>
          <a:bodyPr/>
          <a:lstStyle/>
          <a:p>
            <a:fld id="{7A72D192-844B-4ECA-A687-7A66FE0BFAFA}" type="slidenum">
              <a:rPr lang="en-US" smtClean="0"/>
              <a:t>‹#›</a:t>
            </a:fld>
            <a:endParaRPr lang="en-US" dirty="0"/>
          </a:p>
        </p:txBody>
      </p:sp>
      <p:cxnSp>
        <p:nvCxnSpPr>
          <p:cNvPr id="7" name="Straight Connector 6"/>
          <p:cNvCxnSpPr/>
          <p:nvPr userDrawn="1"/>
        </p:nvCxnSpPr>
        <p:spPr>
          <a:xfrm>
            <a:off x="0" y="6316436"/>
            <a:ext cx="9144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8" name="Rectangle 7"/>
          <p:cNvSpPr/>
          <p:nvPr userDrawn="1"/>
        </p:nvSpPr>
        <p:spPr>
          <a:xfrm>
            <a:off x="7290707" y="5690507"/>
            <a:ext cx="1330779" cy="1425574"/>
          </a:xfrm>
          <a:prstGeom prst="rect">
            <a:avLst/>
          </a:prstGeom>
          <a:solidFill>
            <a:schemeClr val="tx2"/>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1286843602"/>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227411"/>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7A72D192-844B-4ECA-A687-7A66FE0BFAFA}" type="slidenum">
              <a:rPr lang="en-US" smtClean="0"/>
              <a:t>‹#›</a:t>
            </a:fld>
            <a:endParaRPr lang="en-US" dirty="0"/>
          </a:p>
        </p:txBody>
      </p:sp>
      <p:cxnSp>
        <p:nvCxnSpPr>
          <p:cNvPr id="7" name="Straight Connector 6"/>
          <p:cNvCxnSpPr/>
          <p:nvPr userDrawn="1"/>
        </p:nvCxnSpPr>
        <p:spPr>
          <a:xfrm>
            <a:off x="0" y="6316436"/>
            <a:ext cx="9144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8" name="Rectangle 7"/>
          <p:cNvSpPr/>
          <p:nvPr userDrawn="1"/>
        </p:nvSpPr>
        <p:spPr>
          <a:xfrm>
            <a:off x="7290707" y="5690507"/>
            <a:ext cx="1330779" cy="1425574"/>
          </a:xfrm>
          <a:prstGeom prst="rect">
            <a:avLst/>
          </a:prstGeom>
          <a:solidFill>
            <a:schemeClr val="tx2"/>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352880577"/>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preserve="1" userDrawn="1">
  <p:cSld name="4_Title Only">
    <p:spTree>
      <p:nvGrpSpPr>
        <p:cNvPr id="1" name=""/>
        <p:cNvGrpSpPr/>
        <p:nvPr/>
      </p:nvGrpSpPr>
      <p:grpSpPr>
        <a:xfrm>
          <a:off x="0" y="0"/>
          <a:ext cx="0" cy="0"/>
          <a:chOff x="0" y="0"/>
          <a:chExt cx="0" cy="0"/>
        </a:xfrm>
      </p:grpSpPr>
      <p:cxnSp>
        <p:nvCxnSpPr>
          <p:cNvPr id="6" name="Straight Connector 5"/>
          <p:cNvCxnSpPr/>
          <p:nvPr userDrawn="1"/>
        </p:nvCxnSpPr>
        <p:spPr>
          <a:xfrm>
            <a:off x="1" y="5143500"/>
            <a:ext cx="9143999"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userDrawn="1"/>
        </p:nvSpPr>
        <p:spPr>
          <a:xfrm>
            <a:off x="144915" y="5260607"/>
            <a:ext cx="7643814"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1" kern="1200" dirty="0">
                <a:solidFill>
                  <a:schemeClr val="tx1"/>
                </a:solidFill>
                <a:effectLst/>
                <a:latin typeface="Arial" panose="020B0604020202020204" pitchFamily="34" charset="0"/>
                <a:ea typeface="+mn-ea"/>
                <a:cs typeface="Arial" panose="020B0604020202020204" pitchFamily="34" charset="0"/>
              </a:rPr>
              <a:t>Maine State Housing Authority (“MaineHousing”) does not discriminate on the basis of race, color, religion, sex, sexual orientation, gender identity or expression, marital status, national origin, ancestry, physical or mental disability, age, familial status or receipt of public assistance in the admission or access to</a:t>
            </a:r>
            <a:r>
              <a:rPr lang="en-US" sz="1000" i="1" kern="1200" baseline="0" dirty="0">
                <a:solidFill>
                  <a:schemeClr val="tx1"/>
                </a:solidFill>
                <a:effectLst/>
                <a:latin typeface="Arial" panose="020B0604020202020204" pitchFamily="34" charset="0"/>
                <a:ea typeface="+mn-ea"/>
                <a:cs typeface="Arial" panose="020B0604020202020204" pitchFamily="34" charset="0"/>
              </a:rPr>
              <a:t> </a:t>
            </a:r>
            <a:r>
              <a:rPr lang="en-US" sz="1000" i="1" kern="1200" dirty="0">
                <a:solidFill>
                  <a:schemeClr val="tx1"/>
                </a:solidFill>
                <a:effectLst/>
                <a:latin typeface="Arial" panose="020B0604020202020204" pitchFamily="34" charset="0"/>
                <a:ea typeface="+mn-ea"/>
                <a:cs typeface="Arial" panose="020B0604020202020204" pitchFamily="34" charset="0"/>
              </a:rPr>
              <a:t>or treatment in its programs and activities. In employment, MaineHousing does not discriminate on the basis of race, color, religion, sex, sexual orientation, gender identity or expression, national origin, ancestry, age, physical or mental disability or genetic information. MaineHousing will provide appropriate</a:t>
            </a:r>
            <a:r>
              <a:rPr lang="en-US" sz="1000" i="1" kern="1200" baseline="0" dirty="0">
                <a:solidFill>
                  <a:schemeClr val="tx1"/>
                </a:solidFill>
                <a:effectLst/>
                <a:latin typeface="Arial" panose="020B0604020202020204" pitchFamily="34" charset="0"/>
                <a:ea typeface="+mn-ea"/>
                <a:cs typeface="Arial" panose="020B0604020202020204" pitchFamily="34" charset="0"/>
              </a:rPr>
              <a:t> </a:t>
            </a:r>
            <a:r>
              <a:rPr lang="en-US" sz="1000" i="1" kern="1200" dirty="0">
                <a:solidFill>
                  <a:schemeClr val="tx1"/>
                </a:solidFill>
                <a:effectLst/>
                <a:latin typeface="Arial" panose="020B0604020202020204" pitchFamily="34" charset="0"/>
                <a:ea typeface="+mn-ea"/>
                <a:cs typeface="Arial" panose="020B0604020202020204" pitchFamily="34" charset="0"/>
              </a:rPr>
              <a:t>communication auxiliary aids and services upon sufficient notice. MaineHousing will also provide this document in alternative formats upon sufficient notice. MaineHousing has designated the following person responsible for coordinating compliance with applicable federal and state nondiscrimination requirements and addressing grievances: Louise Patenaude, Maine State Housing Authority, 26 Edison Drive, Augusta, Maine 04330-6046;1-800-452-4668 (voice in state only), (207) 626-4600 (voice), or Maine Relay 711.</a:t>
            </a:r>
            <a:endParaRPr lang="en-US" sz="1000" kern="1200" dirty="0">
              <a:solidFill>
                <a:schemeClr val="tx1"/>
              </a:solidFill>
              <a:effectLst/>
              <a:latin typeface="Arial" panose="020B0604020202020204" pitchFamily="34" charset="0"/>
              <a:ea typeface="+mn-ea"/>
              <a:cs typeface="Arial" panose="020B0604020202020204" pitchFamily="34" charset="0"/>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42864" y="5542071"/>
            <a:ext cx="854700" cy="91440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827270" y="4054785"/>
            <a:ext cx="5489459" cy="920498"/>
          </a:xfrm>
          <a:prstGeom prst="rect">
            <a:avLst/>
          </a:prstGeom>
        </p:spPr>
      </p:pic>
      <p:sp>
        <p:nvSpPr>
          <p:cNvPr id="14" name="Title 1"/>
          <p:cNvSpPr>
            <a:spLocks noGrp="1"/>
          </p:cNvSpPr>
          <p:nvPr>
            <p:ph type="title" hasCustomPrompt="1"/>
          </p:nvPr>
        </p:nvSpPr>
        <p:spPr>
          <a:xfrm>
            <a:off x="628650" y="365126"/>
            <a:ext cx="7886700" cy="1325563"/>
          </a:xfrm>
        </p:spPr>
        <p:txBody>
          <a:bodyPr>
            <a:normAutofit/>
          </a:bodyPr>
          <a:lstStyle>
            <a:lvl1pPr algn="ctr">
              <a:defRPr sz="6600"/>
            </a:lvl1pPr>
          </a:lstStyle>
          <a:p>
            <a:r>
              <a:rPr lang="en-US" dirty="0"/>
              <a:t>Questions</a:t>
            </a:r>
          </a:p>
        </p:txBody>
      </p:sp>
      <p:sp>
        <p:nvSpPr>
          <p:cNvPr id="15" name="Text Placeholder 15"/>
          <p:cNvSpPr>
            <a:spLocks noGrp="1"/>
          </p:cNvSpPr>
          <p:nvPr>
            <p:ph type="body" sz="quarter" idx="17" hasCustomPrompt="1"/>
          </p:nvPr>
        </p:nvSpPr>
        <p:spPr>
          <a:xfrm>
            <a:off x="2057399" y="2288126"/>
            <a:ext cx="5029199" cy="381000"/>
          </a:xfrm>
        </p:spPr>
        <p:txBody>
          <a:bodyPr anchor="ctr">
            <a:no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Name</a:t>
            </a:r>
          </a:p>
        </p:txBody>
      </p:sp>
      <p:sp>
        <p:nvSpPr>
          <p:cNvPr id="16" name="Text Placeholder 15"/>
          <p:cNvSpPr>
            <a:spLocks noGrp="1"/>
          </p:cNvSpPr>
          <p:nvPr>
            <p:ph type="body" sz="quarter" idx="14" hasCustomPrompt="1"/>
          </p:nvPr>
        </p:nvSpPr>
        <p:spPr>
          <a:xfrm>
            <a:off x="2057399" y="2821525"/>
            <a:ext cx="5029199" cy="381000"/>
          </a:xfrm>
        </p:spPr>
        <p:txBody>
          <a:bodyPr anchor="ctr">
            <a:norm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Title</a:t>
            </a:r>
          </a:p>
        </p:txBody>
      </p:sp>
      <p:sp>
        <p:nvSpPr>
          <p:cNvPr id="17" name="Text Placeholder 15"/>
          <p:cNvSpPr>
            <a:spLocks noGrp="1"/>
          </p:cNvSpPr>
          <p:nvPr>
            <p:ph type="body" sz="quarter" idx="18" hasCustomPrompt="1"/>
          </p:nvPr>
        </p:nvSpPr>
        <p:spPr>
          <a:xfrm>
            <a:off x="2057399" y="3352108"/>
            <a:ext cx="5029199" cy="381000"/>
          </a:xfrm>
        </p:spPr>
        <p:txBody>
          <a:bodyPr anchor="ctr">
            <a:noAutofit/>
          </a:bodyPr>
          <a:lstStyle>
            <a:lvl1pPr marL="0" indent="0" algn="ctr">
              <a:buNone/>
              <a:defRPr sz="24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Email</a:t>
            </a:r>
          </a:p>
        </p:txBody>
      </p:sp>
    </p:spTree>
    <p:extLst>
      <p:ext uri="{BB962C8B-B14F-4D97-AF65-F5344CB8AC3E}">
        <p14:creationId xmlns:p14="http://schemas.microsoft.com/office/powerpoint/2010/main" val="1301589160"/>
      </p:ext>
    </p:extLst>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827270" y="5641522"/>
            <a:ext cx="5489459" cy="920498"/>
          </a:xfrm>
          <a:prstGeom prst="rect">
            <a:avLst/>
          </a:prstGeom>
        </p:spPr>
      </p:pic>
      <p:sp>
        <p:nvSpPr>
          <p:cNvPr id="9" name="Title 1"/>
          <p:cNvSpPr>
            <a:spLocks noGrp="1"/>
          </p:cNvSpPr>
          <p:nvPr>
            <p:ph type="ctrTitle"/>
          </p:nvPr>
        </p:nvSpPr>
        <p:spPr>
          <a:xfrm>
            <a:off x="685800" y="1122363"/>
            <a:ext cx="7772400" cy="2387600"/>
          </a:xfrm>
        </p:spPr>
        <p:txBody>
          <a:bodyPr anchor="b"/>
          <a:lstStyle>
            <a:lvl1pPr algn="ctr">
              <a:defRPr sz="6000"/>
            </a:lvl1pPr>
          </a:lstStyle>
          <a:p>
            <a:r>
              <a:rPr lang="en-US" dirty="0"/>
              <a:t>Click to edit Master title style</a:t>
            </a:r>
          </a:p>
        </p:txBody>
      </p:sp>
      <p:sp>
        <p:nvSpPr>
          <p:cNvPr id="13" name="Subtitle 2"/>
          <p:cNvSpPr>
            <a:spLocks noGrp="1"/>
          </p:cNvSpPr>
          <p:nvPr>
            <p:ph type="subTitle" idx="1"/>
          </p:nvPr>
        </p:nvSpPr>
        <p:spPr>
          <a:xfrm>
            <a:off x="1143000" y="3602038"/>
            <a:ext cx="6858000" cy="414791"/>
          </a:xfrm>
        </p:spPr>
        <p:txBody>
          <a:bodyPr/>
          <a:lstStyle>
            <a:lvl1pPr marL="0" indent="0" algn="ctr">
              <a:buNone/>
              <a:defRPr sz="2400">
                <a:solidFill>
                  <a:srgbClr val="495869"/>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14" name="Text Placeholder 15"/>
          <p:cNvSpPr>
            <a:spLocks noGrp="1"/>
          </p:cNvSpPr>
          <p:nvPr>
            <p:ph type="body" sz="quarter" idx="13" hasCustomPrompt="1"/>
          </p:nvPr>
        </p:nvSpPr>
        <p:spPr>
          <a:xfrm>
            <a:off x="2578768" y="4108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Name</a:t>
            </a:r>
          </a:p>
        </p:txBody>
      </p:sp>
      <p:sp>
        <p:nvSpPr>
          <p:cNvPr id="15" name="Text Placeholder 15"/>
          <p:cNvSpPr>
            <a:spLocks noGrp="1"/>
          </p:cNvSpPr>
          <p:nvPr>
            <p:ph type="body" sz="quarter" idx="14" hasCustomPrompt="1"/>
          </p:nvPr>
        </p:nvSpPr>
        <p:spPr>
          <a:xfrm>
            <a:off x="2578768" y="4489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Title</a:t>
            </a:r>
          </a:p>
        </p:txBody>
      </p:sp>
      <p:sp>
        <p:nvSpPr>
          <p:cNvPr id="16" name="Text Placeholder 15"/>
          <p:cNvSpPr>
            <a:spLocks noGrp="1"/>
          </p:cNvSpPr>
          <p:nvPr>
            <p:ph type="body" sz="quarter" idx="15" hasCustomPrompt="1"/>
          </p:nvPr>
        </p:nvSpPr>
        <p:spPr>
          <a:xfrm>
            <a:off x="2578768" y="4884130"/>
            <a:ext cx="4191000" cy="381000"/>
          </a:xfrm>
        </p:spPr>
        <p:txBody>
          <a:bodyPr anchor="ctr">
            <a:normAutofit/>
          </a:bodyPr>
          <a:lstStyle>
            <a:lvl1pPr marL="0" indent="0" algn="ctr">
              <a:buNone/>
              <a:defRPr sz="18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Date</a:t>
            </a:r>
          </a:p>
        </p:txBody>
      </p:sp>
    </p:spTree>
    <p:extLst>
      <p:ext uri="{BB962C8B-B14F-4D97-AF65-F5344CB8AC3E}">
        <p14:creationId xmlns:p14="http://schemas.microsoft.com/office/powerpoint/2010/main" val="1306196506"/>
      </p:ext>
    </p:extLst>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11" name="Straight Connector 10"/>
          <p:cNvCxnSpPr/>
          <p:nvPr userDrawn="1"/>
        </p:nvCxnSpPr>
        <p:spPr>
          <a:xfrm>
            <a:off x="0" y="6311899"/>
            <a:ext cx="9144000"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28650" y="749528"/>
            <a:ext cx="7886700" cy="973817"/>
          </a:xfrm>
        </p:spPr>
        <p:txBody>
          <a:bodyPr/>
          <a:lstStyle/>
          <a:p>
            <a:r>
              <a:rPr lang="en-US" dirty="0"/>
              <a:t>Click to edit Master title style</a:t>
            </a:r>
          </a:p>
        </p:txBody>
      </p:sp>
      <p:sp>
        <p:nvSpPr>
          <p:cNvPr id="3" name="Content Placeholder 2"/>
          <p:cNvSpPr>
            <a:spLocks noGrp="1"/>
          </p:cNvSpPr>
          <p:nvPr>
            <p:ph idx="1"/>
          </p:nvPr>
        </p:nvSpPr>
        <p:spPr>
          <a:xfrm>
            <a:off x="628650" y="1858281"/>
            <a:ext cx="7886700" cy="31790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lstStyle/>
          <a:p>
            <a:fld id="{37D2D656-E6CC-4D61-813A-AAF37DD8F272}" type="slidenum">
              <a:rPr lang="en-US" smtClean="0"/>
              <a:t>‹#›</a:t>
            </a:fld>
            <a:endParaRPr lang="en-US" dirty="0"/>
          </a:p>
        </p:txBody>
      </p:sp>
      <p:sp>
        <p:nvSpPr>
          <p:cNvPr id="8" name="Rectangle 7"/>
          <p:cNvSpPr/>
          <p:nvPr userDrawn="1"/>
        </p:nvSpPr>
        <p:spPr>
          <a:xfrm>
            <a:off x="7290707" y="5690507"/>
            <a:ext cx="1330779" cy="1425574"/>
          </a:xfrm>
          <a:prstGeom prst="rect">
            <a:avLst/>
          </a:prstGeom>
          <a:solidFill>
            <a:schemeClr val="accent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2672630102"/>
      </p:ext>
    </p:extLst>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2"/>
          </p:nvPr>
        </p:nvSpPr>
        <p:spPr/>
        <p:txBody>
          <a:bodyPr/>
          <a:lstStyle/>
          <a:p>
            <a:fld id="{37D2D656-E6CC-4D61-813A-AAF37DD8F272}" type="slidenum">
              <a:rPr lang="en-US" smtClean="0"/>
              <a:t>‹#›</a:t>
            </a:fld>
            <a:endParaRPr lang="en-US" dirty="0"/>
          </a:p>
        </p:txBody>
      </p:sp>
      <p:cxnSp>
        <p:nvCxnSpPr>
          <p:cNvPr id="10" name="Straight Connector 9"/>
          <p:cNvCxnSpPr/>
          <p:nvPr userDrawn="1"/>
        </p:nvCxnSpPr>
        <p:spPr>
          <a:xfrm>
            <a:off x="0" y="6311899"/>
            <a:ext cx="9144000"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7290707" y="5690507"/>
            <a:ext cx="1330779" cy="1425574"/>
          </a:xfrm>
          <a:prstGeom prst="rect">
            <a:avLst/>
          </a:prstGeom>
          <a:solidFill>
            <a:schemeClr val="accent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1247549316"/>
      </p:ext>
    </p:extLst>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8"/>
          <p:cNvSpPr>
            <a:spLocks noGrp="1"/>
          </p:cNvSpPr>
          <p:nvPr>
            <p:ph type="sldNum" sz="quarter" idx="12"/>
          </p:nvPr>
        </p:nvSpPr>
        <p:spPr/>
        <p:txBody>
          <a:bodyPr/>
          <a:lstStyle/>
          <a:p>
            <a:fld id="{37D2D656-E6CC-4D61-813A-AAF37DD8F272}" type="slidenum">
              <a:rPr lang="en-US" smtClean="0"/>
              <a:t>‹#›</a:t>
            </a:fld>
            <a:endParaRPr lang="en-US" dirty="0"/>
          </a:p>
        </p:txBody>
      </p:sp>
      <p:cxnSp>
        <p:nvCxnSpPr>
          <p:cNvPr id="12" name="Straight Connector 11"/>
          <p:cNvCxnSpPr/>
          <p:nvPr userDrawn="1"/>
        </p:nvCxnSpPr>
        <p:spPr>
          <a:xfrm>
            <a:off x="0" y="6311899"/>
            <a:ext cx="9144000"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13" name="Rectangle 12"/>
          <p:cNvSpPr/>
          <p:nvPr userDrawn="1"/>
        </p:nvSpPr>
        <p:spPr>
          <a:xfrm>
            <a:off x="7290707" y="5690507"/>
            <a:ext cx="1330779" cy="1425574"/>
          </a:xfrm>
          <a:prstGeom prst="rect">
            <a:avLst/>
          </a:prstGeom>
          <a:solidFill>
            <a:schemeClr val="accent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333153681"/>
      </p:ext>
    </p:extLst>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5" name="Slide Number Placeholder 4"/>
          <p:cNvSpPr>
            <a:spLocks noGrp="1"/>
          </p:cNvSpPr>
          <p:nvPr>
            <p:ph type="sldNum" sz="quarter" idx="12"/>
          </p:nvPr>
        </p:nvSpPr>
        <p:spPr/>
        <p:txBody>
          <a:bodyPr/>
          <a:lstStyle/>
          <a:p>
            <a:fld id="{37D2D656-E6CC-4D61-813A-AAF37DD8F272}" type="slidenum">
              <a:rPr lang="en-US" smtClean="0"/>
              <a:t>‹#›</a:t>
            </a:fld>
            <a:endParaRPr lang="en-US" dirty="0"/>
          </a:p>
        </p:txBody>
      </p:sp>
      <p:cxnSp>
        <p:nvCxnSpPr>
          <p:cNvPr id="8" name="Straight Connector 7"/>
          <p:cNvCxnSpPr/>
          <p:nvPr userDrawn="1"/>
        </p:nvCxnSpPr>
        <p:spPr>
          <a:xfrm>
            <a:off x="0" y="6311899"/>
            <a:ext cx="9144000"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9" name="Rectangle 8"/>
          <p:cNvSpPr/>
          <p:nvPr userDrawn="1"/>
        </p:nvSpPr>
        <p:spPr>
          <a:xfrm>
            <a:off x="7290707" y="5690507"/>
            <a:ext cx="1330779" cy="1425574"/>
          </a:xfrm>
          <a:prstGeom prst="rect">
            <a:avLst/>
          </a:prstGeom>
          <a:solidFill>
            <a:schemeClr val="accent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46760612"/>
      </p:ext>
    </p:extLst>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7D2D656-E6CC-4D61-813A-AAF37DD8F272}" type="slidenum">
              <a:rPr lang="en-US" smtClean="0"/>
              <a:t>‹#›</a:t>
            </a:fld>
            <a:endParaRPr lang="en-US" dirty="0"/>
          </a:p>
        </p:txBody>
      </p:sp>
      <p:cxnSp>
        <p:nvCxnSpPr>
          <p:cNvPr id="7" name="Straight Connector 6"/>
          <p:cNvCxnSpPr/>
          <p:nvPr userDrawn="1"/>
        </p:nvCxnSpPr>
        <p:spPr>
          <a:xfrm>
            <a:off x="0" y="6311899"/>
            <a:ext cx="9144000"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8" name="Rectangle 7"/>
          <p:cNvSpPr/>
          <p:nvPr userDrawn="1"/>
        </p:nvSpPr>
        <p:spPr>
          <a:xfrm>
            <a:off x="7290707" y="5690507"/>
            <a:ext cx="1330779" cy="1425574"/>
          </a:xfrm>
          <a:prstGeom prst="rect">
            <a:avLst/>
          </a:prstGeom>
          <a:solidFill>
            <a:schemeClr val="accent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2773224222"/>
      </p:ext>
    </p:extLst>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37D2D656-E6CC-4D61-813A-AAF37DD8F272}" type="slidenum">
              <a:rPr lang="en-US" smtClean="0"/>
              <a:t>‹#›</a:t>
            </a:fld>
            <a:endParaRPr lang="en-US" dirty="0"/>
          </a:p>
        </p:txBody>
      </p:sp>
      <p:cxnSp>
        <p:nvCxnSpPr>
          <p:cNvPr id="10" name="Straight Connector 9"/>
          <p:cNvCxnSpPr/>
          <p:nvPr userDrawn="1"/>
        </p:nvCxnSpPr>
        <p:spPr>
          <a:xfrm>
            <a:off x="0" y="6311899"/>
            <a:ext cx="9144000"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7290707" y="5690507"/>
            <a:ext cx="1330779" cy="1425574"/>
          </a:xfrm>
          <a:prstGeom prst="rect">
            <a:avLst/>
          </a:prstGeom>
          <a:solidFill>
            <a:schemeClr val="accent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37684863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p>
            <a:fld id="{346DDA68-4277-4F53-8049-5D2EF4360011}" type="slidenum">
              <a:rPr lang="en-US" smtClean="0"/>
              <a:t>‹#›</a:t>
            </a:fld>
            <a:endParaRPr lang="en-US" dirty="0"/>
          </a:p>
        </p:txBody>
      </p:sp>
      <p:cxnSp>
        <p:nvCxnSpPr>
          <p:cNvPr id="8" name="Straight Connector 7"/>
          <p:cNvCxnSpPr/>
          <p:nvPr userDrawn="1"/>
        </p:nvCxnSpPr>
        <p:spPr>
          <a:xfrm>
            <a:off x="0" y="6237515"/>
            <a:ext cx="9144000"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7641771" y="5733710"/>
            <a:ext cx="1077686" cy="963386"/>
          </a:xfrm>
          <a:prstGeom prst="rect">
            <a:avLst/>
          </a:prstGeom>
        </p:spPr>
      </p:pic>
    </p:spTree>
    <p:extLst>
      <p:ext uri="{BB962C8B-B14F-4D97-AF65-F5344CB8AC3E}">
        <p14:creationId xmlns:p14="http://schemas.microsoft.com/office/powerpoint/2010/main" val="3325005456"/>
      </p:ext>
    </p:extLst>
  </p:cSld>
  <p:clrMapOvr>
    <a:masterClrMapping/>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37D2D656-E6CC-4D61-813A-AAF37DD8F272}" type="slidenum">
              <a:rPr lang="en-US" smtClean="0"/>
              <a:t>‹#›</a:t>
            </a:fld>
            <a:endParaRPr lang="en-US" dirty="0"/>
          </a:p>
        </p:txBody>
      </p:sp>
      <p:cxnSp>
        <p:nvCxnSpPr>
          <p:cNvPr id="10" name="Straight Connector 9"/>
          <p:cNvCxnSpPr/>
          <p:nvPr userDrawn="1"/>
        </p:nvCxnSpPr>
        <p:spPr>
          <a:xfrm>
            <a:off x="0" y="6311899"/>
            <a:ext cx="9144000"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7290707" y="5690507"/>
            <a:ext cx="1330779" cy="1425574"/>
          </a:xfrm>
          <a:prstGeom prst="rect">
            <a:avLst/>
          </a:prstGeom>
          <a:solidFill>
            <a:schemeClr val="accent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3408391097"/>
      </p:ext>
    </p:extLst>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28650" y="1825625"/>
            <a:ext cx="7886700" cy="368209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lstStyle/>
          <a:p>
            <a:fld id="{37D2D656-E6CC-4D61-813A-AAF37DD8F272}" type="slidenum">
              <a:rPr lang="en-US" smtClean="0"/>
              <a:t>‹#›</a:t>
            </a:fld>
            <a:endParaRPr lang="en-US" dirty="0"/>
          </a:p>
        </p:txBody>
      </p:sp>
      <p:cxnSp>
        <p:nvCxnSpPr>
          <p:cNvPr id="9" name="Straight Connector 8"/>
          <p:cNvCxnSpPr/>
          <p:nvPr userDrawn="1"/>
        </p:nvCxnSpPr>
        <p:spPr>
          <a:xfrm>
            <a:off x="0" y="6311899"/>
            <a:ext cx="9144000"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10" name="Rectangle 9"/>
          <p:cNvSpPr/>
          <p:nvPr userDrawn="1"/>
        </p:nvSpPr>
        <p:spPr>
          <a:xfrm>
            <a:off x="7290707" y="5690507"/>
            <a:ext cx="1330779" cy="1425574"/>
          </a:xfrm>
          <a:prstGeom prst="rect">
            <a:avLst/>
          </a:prstGeom>
          <a:solidFill>
            <a:schemeClr val="accent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2077271628"/>
      </p:ext>
    </p:extLst>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142592"/>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lstStyle/>
          <a:p>
            <a:fld id="{37D2D656-E6CC-4D61-813A-AAF37DD8F272}" type="slidenum">
              <a:rPr lang="en-US" smtClean="0"/>
              <a:t>‹#›</a:t>
            </a:fld>
            <a:endParaRPr lang="en-US" dirty="0"/>
          </a:p>
        </p:txBody>
      </p:sp>
      <p:cxnSp>
        <p:nvCxnSpPr>
          <p:cNvPr id="9" name="Straight Connector 8"/>
          <p:cNvCxnSpPr/>
          <p:nvPr userDrawn="1"/>
        </p:nvCxnSpPr>
        <p:spPr>
          <a:xfrm>
            <a:off x="0" y="6311899"/>
            <a:ext cx="9144000"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10" name="Rectangle 9"/>
          <p:cNvSpPr/>
          <p:nvPr userDrawn="1"/>
        </p:nvSpPr>
        <p:spPr>
          <a:xfrm>
            <a:off x="7290707" y="5690507"/>
            <a:ext cx="1330779" cy="1425574"/>
          </a:xfrm>
          <a:prstGeom prst="rect">
            <a:avLst/>
          </a:prstGeom>
          <a:solidFill>
            <a:schemeClr val="accent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1251300177"/>
      </p:ext>
    </p:extLst>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preserve="1" userDrawn="1">
  <p:cSld name="4_Title Only">
    <p:spTree>
      <p:nvGrpSpPr>
        <p:cNvPr id="1" name=""/>
        <p:cNvGrpSpPr/>
        <p:nvPr/>
      </p:nvGrpSpPr>
      <p:grpSpPr>
        <a:xfrm>
          <a:off x="0" y="0"/>
          <a:ext cx="0" cy="0"/>
          <a:chOff x="0" y="0"/>
          <a:chExt cx="0" cy="0"/>
        </a:xfrm>
      </p:grpSpPr>
      <p:cxnSp>
        <p:nvCxnSpPr>
          <p:cNvPr id="6" name="Straight Connector 5"/>
          <p:cNvCxnSpPr/>
          <p:nvPr userDrawn="1"/>
        </p:nvCxnSpPr>
        <p:spPr>
          <a:xfrm>
            <a:off x="1" y="5143500"/>
            <a:ext cx="9143999"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userDrawn="1"/>
        </p:nvSpPr>
        <p:spPr>
          <a:xfrm>
            <a:off x="144915" y="5260607"/>
            <a:ext cx="7643814"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1" kern="1200" dirty="0">
                <a:solidFill>
                  <a:schemeClr val="tx1"/>
                </a:solidFill>
                <a:effectLst/>
                <a:latin typeface="Arial" panose="020B0604020202020204" pitchFamily="34" charset="0"/>
                <a:ea typeface="+mn-ea"/>
                <a:cs typeface="Arial" panose="020B0604020202020204" pitchFamily="34" charset="0"/>
              </a:rPr>
              <a:t>Maine State Housing Authority (“MaineHousing”) does not discriminate on the basis of race, color, religion, sex, sexual orientation, gender identity or expression, marital status, national origin, ancestry, physical or mental disability, age, familial status or receipt of public assistance in the admission or access to</a:t>
            </a:r>
            <a:r>
              <a:rPr lang="en-US" sz="1000" i="1" kern="1200" baseline="0" dirty="0">
                <a:solidFill>
                  <a:schemeClr val="tx1"/>
                </a:solidFill>
                <a:effectLst/>
                <a:latin typeface="Arial" panose="020B0604020202020204" pitchFamily="34" charset="0"/>
                <a:ea typeface="+mn-ea"/>
                <a:cs typeface="Arial" panose="020B0604020202020204" pitchFamily="34" charset="0"/>
              </a:rPr>
              <a:t> </a:t>
            </a:r>
            <a:r>
              <a:rPr lang="en-US" sz="1000" i="1" kern="1200" dirty="0">
                <a:solidFill>
                  <a:schemeClr val="tx1"/>
                </a:solidFill>
                <a:effectLst/>
                <a:latin typeface="Arial" panose="020B0604020202020204" pitchFamily="34" charset="0"/>
                <a:ea typeface="+mn-ea"/>
                <a:cs typeface="Arial" panose="020B0604020202020204" pitchFamily="34" charset="0"/>
              </a:rPr>
              <a:t>or treatment in its programs and activities. In employment, MaineHousing does not discriminate on the basis of race, color, religion, sex, sexual orientation, gender identity or expression, national origin, ancestry, age, physical or mental disability or genetic information. MaineHousing will provide appropriate</a:t>
            </a:r>
            <a:r>
              <a:rPr lang="en-US" sz="1000" i="1" kern="1200" baseline="0" dirty="0">
                <a:solidFill>
                  <a:schemeClr val="tx1"/>
                </a:solidFill>
                <a:effectLst/>
                <a:latin typeface="Arial" panose="020B0604020202020204" pitchFamily="34" charset="0"/>
                <a:ea typeface="+mn-ea"/>
                <a:cs typeface="Arial" panose="020B0604020202020204" pitchFamily="34" charset="0"/>
              </a:rPr>
              <a:t> </a:t>
            </a:r>
            <a:r>
              <a:rPr lang="en-US" sz="1000" i="1" kern="1200" dirty="0">
                <a:solidFill>
                  <a:schemeClr val="tx1"/>
                </a:solidFill>
                <a:effectLst/>
                <a:latin typeface="Arial" panose="020B0604020202020204" pitchFamily="34" charset="0"/>
                <a:ea typeface="+mn-ea"/>
                <a:cs typeface="Arial" panose="020B0604020202020204" pitchFamily="34" charset="0"/>
              </a:rPr>
              <a:t>communication auxiliary aids and services upon sufficient notice. MaineHousing will also provide this document in alternative formats upon sufficient notice. MaineHousing has designated the following person responsible for coordinating compliance with applicable federal and state nondiscrimination requirements and addressing grievances: Louise Patenaude, Maine State Housing Authority, 26 Edison Drive, Augusta, Maine 04330-6046;1-800-452-4668 (voice in state only), (207) 626-4600 (voice), or Maine Relay 711.</a:t>
            </a:r>
            <a:endParaRPr lang="en-US" sz="1000" kern="1200" dirty="0">
              <a:solidFill>
                <a:schemeClr val="tx1"/>
              </a:solidFill>
              <a:effectLst/>
              <a:latin typeface="Arial" panose="020B0604020202020204" pitchFamily="34" charset="0"/>
              <a:ea typeface="+mn-ea"/>
              <a:cs typeface="Arial" panose="020B0604020202020204" pitchFamily="34" charset="0"/>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42864" y="5542071"/>
            <a:ext cx="854700" cy="91440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827270" y="4054785"/>
            <a:ext cx="5489459" cy="920498"/>
          </a:xfrm>
          <a:prstGeom prst="rect">
            <a:avLst/>
          </a:prstGeom>
        </p:spPr>
      </p:pic>
      <p:sp>
        <p:nvSpPr>
          <p:cNvPr id="14" name="Title 1"/>
          <p:cNvSpPr>
            <a:spLocks noGrp="1"/>
          </p:cNvSpPr>
          <p:nvPr>
            <p:ph type="title" hasCustomPrompt="1"/>
          </p:nvPr>
        </p:nvSpPr>
        <p:spPr>
          <a:xfrm>
            <a:off x="628650" y="365126"/>
            <a:ext cx="7886700" cy="1325563"/>
          </a:xfrm>
        </p:spPr>
        <p:txBody>
          <a:bodyPr>
            <a:normAutofit/>
          </a:bodyPr>
          <a:lstStyle>
            <a:lvl1pPr algn="ctr">
              <a:defRPr sz="6600"/>
            </a:lvl1pPr>
          </a:lstStyle>
          <a:p>
            <a:r>
              <a:rPr lang="en-US" dirty="0"/>
              <a:t>Questions</a:t>
            </a:r>
          </a:p>
        </p:txBody>
      </p:sp>
      <p:sp>
        <p:nvSpPr>
          <p:cNvPr id="15" name="Text Placeholder 15"/>
          <p:cNvSpPr>
            <a:spLocks noGrp="1"/>
          </p:cNvSpPr>
          <p:nvPr>
            <p:ph type="body" sz="quarter" idx="17" hasCustomPrompt="1"/>
          </p:nvPr>
        </p:nvSpPr>
        <p:spPr>
          <a:xfrm>
            <a:off x="2057399" y="2288126"/>
            <a:ext cx="5029199" cy="381000"/>
          </a:xfrm>
        </p:spPr>
        <p:txBody>
          <a:bodyPr anchor="ctr">
            <a:no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Name</a:t>
            </a:r>
          </a:p>
        </p:txBody>
      </p:sp>
      <p:sp>
        <p:nvSpPr>
          <p:cNvPr id="16" name="Text Placeholder 15"/>
          <p:cNvSpPr>
            <a:spLocks noGrp="1"/>
          </p:cNvSpPr>
          <p:nvPr>
            <p:ph type="body" sz="quarter" idx="14" hasCustomPrompt="1"/>
          </p:nvPr>
        </p:nvSpPr>
        <p:spPr>
          <a:xfrm>
            <a:off x="2057399" y="2821525"/>
            <a:ext cx="5029199" cy="381000"/>
          </a:xfrm>
        </p:spPr>
        <p:txBody>
          <a:bodyPr anchor="ctr">
            <a:norm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Title</a:t>
            </a:r>
          </a:p>
        </p:txBody>
      </p:sp>
      <p:sp>
        <p:nvSpPr>
          <p:cNvPr id="17" name="Text Placeholder 15"/>
          <p:cNvSpPr>
            <a:spLocks noGrp="1"/>
          </p:cNvSpPr>
          <p:nvPr>
            <p:ph type="body" sz="quarter" idx="18" hasCustomPrompt="1"/>
          </p:nvPr>
        </p:nvSpPr>
        <p:spPr>
          <a:xfrm>
            <a:off x="2057399" y="3352108"/>
            <a:ext cx="5029199" cy="381000"/>
          </a:xfrm>
        </p:spPr>
        <p:txBody>
          <a:bodyPr anchor="ctr">
            <a:noAutofit/>
          </a:bodyPr>
          <a:lstStyle>
            <a:lvl1pPr marL="0" indent="0" algn="ctr">
              <a:buNone/>
              <a:defRPr sz="24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Email</a:t>
            </a:r>
          </a:p>
        </p:txBody>
      </p:sp>
    </p:spTree>
    <p:extLst>
      <p:ext uri="{BB962C8B-B14F-4D97-AF65-F5344CB8AC3E}">
        <p14:creationId xmlns:p14="http://schemas.microsoft.com/office/powerpoint/2010/main" val="1563230096"/>
      </p:ext>
    </p:extLst>
  </p:cSld>
  <p:clrMapOvr>
    <a:masterClrMapping/>
  </p:clrMapOvr>
</p:sldLayout>
</file>

<file path=ppt/slideLayouts/slideLayout14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827270" y="5641522"/>
            <a:ext cx="5489459" cy="920498"/>
          </a:xfrm>
          <a:prstGeom prst="rect">
            <a:avLst/>
          </a:prstGeom>
        </p:spPr>
      </p:pic>
      <p:sp>
        <p:nvSpPr>
          <p:cNvPr id="9" name="Title 1"/>
          <p:cNvSpPr>
            <a:spLocks noGrp="1"/>
          </p:cNvSpPr>
          <p:nvPr>
            <p:ph type="ctrTitle"/>
          </p:nvPr>
        </p:nvSpPr>
        <p:spPr>
          <a:xfrm>
            <a:off x="685800" y="1122363"/>
            <a:ext cx="7772400" cy="2387600"/>
          </a:xfrm>
        </p:spPr>
        <p:txBody>
          <a:bodyPr anchor="b"/>
          <a:lstStyle>
            <a:lvl1pPr algn="ctr">
              <a:defRPr sz="6000"/>
            </a:lvl1pPr>
          </a:lstStyle>
          <a:p>
            <a:r>
              <a:rPr lang="en-US" dirty="0"/>
              <a:t>Click to edit Master title style</a:t>
            </a:r>
          </a:p>
        </p:txBody>
      </p:sp>
      <p:sp>
        <p:nvSpPr>
          <p:cNvPr id="13" name="Subtitle 2"/>
          <p:cNvSpPr>
            <a:spLocks noGrp="1"/>
          </p:cNvSpPr>
          <p:nvPr>
            <p:ph type="subTitle" idx="1"/>
          </p:nvPr>
        </p:nvSpPr>
        <p:spPr>
          <a:xfrm>
            <a:off x="1143000" y="3602038"/>
            <a:ext cx="6858000" cy="414791"/>
          </a:xfrm>
        </p:spPr>
        <p:txBody>
          <a:bodyPr/>
          <a:lstStyle>
            <a:lvl1pPr marL="0" indent="0" algn="ctr">
              <a:buNone/>
              <a:defRPr sz="2400">
                <a:solidFill>
                  <a:srgbClr val="495869"/>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14" name="Text Placeholder 15"/>
          <p:cNvSpPr>
            <a:spLocks noGrp="1"/>
          </p:cNvSpPr>
          <p:nvPr>
            <p:ph type="body" sz="quarter" idx="13" hasCustomPrompt="1"/>
          </p:nvPr>
        </p:nvSpPr>
        <p:spPr>
          <a:xfrm>
            <a:off x="2578768" y="4108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Name</a:t>
            </a:r>
          </a:p>
        </p:txBody>
      </p:sp>
      <p:sp>
        <p:nvSpPr>
          <p:cNvPr id="15" name="Text Placeholder 15"/>
          <p:cNvSpPr>
            <a:spLocks noGrp="1"/>
          </p:cNvSpPr>
          <p:nvPr>
            <p:ph type="body" sz="quarter" idx="14" hasCustomPrompt="1"/>
          </p:nvPr>
        </p:nvSpPr>
        <p:spPr>
          <a:xfrm>
            <a:off x="2578768" y="4489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Title</a:t>
            </a:r>
          </a:p>
        </p:txBody>
      </p:sp>
      <p:sp>
        <p:nvSpPr>
          <p:cNvPr id="16" name="Text Placeholder 15"/>
          <p:cNvSpPr>
            <a:spLocks noGrp="1"/>
          </p:cNvSpPr>
          <p:nvPr>
            <p:ph type="body" sz="quarter" idx="15" hasCustomPrompt="1"/>
          </p:nvPr>
        </p:nvSpPr>
        <p:spPr>
          <a:xfrm>
            <a:off x="2578768" y="4884130"/>
            <a:ext cx="4191000" cy="381000"/>
          </a:xfrm>
        </p:spPr>
        <p:txBody>
          <a:bodyPr anchor="ctr">
            <a:normAutofit/>
          </a:bodyPr>
          <a:lstStyle>
            <a:lvl1pPr marL="0" indent="0" algn="ctr">
              <a:buNone/>
              <a:defRPr sz="18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Date</a:t>
            </a:r>
          </a:p>
        </p:txBody>
      </p:sp>
    </p:spTree>
    <p:extLst>
      <p:ext uri="{BB962C8B-B14F-4D97-AF65-F5344CB8AC3E}">
        <p14:creationId xmlns:p14="http://schemas.microsoft.com/office/powerpoint/2010/main" val="2113210998"/>
      </p:ext>
    </p:extLst>
  </p:cSld>
  <p:clrMapOvr>
    <a:masterClrMapping/>
  </p:clrMapOvr>
</p:sldLayout>
</file>

<file path=ppt/slideLayouts/slideLayout14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11" name="Straight Connector 10"/>
          <p:cNvCxnSpPr/>
          <p:nvPr userDrawn="1"/>
        </p:nvCxnSpPr>
        <p:spPr>
          <a:xfrm>
            <a:off x="0" y="6311899"/>
            <a:ext cx="9144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28650" y="749528"/>
            <a:ext cx="7886700" cy="973817"/>
          </a:xfrm>
        </p:spPr>
        <p:txBody>
          <a:bodyPr/>
          <a:lstStyle/>
          <a:p>
            <a:r>
              <a:rPr lang="en-US" dirty="0"/>
              <a:t>Click to edit Master title style</a:t>
            </a:r>
          </a:p>
        </p:txBody>
      </p:sp>
      <p:sp>
        <p:nvSpPr>
          <p:cNvPr id="3" name="Content Placeholder 2"/>
          <p:cNvSpPr>
            <a:spLocks noGrp="1"/>
          </p:cNvSpPr>
          <p:nvPr>
            <p:ph idx="1"/>
          </p:nvPr>
        </p:nvSpPr>
        <p:spPr>
          <a:xfrm>
            <a:off x="628650" y="1858281"/>
            <a:ext cx="7886700" cy="31790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lstStyle/>
          <a:p>
            <a:fld id="{37D2D656-E6CC-4D61-813A-AAF37DD8F272}" type="slidenum">
              <a:rPr lang="en-US" smtClean="0"/>
              <a:t>‹#›</a:t>
            </a:fld>
            <a:endParaRPr lang="en-US" dirty="0"/>
          </a:p>
        </p:txBody>
      </p:sp>
      <p:sp>
        <p:nvSpPr>
          <p:cNvPr id="8" name="Rectangle 7"/>
          <p:cNvSpPr/>
          <p:nvPr userDrawn="1"/>
        </p:nvSpPr>
        <p:spPr>
          <a:xfrm>
            <a:off x="7290707" y="5690507"/>
            <a:ext cx="1330779" cy="1425574"/>
          </a:xfrm>
          <a:prstGeom prst="rect">
            <a:avLst/>
          </a:prstGeom>
          <a:solidFill>
            <a:schemeClr val="accent2"/>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4230502746"/>
      </p:ext>
    </p:extLst>
  </p:cSld>
  <p:clrMapOvr>
    <a:masterClrMapping/>
  </p:clrMapOvr>
</p:sldLayout>
</file>

<file path=ppt/slideLayouts/slideLayout14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2"/>
          </p:nvPr>
        </p:nvSpPr>
        <p:spPr/>
        <p:txBody>
          <a:bodyPr/>
          <a:lstStyle/>
          <a:p>
            <a:fld id="{37D2D656-E6CC-4D61-813A-AAF37DD8F272}" type="slidenum">
              <a:rPr lang="en-US" smtClean="0"/>
              <a:t>‹#›</a:t>
            </a:fld>
            <a:endParaRPr lang="en-US" dirty="0"/>
          </a:p>
        </p:txBody>
      </p:sp>
      <p:cxnSp>
        <p:nvCxnSpPr>
          <p:cNvPr id="10" name="Straight Connector 9"/>
          <p:cNvCxnSpPr/>
          <p:nvPr userDrawn="1"/>
        </p:nvCxnSpPr>
        <p:spPr>
          <a:xfrm>
            <a:off x="0" y="6311899"/>
            <a:ext cx="9144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7290707" y="5690507"/>
            <a:ext cx="1330779" cy="1425574"/>
          </a:xfrm>
          <a:prstGeom prst="rect">
            <a:avLst/>
          </a:prstGeom>
          <a:solidFill>
            <a:schemeClr val="accent2"/>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1868640919"/>
      </p:ext>
    </p:extLst>
  </p:cSld>
  <p:clrMapOvr>
    <a:masterClrMapping/>
  </p:clrMapOvr>
</p:sldLayout>
</file>

<file path=ppt/slideLayouts/slideLayout14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8"/>
          <p:cNvSpPr>
            <a:spLocks noGrp="1"/>
          </p:cNvSpPr>
          <p:nvPr>
            <p:ph type="sldNum" sz="quarter" idx="12"/>
          </p:nvPr>
        </p:nvSpPr>
        <p:spPr/>
        <p:txBody>
          <a:bodyPr/>
          <a:lstStyle/>
          <a:p>
            <a:fld id="{37D2D656-E6CC-4D61-813A-AAF37DD8F272}" type="slidenum">
              <a:rPr lang="en-US" smtClean="0"/>
              <a:t>‹#›</a:t>
            </a:fld>
            <a:endParaRPr lang="en-US" dirty="0"/>
          </a:p>
        </p:txBody>
      </p:sp>
      <p:cxnSp>
        <p:nvCxnSpPr>
          <p:cNvPr id="12" name="Straight Connector 11"/>
          <p:cNvCxnSpPr/>
          <p:nvPr userDrawn="1"/>
        </p:nvCxnSpPr>
        <p:spPr>
          <a:xfrm>
            <a:off x="0" y="6311899"/>
            <a:ext cx="9144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Rectangle 12"/>
          <p:cNvSpPr/>
          <p:nvPr userDrawn="1"/>
        </p:nvSpPr>
        <p:spPr>
          <a:xfrm>
            <a:off x="7290707" y="5690507"/>
            <a:ext cx="1330779" cy="1425574"/>
          </a:xfrm>
          <a:prstGeom prst="rect">
            <a:avLst/>
          </a:prstGeom>
          <a:solidFill>
            <a:schemeClr val="accent2"/>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2863801902"/>
      </p:ext>
    </p:extLst>
  </p:cSld>
  <p:clrMapOvr>
    <a:masterClrMapping/>
  </p:clrMapOvr>
</p:sldLayout>
</file>

<file path=ppt/slideLayouts/slideLayout14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5" name="Slide Number Placeholder 4"/>
          <p:cNvSpPr>
            <a:spLocks noGrp="1"/>
          </p:cNvSpPr>
          <p:nvPr>
            <p:ph type="sldNum" sz="quarter" idx="12"/>
          </p:nvPr>
        </p:nvSpPr>
        <p:spPr/>
        <p:txBody>
          <a:bodyPr/>
          <a:lstStyle/>
          <a:p>
            <a:fld id="{37D2D656-E6CC-4D61-813A-AAF37DD8F272}" type="slidenum">
              <a:rPr lang="en-US" smtClean="0"/>
              <a:t>‹#›</a:t>
            </a:fld>
            <a:endParaRPr lang="en-US" dirty="0"/>
          </a:p>
        </p:txBody>
      </p:sp>
      <p:cxnSp>
        <p:nvCxnSpPr>
          <p:cNvPr id="8" name="Straight Connector 7"/>
          <p:cNvCxnSpPr/>
          <p:nvPr userDrawn="1"/>
        </p:nvCxnSpPr>
        <p:spPr>
          <a:xfrm>
            <a:off x="0" y="6311899"/>
            <a:ext cx="9144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9" name="Rectangle 8"/>
          <p:cNvSpPr/>
          <p:nvPr userDrawn="1"/>
        </p:nvSpPr>
        <p:spPr>
          <a:xfrm>
            <a:off x="7290707" y="5690507"/>
            <a:ext cx="1330779" cy="1425574"/>
          </a:xfrm>
          <a:prstGeom prst="rect">
            <a:avLst/>
          </a:prstGeom>
          <a:solidFill>
            <a:schemeClr val="accent2"/>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1604317932"/>
      </p:ext>
    </p:extLst>
  </p:cSld>
  <p:clrMapOvr>
    <a:masterClrMapping/>
  </p:clrMapOvr>
</p:sldLayout>
</file>

<file path=ppt/slideLayouts/slideLayout14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7D2D656-E6CC-4D61-813A-AAF37DD8F272}" type="slidenum">
              <a:rPr lang="en-US" smtClean="0"/>
              <a:t>‹#›</a:t>
            </a:fld>
            <a:endParaRPr lang="en-US" dirty="0"/>
          </a:p>
        </p:txBody>
      </p:sp>
      <p:cxnSp>
        <p:nvCxnSpPr>
          <p:cNvPr id="7" name="Straight Connector 6"/>
          <p:cNvCxnSpPr/>
          <p:nvPr userDrawn="1"/>
        </p:nvCxnSpPr>
        <p:spPr>
          <a:xfrm>
            <a:off x="0" y="6311899"/>
            <a:ext cx="9144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8" name="Rectangle 7"/>
          <p:cNvSpPr/>
          <p:nvPr userDrawn="1"/>
        </p:nvSpPr>
        <p:spPr>
          <a:xfrm>
            <a:off x="7290707" y="5690507"/>
            <a:ext cx="1330779" cy="1425574"/>
          </a:xfrm>
          <a:prstGeom prst="rect">
            <a:avLst/>
          </a:prstGeom>
          <a:solidFill>
            <a:schemeClr val="accent2"/>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20333799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p>
            <a:fld id="{346DDA68-4277-4F53-8049-5D2EF4360011}" type="slidenum">
              <a:rPr lang="en-US" smtClean="0"/>
              <a:t>‹#›</a:t>
            </a:fld>
            <a:endParaRPr lang="en-US" dirty="0"/>
          </a:p>
        </p:txBody>
      </p:sp>
      <p:cxnSp>
        <p:nvCxnSpPr>
          <p:cNvPr id="10" name="Straight Connector 9"/>
          <p:cNvCxnSpPr/>
          <p:nvPr userDrawn="1"/>
        </p:nvCxnSpPr>
        <p:spPr>
          <a:xfrm>
            <a:off x="0" y="6237515"/>
            <a:ext cx="9144000"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7641771" y="5733710"/>
            <a:ext cx="1077686" cy="963386"/>
          </a:xfrm>
          <a:prstGeom prst="rect">
            <a:avLst/>
          </a:prstGeom>
        </p:spPr>
      </p:pic>
    </p:spTree>
    <p:extLst>
      <p:ext uri="{BB962C8B-B14F-4D97-AF65-F5344CB8AC3E}">
        <p14:creationId xmlns:p14="http://schemas.microsoft.com/office/powerpoint/2010/main" val="1611234654"/>
      </p:ext>
    </p:extLst>
  </p:cSld>
  <p:clrMapOvr>
    <a:masterClrMapping/>
  </p:clrMapOvr>
</p:sldLayout>
</file>

<file path=ppt/slideLayouts/slideLayout15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37D2D656-E6CC-4D61-813A-AAF37DD8F272}" type="slidenum">
              <a:rPr lang="en-US" smtClean="0"/>
              <a:t>‹#›</a:t>
            </a:fld>
            <a:endParaRPr lang="en-US" dirty="0"/>
          </a:p>
        </p:txBody>
      </p:sp>
      <p:cxnSp>
        <p:nvCxnSpPr>
          <p:cNvPr id="10" name="Straight Connector 9"/>
          <p:cNvCxnSpPr/>
          <p:nvPr userDrawn="1"/>
        </p:nvCxnSpPr>
        <p:spPr>
          <a:xfrm>
            <a:off x="0" y="6311899"/>
            <a:ext cx="9144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7290707" y="5690507"/>
            <a:ext cx="1330779" cy="1425574"/>
          </a:xfrm>
          <a:prstGeom prst="rect">
            <a:avLst/>
          </a:prstGeom>
          <a:solidFill>
            <a:schemeClr val="accent2"/>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2191226858"/>
      </p:ext>
    </p:extLst>
  </p:cSld>
  <p:clrMapOvr>
    <a:masterClrMapping/>
  </p:clrMapOvr>
</p:sldLayout>
</file>

<file path=ppt/slideLayouts/slideLayout15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37D2D656-E6CC-4D61-813A-AAF37DD8F272}" type="slidenum">
              <a:rPr lang="en-US" smtClean="0"/>
              <a:t>‹#›</a:t>
            </a:fld>
            <a:endParaRPr lang="en-US" dirty="0"/>
          </a:p>
        </p:txBody>
      </p:sp>
      <p:cxnSp>
        <p:nvCxnSpPr>
          <p:cNvPr id="10" name="Straight Connector 9"/>
          <p:cNvCxnSpPr/>
          <p:nvPr userDrawn="1"/>
        </p:nvCxnSpPr>
        <p:spPr>
          <a:xfrm>
            <a:off x="0" y="6311899"/>
            <a:ext cx="9144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7290707" y="5690507"/>
            <a:ext cx="1330779" cy="1425574"/>
          </a:xfrm>
          <a:prstGeom prst="rect">
            <a:avLst/>
          </a:prstGeom>
          <a:solidFill>
            <a:schemeClr val="accent2"/>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2547795315"/>
      </p:ext>
    </p:extLst>
  </p:cSld>
  <p:clrMapOvr>
    <a:masterClrMapping/>
  </p:clrMapOvr>
</p:sldLayout>
</file>

<file path=ppt/slideLayouts/slideLayout15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28650" y="1825625"/>
            <a:ext cx="7886700" cy="368209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lstStyle/>
          <a:p>
            <a:fld id="{37D2D656-E6CC-4D61-813A-AAF37DD8F272}" type="slidenum">
              <a:rPr lang="en-US" smtClean="0"/>
              <a:t>‹#›</a:t>
            </a:fld>
            <a:endParaRPr lang="en-US" dirty="0"/>
          </a:p>
        </p:txBody>
      </p:sp>
      <p:cxnSp>
        <p:nvCxnSpPr>
          <p:cNvPr id="9" name="Straight Connector 8"/>
          <p:cNvCxnSpPr/>
          <p:nvPr userDrawn="1"/>
        </p:nvCxnSpPr>
        <p:spPr>
          <a:xfrm>
            <a:off x="0" y="6311899"/>
            <a:ext cx="9144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Rectangle 9"/>
          <p:cNvSpPr/>
          <p:nvPr userDrawn="1"/>
        </p:nvSpPr>
        <p:spPr>
          <a:xfrm>
            <a:off x="7290707" y="5690507"/>
            <a:ext cx="1330779" cy="1425574"/>
          </a:xfrm>
          <a:prstGeom prst="rect">
            <a:avLst/>
          </a:prstGeom>
          <a:solidFill>
            <a:schemeClr val="accent2"/>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2727672350"/>
      </p:ext>
    </p:extLst>
  </p:cSld>
  <p:clrMapOvr>
    <a:masterClrMapping/>
  </p:clrMapOvr>
</p:sldLayout>
</file>

<file path=ppt/slideLayouts/slideLayout15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142592"/>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lstStyle/>
          <a:p>
            <a:fld id="{37D2D656-E6CC-4D61-813A-AAF37DD8F272}" type="slidenum">
              <a:rPr lang="en-US" smtClean="0"/>
              <a:t>‹#›</a:t>
            </a:fld>
            <a:endParaRPr lang="en-US" dirty="0"/>
          </a:p>
        </p:txBody>
      </p:sp>
      <p:cxnSp>
        <p:nvCxnSpPr>
          <p:cNvPr id="9" name="Straight Connector 8"/>
          <p:cNvCxnSpPr/>
          <p:nvPr userDrawn="1"/>
        </p:nvCxnSpPr>
        <p:spPr>
          <a:xfrm>
            <a:off x="0" y="6311899"/>
            <a:ext cx="9144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Rectangle 9"/>
          <p:cNvSpPr/>
          <p:nvPr userDrawn="1"/>
        </p:nvSpPr>
        <p:spPr>
          <a:xfrm>
            <a:off x="7290707" y="5690507"/>
            <a:ext cx="1330779" cy="1425574"/>
          </a:xfrm>
          <a:prstGeom prst="rect">
            <a:avLst/>
          </a:prstGeom>
          <a:solidFill>
            <a:schemeClr val="accent2"/>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928737529"/>
      </p:ext>
    </p:extLst>
  </p:cSld>
  <p:clrMapOvr>
    <a:masterClrMapping/>
  </p:clrMapOvr>
</p:sldLayout>
</file>

<file path=ppt/slideLayouts/slideLayout154.xml><?xml version="1.0" encoding="utf-8"?>
<p:sldLayout xmlns:a="http://schemas.openxmlformats.org/drawingml/2006/main" xmlns:r="http://schemas.openxmlformats.org/officeDocument/2006/relationships" xmlns:p="http://schemas.openxmlformats.org/presentationml/2006/main" preserve="1" userDrawn="1">
  <p:cSld name="4_Title Only">
    <p:spTree>
      <p:nvGrpSpPr>
        <p:cNvPr id="1" name=""/>
        <p:cNvGrpSpPr/>
        <p:nvPr/>
      </p:nvGrpSpPr>
      <p:grpSpPr>
        <a:xfrm>
          <a:off x="0" y="0"/>
          <a:ext cx="0" cy="0"/>
          <a:chOff x="0" y="0"/>
          <a:chExt cx="0" cy="0"/>
        </a:xfrm>
      </p:grpSpPr>
      <p:cxnSp>
        <p:nvCxnSpPr>
          <p:cNvPr id="6" name="Straight Connector 5"/>
          <p:cNvCxnSpPr/>
          <p:nvPr userDrawn="1"/>
        </p:nvCxnSpPr>
        <p:spPr>
          <a:xfrm>
            <a:off x="1" y="5143500"/>
            <a:ext cx="9143999"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userDrawn="1"/>
        </p:nvSpPr>
        <p:spPr>
          <a:xfrm>
            <a:off x="144915" y="5260607"/>
            <a:ext cx="7643814"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1" kern="1200" dirty="0">
                <a:solidFill>
                  <a:schemeClr val="tx1"/>
                </a:solidFill>
                <a:effectLst/>
                <a:latin typeface="Arial" panose="020B0604020202020204" pitchFamily="34" charset="0"/>
                <a:ea typeface="+mn-ea"/>
                <a:cs typeface="Arial" panose="020B0604020202020204" pitchFamily="34" charset="0"/>
              </a:rPr>
              <a:t>Maine State Housing Authority (“MaineHousing”) does not discriminate on the basis of race, color, religion, sex, sexual orientation, gender identity or expression, marital status, national origin, ancestry, physical or mental disability, age, familial status or receipt of public assistance in the admission or access to</a:t>
            </a:r>
            <a:r>
              <a:rPr lang="en-US" sz="1000" i="1" kern="1200" baseline="0" dirty="0">
                <a:solidFill>
                  <a:schemeClr val="tx1"/>
                </a:solidFill>
                <a:effectLst/>
                <a:latin typeface="Arial" panose="020B0604020202020204" pitchFamily="34" charset="0"/>
                <a:ea typeface="+mn-ea"/>
                <a:cs typeface="Arial" panose="020B0604020202020204" pitchFamily="34" charset="0"/>
              </a:rPr>
              <a:t> </a:t>
            </a:r>
            <a:r>
              <a:rPr lang="en-US" sz="1000" i="1" kern="1200" dirty="0">
                <a:solidFill>
                  <a:schemeClr val="tx1"/>
                </a:solidFill>
                <a:effectLst/>
                <a:latin typeface="Arial" panose="020B0604020202020204" pitchFamily="34" charset="0"/>
                <a:ea typeface="+mn-ea"/>
                <a:cs typeface="Arial" panose="020B0604020202020204" pitchFamily="34" charset="0"/>
              </a:rPr>
              <a:t>or treatment in its programs and activities. In employment, MaineHousing does not discriminate on the basis of race, color, religion, sex, sexual orientation, gender identity or expression, national origin, ancestry, age, physical or mental disability or genetic information. MaineHousing will provide appropriate</a:t>
            </a:r>
            <a:r>
              <a:rPr lang="en-US" sz="1000" i="1" kern="1200" baseline="0" dirty="0">
                <a:solidFill>
                  <a:schemeClr val="tx1"/>
                </a:solidFill>
                <a:effectLst/>
                <a:latin typeface="Arial" panose="020B0604020202020204" pitchFamily="34" charset="0"/>
                <a:ea typeface="+mn-ea"/>
                <a:cs typeface="Arial" panose="020B0604020202020204" pitchFamily="34" charset="0"/>
              </a:rPr>
              <a:t> </a:t>
            </a:r>
            <a:r>
              <a:rPr lang="en-US" sz="1000" i="1" kern="1200" dirty="0">
                <a:solidFill>
                  <a:schemeClr val="tx1"/>
                </a:solidFill>
                <a:effectLst/>
                <a:latin typeface="Arial" panose="020B0604020202020204" pitchFamily="34" charset="0"/>
                <a:ea typeface="+mn-ea"/>
                <a:cs typeface="Arial" panose="020B0604020202020204" pitchFamily="34" charset="0"/>
              </a:rPr>
              <a:t>communication auxiliary aids and services upon sufficient notice. MaineHousing will also provide this document in alternative formats upon sufficient notice. MaineHousing has designated the following person responsible for coordinating compliance with applicable federal and state nondiscrimination requirements and addressing grievances: Louise Patenaude, Maine State Housing Authority, 26 Edison Drive, Augusta, Maine 04330-6046;1-800-452-4668 (voice in state only), (207) 626-4600 (voice), or Maine Relay 711.</a:t>
            </a:r>
            <a:endParaRPr lang="en-US" sz="1000" kern="1200" dirty="0">
              <a:solidFill>
                <a:schemeClr val="tx1"/>
              </a:solidFill>
              <a:effectLst/>
              <a:latin typeface="Arial" panose="020B0604020202020204" pitchFamily="34" charset="0"/>
              <a:ea typeface="+mn-ea"/>
              <a:cs typeface="Arial" panose="020B0604020202020204" pitchFamily="34" charset="0"/>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42864" y="5542071"/>
            <a:ext cx="854700" cy="91440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827270" y="4054785"/>
            <a:ext cx="5489459" cy="920498"/>
          </a:xfrm>
          <a:prstGeom prst="rect">
            <a:avLst/>
          </a:prstGeom>
        </p:spPr>
      </p:pic>
      <p:sp>
        <p:nvSpPr>
          <p:cNvPr id="14" name="Title 1"/>
          <p:cNvSpPr>
            <a:spLocks noGrp="1"/>
          </p:cNvSpPr>
          <p:nvPr>
            <p:ph type="title" hasCustomPrompt="1"/>
          </p:nvPr>
        </p:nvSpPr>
        <p:spPr>
          <a:xfrm>
            <a:off x="628650" y="365126"/>
            <a:ext cx="7886700" cy="1325563"/>
          </a:xfrm>
        </p:spPr>
        <p:txBody>
          <a:bodyPr>
            <a:normAutofit/>
          </a:bodyPr>
          <a:lstStyle>
            <a:lvl1pPr algn="ctr">
              <a:defRPr sz="6600"/>
            </a:lvl1pPr>
          </a:lstStyle>
          <a:p>
            <a:r>
              <a:rPr lang="en-US" dirty="0"/>
              <a:t>Questions</a:t>
            </a:r>
          </a:p>
        </p:txBody>
      </p:sp>
      <p:sp>
        <p:nvSpPr>
          <p:cNvPr id="15" name="Text Placeholder 15"/>
          <p:cNvSpPr>
            <a:spLocks noGrp="1"/>
          </p:cNvSpPr>
          <p:nvPr>
            <p:ph type="body" sz="quarter" idx="17" hasCustomPrompt="1"/>
          </p:nvPr>
        </p:nvSpPr>
        <p:spPr>
          <a:xfrm>
            <a:off x="2057399" y="2288126"/>
            <a:ext cx="5029199" cy="381000"/>
          </a:xfrm>
        </p:spPr>
        <p:txBody>
          <a:bodyPr anchor="ctr">
            <a:no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Name</a:t>
            </a:r>
          </a:p>
        </p:txBody>
      </p:sp>
      <p:sp>
        <p:nvSpPr>
          <p:cNvPr id="16" name="Text Placeholder 15"/>
          <p:cNvSpPr>
            <a:spLocks noGrp="1"/>
          </p:cNvSpPr>
          <p:nvPr>
            <p:ph type="body" sz="quarter" idx="14" hasCustomPrompt="1"/>
          </p:nvPr>
        </p:nvSpPr>
        <p:spPr>
          <a:xfrm>
            <a:off x="2057399" y="2821525"/>
            <a:ext cx="5029199" cy="381000"/>
          </a:xfrm>
        </p:spPr>
        <p:txBody>
          <a:bodyPr anchor="ctr">
            <a:norm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Title</a:t>
            </a:r>
          </a:p>
        </p:txBody>
      </p:sp>
      <p:sp>
        <p:nvSpPr>
          <p:cNvPr id="17" name="Text Placeholder 15"/>
          <p:cNvSpPr>
            <a:spLocks noGrp="1"/>
          </p:cNvSpPr>
          <p:nvPr>
            <p:ph type="body" sz="quarter" idx="18" hasCustomPrompt="1"/>
          </p:nvPr>
        </p:nvSpPr>
        <p:spPr>
          <a:xfrm>
            <a:off x="2057399" y="3352108"/>
            <a:ext cx="5029199" cy="381000"/>
          </a:xfrm>
        </p:spPr>
        <p:txBody>
          <a:bodyPr anchor="ctr">
            <a:noAutofit/>
          </a:bodyPr>
          <a:lstStyle>
            <a:lvl1pPr marL="0" indent="0" algn="ctr">
              <a:buNone/>
              <a:defRPr sz="24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Email</a:t>
            </a:r>
          </a:p>
        </p:txBody>
      </p:sp>
    </p:spTree>
    <p:extLst>
      <p:ext uri="{BB962C8B-B14F-4D97-AF65-F5344CB8AC3E}">
        <p14:creationId xmlns:p14="http://schemas.microsoft.com/office/powerpoint/2010/main" val="2386882914"/>
      </p:ext>
    </p:extLst>
  </p:cSld>
  <p:clrMapOvr>
    <a:masterClrMapping/>
  </p:clrMapOvr>
</p:sldLayout>
</file>

<file path=ppt/slideLayouts/slideLayout155.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827270" y="5641522"/>
            <a:ext cx="5489459" cy="920498"/>
          </a:xfrm>
          <a:prstGeom prst="rect">
            <a:avLst/>
          </a:prstGeom>
        </p:spPr>
      </p:pic>
      <p:sp>
        <p:nvSpPr>
          <p:cNvPr id="9" name="Title 1"/>
          <p:cNvSpPr>
            <a:spLocks noGrp="1"/>
          </p:cNvSpPr>
          <p:nvPr>
            <p:ph type="ctrTitle"/>
          </p:nvPr>
        </p:nvSpPr>
        <p:spPr>
          <a:xfrm>
            <a:off x="685800" y="1122363"/>
            <a:ext cx="7772400" cy="2387600"/>
          </a:xfrm>
        </p:spPr>
        <p:txBody>
          <a:bodyPr anchor="b"/>
          <a:lstStyle>
            <a:lvl1pPr algn="ctr">
              <a:defRPr sz="6000"/>
            </a:lvl1pPr>
          </a:lstStyle>
          <a:p>
            <a:r>
              <a:rPr lang="en-US" dirty="0"/>
              <a:t>Click to edit Master title style</a:t>
            </a:r>
          </a:p>
        </p:txBody>
      </p:sp>
      <p:sp>
        <p:nvSpPr>
          <p:cNvPr id="13" name="Subtitle 2"/>
          <p:cNvSpPr>
            <a:spLocks noGrp="1"/>
          </p:cNvSpPr>
          <p:nvPr>
            <p:ph type="subTitle" idx="1"/>
          </p:nvPr>
        </p:nvSpPr>
        <p:spPr>
          <a:xfrm>
            <a:off x="1143000" y="3602038"/>
            <a:ext cx="6858000" cy="414791"/>
          </a:xfrm>
        </p:spPr>
        <p:txBody>
          <a:bodyPr/>
          <a:lstStyle>
            <a:lvl1pPr marL="0" indent="0" algn="ctr">
              <a:buNone/>
              <a:defRPr sz="2400">
                <a:solidFill>
                  <a:srgbClr val="495869"/>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14" name="Text Placeholder 15"/>
          <p:cNvSpPr>
            <a:spLocks noGrp="1"/>
          </p:cNvSpPr>
          <p:nvPr>
            <p:ph type="body" sz="quarter" idx="13" hasCustomPrompt="1"/>
          </p:nvPr>
        </p:nvSpPr>
        <p:spPr>
          <a:xfrm>
            <a:off x="2578768" y="4108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Name</a:t>
            </a:r>
          </a:p>
        </p:txBody>
      </p:sp>
      <p:sp>
        <p:nvSpPr>
          <p:cNvPr id="15" name="Text Placeholder 15"/>
          <p:cNvSpPr>
            <a:spLocks noGrp="1"/>
          </p:cNvSpPr>
          <p:nvPr>
            <p:ph type="body" sz="quarter" idx="14" hasCustomPrompt="1"/>
          </p:nvPr>
        </p:nvSpPr>
        <p:spPr>
          <a:xfrm>
            <a:off x="2578768" y="4489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Title</a:t>
            </a:r>
          </a:p>
        </p:txBody>
      </p:sp>
      <p:sp>
        <p:nvSpPr>
          <p:cNvPr id="16" name="Text Placeholder 15"/>
          <p:cNvSpPr>
            <a:spLocks noGrp="1"/>
          </p:cNvSpPr>
          <p:nvPr>
            <p:ph type="body" sz="quarter" idx="15" hasCustomPrompt="1"/>
          </p:nvPr>
        </p:nvSpPr>
        <p:spPr>
          <a:xfrm>
            <a:off x="2578768" y="4884130"/>
            <a:ext cx="4191000" cy="381000"/>
          </a:xfrm>
        </p:spPr>
        <p:txBody>
          <a:bodyPr anchor="ctr">
            <a:normAutofit/>
          </a:bodyPr>
          <a:lstStyle>
            <a:lvl1pPr marL="0" indent="0" algn="ctr">
              <a:buNone/>
              <a:defRPr sz="18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Date</a:t>
            </a:r>
          </a:p>
        </p:txBody>
      </p:sp>
    </p:spTree>
    <p:extLst>
      <p:ext uri="{BB962C8B-B14F-4D97-AF65-F5344CB8AC3E}">
        <p14:creationId xmlns:p14="http://schemas.microsoft.com/office/powerpoint/2010/main" val="3432274742"/>
      </p:ext>
    </p:extLst>
  </p:cSld>
  <p:clrMapOvr>
    <a:masterClrMapping/>
  </p:clrMapOvr>
</p:sldLayout>
</file>

<file path=ppt/slideLayouts/slideLayout15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11" name="Straight Connector 10"/>
          <p:cNvCxnSpPr/>
          <p:nvPr userDrawn="1"/>
        </p:nvCxnSpPr>
        <p:spPr>
          <a:xfrm>
            <a:off x="0" y="6311899"/>
            <a:ext cx="91440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28650" y="749528"/>
            <a:ext cx="7886700" cy="973817"/>
          </a:xfrm>
        </p:spPr>
        <p:txBody>
          <a:bodyPr/>
          <a:lstStyle/>
          <a:p>
            <a:r>
              <a:rPr lang="en-US" dirty="0"/>
              <a:t>Click to edit Master title style</a:t>
            </a:r>
          </a:p>
        </p:txBody>
      </p:sp>
      <p:sp>
        <p:nvSpPr>
          <p:cNvPr id="3" name="Content Placeholder 2"/>
          <p:cNvSpPr>
            <a:spLocks noGrp="1"/>
          </p:cNvSpPr>
          <p:nvPr>
            <p:ph idx="1"/>
          </p:nvPr>
        </p:nvSpPr>
        <p:spPr>
          <a:xfrm>
            <a:off x="628650" y="1858281"/>
            <a:ext cx="7886700" cy="31790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lstStyle/>
          <a:p>
            <a:fld id="{37D2D656-E6CC-4D61-813A-AAF37DD8F272}" type="slidenum">
              <a:rPr lang="en-US" smtClean="0"/>
              <a:t>‹#›</a:t>
            </a:fld>
            <a:endParaRPr lang="en-US" dirty="0"/>
          </a:p>
        </p:txBody>
      </p:sp>
      <p:sp>
        <p:nvSpPr>
          <p:cNvPr id="8" name="Rectangle 7"/>
          <p:cNvSpPr/>
          <p:nvPr userDrawn="1"/>
        </p:nvSpPr>
        <p:spPr>
          <a:xfrm>
            <a:off x="7290707" y="5690507"/>
            <a:ext cx="1330779" cy="1425574"/>
          </a:xfrm>
          <a:prstGeom prst="rect">
            <a:avLst/>
          </a:prstGeom>
          <a:solidFill>
            <a:schemeClr val="accent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180299967"/>
      </p:ext>
    </p:extLst>
  </p:cSld>
  <p:clrMapOvr>
    <a:masterClrMapping/>
  </p:clrMapOvr>
</p:sldLayout>
</file>

<file path=ppt/slideLayouts/slideLayout15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2"/>
          </p:nvPr>
        </p:nvSpPr>
        <p:spPr/>
        <p:txBody>
          <a:bodyPr/>
          <a:lstStyle/>
          <a:p>
            <a:fld id="{37D2D656-E6CC-4D61-813A-AAF37DD8F272}" type="slidenum">
              <a:rPr lang="en-US" smtClean="0"/>
              <a:t>‹#›</a:t>
            </a:fld>
            <a:endParaRPr lang="en-US" dirty="0"/>
          </a:p>
        </p:txBody>
      </p:sp>
      <p:cxnSp>
        <p:nvCxnSpPr>
          <p:cNvPr id="10" name="Straight Connector 9"/>
          <p:cNvCxnSpPr/>
          <p:nvPr userDrawn="1"/>
        </p:nvCxnSpPr>
        <p:spPr>
          <a:xfrm>
            <a:off x="0" y="6311899"/>
            <a:ext cx="91440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7290707" y="5690507"/>
            <a:ext cx="1330779" cy="1425574"/>
          </a:xfrm>
          <a:prstGeom prst="rect">
            <a:avLst/>
          </a:prstGeom>
          <a:solidFill>
            <a:schemeClr val="accent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2657866040"/>
      </p:ext>
    </p:extLst>
  </p:cSld>
  <p:clrMapOvr>
    <a:masterClrMapping/>
  </p:clrMapOvr>
</p:sldLayout>
</file>

<file path=ppt/slideLayouts/slideLayout15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8"/>
          <p:cNvSpPr>
            <a:spLocks noGrp="1"/>
          </p:cNvSpPr>
          <p:nvPr>
            <p:ph type="sldNum" sz="quarter" idx="12"/>
          </p:nvPr>
        </p:nvSpPr>
        <p:spPr/>
        <p:txBody>
          <a:bodyPr/>
          <a:lstStyle/>
          <a:p>
            <a:fld id="{37D2D656-E6CC-4D61-813A-AAF37DD8F272}" type="slidenum">
              <a:rPr lang="en-US" smtClean="0"/>
              <a:t>‹#›</a:t>
            </a:fld>
            <a:endParaRPr lang="en-US" dirty="0"/>
          </a:p>
        </p:txBody>
      </p:sp>
      <p:cxnSp>
        <p:nvCxnSpPr>
          <p:cNvPr id="12" name="Straight Connector 11"/>
          <p:cNvCxnSpPr/>
          <p:nvPr userDrawn="1"/>
        </p:nvCxnSpPr>
        <p:spPr>
          <a:xfrm>
            <a:off x="0" y="6311899"/>
            <a:ext cx="91440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13" name="Rectangle 12"/>
          <p:cNvSpPr/>
          <p:nvPr userDrawn="1"/>
        </p:nvSpPr>
        <p:spPr>
          <a:xfrm>
            <a:off x="7290707" y="5690507"/>
            <a:ext cx="1330779" cy="1425574"/>
          </a:xfrm>
          <a:prstGeom prst="rect">
            <a:avLst/>
          </a:prstGeom>
          <a:solidFill>
            <a:schemeClr val="accent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464032268"/>
      </p:ext>
    </p:extLst>
  </p:cSld>
  <p:clrMapOvr>
    <a:masterClrMapping/>
  </p:clrMapOvr>
</p:sldLayout>
</file>

<file path=ppt/slideLayouts/slideLayout15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5" name="Slide Number Placeholder 4"/>
          <p:cNvSpPr>
            <a:spLocks noGrp="1"/>
          </p:cNvSpPr>
          <p:nvPr>
            <p:ph type="sldNum" sz="quarter" idx="12"/>
          </p:nvPr>
        </p:nvSpPr>
        <p:spPr/>
        <p:txBody>
          <a:bodyPr/>
          <a:lstStyle/>
          <a:p>
            <a:fld id="{37D2D656-E6CC-4D61-813A-AAF37DD8F272}" type="slidenum">
              <a:rPr lang="en-US" smtClean="0"/>
              <a:t>‹#›</a:t>
            </a:fld>
            <a:endParaRPr lang="en-US" dirty="0"/>
          </a:p>
        </p:txBody>
      </p:sp>
      <p:cxnSp>
        <p:nvCxnSpPr>
          <p:cNvPr id="8" name="Straight Connector 7"/>
          <p:cNvCxnSpPr/>
          <p:nvPr userDrawn="1"/>
        </p:nvCxnSpPr>
        <p:spPr>
          <a:xfrm>
            <a:off x="0" y="6311899"/>
            <a:ext cx="91440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9" name="Rectangle 8"/>
          <p:cNvSpPr/>
          <p:nvPr userDrawn="1"/>
        </p:nvSpPr>
        <p:spPr>
          <a:xfrm>
            <a:off x="7290707" y="5690507"/>
            <a:ext cx="1330779" cy="1425574"/>
          </a:xfrm>
          <a:prstGeom prst="rect">
            <a:avLst/>
          </a:prstGeom>
          <a:solidFill>
            <a:schemeClr val="accent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38887479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p>
            <a:fld id="{346DDA68-4277-4F53-8049-5D2EF4360011}" type="slidenum">
              <a:rPr lang="en-US" smtClean="0"/>
              <a:t>‹#›</a:t>
            </a:fld>
            <a:endParaRPr lang="en-US" dirty="0"/>
          </a:p>
        </p:txBody>
      </p:sp>
      <p:cxnSp>
        <p:nvCxnSpPr>
          <p:cNvPr id="6" name="Straight Connector 5"/>
          <p:cNvCxnSpPr/>
          <p:nvPr userDrawn="1"/>
        </p:nvCxnSpPr>
        <p:spPr>
          <a:xfrm>
            <a:off x="0" y="6237515"/>
            <a:ext cx="9144000"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pic>
        <p:nvPicPr>
          <p:cNvPr id="7" name="Picture 6"/>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7641771" y="5733710"/>
            <a:ext cx="1077686" cy="963386"/>
          </a:xfrm>
          <a:prstGeom prst="rect">
            <a:avLst/>
          </a:prstGeom>
        </p:spPr>
      </p:pic>
    </p:spTree>
    <p:extLst>
      <p:ext uri="{BB962C8B-B14F-4D97-AF65-F5344CB8AC3E}">
        <p14:creationId xmlns:p14="http://schemas.microsoft.com/office/powerpoint/2010/main" val="2642559885"/>
      </p:ext>
    </p:extLst>
  </p:cSld>
  <p:clrMapOvr>
    <a:masterClrMapping/>
  </p:clrMapOvr>
</p:sldLayout>
</file>

<file path=ppt/slideLayouts/slideLayout16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7D2D656-E6CC-4D61-813A-AAF37DD8F272}" type="slidenum">
              <a:rPr lang="en-US" smtClean="0"/>
              <a:t>‹#›</a:t>
            </a:fld>
            <a:endParaRPr lang="en-US" dirty="0"/>
          </a:p>
        </p:txBody>
      </p:sp>
      <p:cxnSp>
        <p:nvCxnSpPr>
          <p:cNvPr id="7" name="Straight Connector 6"/>
          <p:cNvCxnSpPr/>
          <p:nvPr userDrawn="1"/>
        </p:nvCxnSpPr>
        <p:spPr>
          <a:xfrm>
            <a:off x="0" y="6311899"/>
            <a:ext cx="91440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8" name="Rectangle 7"/>
          <p:cNvSpPr/>
          <p:nvPr userDrawn="1"/>
        </p:nvSpPr>
        <p:spPr>
          <a:xfrm>
            <a:off x="7290707" y="5690507"/>
            <a:ext cx="1330779" cy="1425574"/>
          </a:xfrm>
          <a:prstGeom prst="rect">
            <a:avLst/>
          </a:prstGeom>
          <a:solidFill>
            <a:schemeClr val="accent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715976870"/>
      </p:ext>
    </p:extLst>
  </p:cSld>
  <p:clrMapOvr>
    <a:masterClrMapping/>
  </p:clrMapOvr>
</p:sldLayout>
</file>

<file path=ppt/slideLayouts/slideLayout16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37D2D656-E6CC-4D61-813A-AAF37DD8F272}" type="slidenum">
              <a:rPr lang="en-US" smtClean="0"/>
              <a:t>‹#›</a:t>
            </a:fld>
            <a:endParaRPr lang="en-US" dirty="0"/>
          </a:p>
        </p:txBody>
      </p:sp>
      <p:cxnSp>
        <p:nvCxnSpPr>
          <p:cNvPr id="10" name="Straight Connector 9"/>
          <p:cNvCxnSpPr/>
          <p:nvPr userDrawn="1"/>
        </p:nvCxnSpPr>
        <p:spPr>
          <a:xfrm>
            <a:off x="0" y="6311899"/>
            <a:ext cx="91440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7290707" y="5690507"/>
            <a:ext cx="1330779" cy="1425574"/>
          </a:xfrm>
          <a:prstGeom prst="rect">
            <a:avLst/>
          </a:prstGeom>
          <a:solidFill>
            <a:schemeClr val="accent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1788213716"/>
      </p:ext>
    </p:extLst>
  </p:cSld>
  <p:clrMapOvr>
    <a:masterClrMapping/>
  </p:clrMapOvr>
</p:sldLayout>
</file>

<file path=ppt/slideLayouts/slideLayout16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37D2D656-E6CC-4D61-813A-AAF37DD8F272}" type="slidenum">
              <a:rPr lang="en-US" smtClean="0"/>
              <a:t>‹#›</a:t>
            </a:fld>
            <a:endParaRPr lang="en-US" dirty="0"/>
          </a:p>
        </p:txBody>
      </p:sp>
      <p:cxnSp>
        <p:nvCxnSpPr>
          <p:cNvPr id="10" name="Straight Connector 9"/>
          <p:cNvCxnSpPr/>
          <p:nvPr userDrawn="1"/>
        </p:nvCxnSpPr>
        <p:spPr>
          <a:xfrm>
            <a:off x="0" y="6311899"/>
            <a:ext cx="91440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7290707" y="5690507"/>
            <a:ext cx="1330779" cy="1425574"/>
          </a:xfrm>
          <a:prstGeom prst="rect">
            <a:avLst/>
          </a:prstGeom>
          <a:solidFill>
            <a:schemeClr val="accent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3046683133"/>
      </p:ext>
    </p:extLst>
  </p:cSld>
  <p:clrMapOvr>
    <a:masterClrMapping/>
  </p:clrMapOvr>
</p:sldLayout>
</file>

<file path=ppt/slideLayouts/slideLayout16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28650" y="1825625"/>
            <a:ext cx="7886700" cy="368209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lstStyle/>
          <a:p>
            <a:fld id="{37D2D656-E6CC-4D61-813A-AAF37DD8F272}" type="slidenum">
              <a:rPr lang="en-US" smtClean="0"/>
              <a:t>‹#›</a:t>
            </a:fld>
            <a:endParaRPr lang="en-US" dirty="0"/>
          </a:p>
        </p:txBody>
      </p:sp>
      <p:cxnSp>
        <p:nvCxnSpPr>
          <p:cNvPr id="9" name="Straight Connector 8"/>
          <p:cNvCxnSpPr/>
          <p:nvPr userDrawn="1"/>
        </p:nvCxnSpPr>
        <p:spPr>
          <a:xfrm>
            <a:off x="0" y="6311899"/>
            <a:ext cx="91440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10" name="Rectangle 9"/>
          <p:cNvSpPr/>
          <p:nvPr userDrawn="1"/>
        </p:nvSpPr>
        <p:spPr>
          <a:xfrm>
            <a:off x="7290707" y="5690507"/>
            <a:ext cx="1330779" cy="1425574"/>
          </a:xfrm>
          <a:prstGeom prst="rect">
            <a:avLst/>
          </a:prstGeom>
          <a:solidFill>
            <a:schemeClr val="accent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608828599"/>
      </p:ext>
    </p:extLst>
  </p:cSld>
  <p:clrMapOvr>
    <a:masterClrMapping/>
  </p:clrMapOvr>
</p:sldLayout>
</file>

<file path=ppt/slideLayouts/slideLayout16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142592"/>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lstStyle/>
          <a:p>
            <a:fld id="{37D2D656-E6CC-4D61-813A-AAF37DD8F272}" type="slidenum">
              <a:rPr lang="en-US" smtClean="0"/>
              <a:t>‹#›</a:t>
            </a:fld>
            <a:endParaRPr lang="en-US" dirty="0"/>
          </a:p>
        </p:txBody>
      </p:sp>
      <p:cxnSp>
        <p:nvCxnSpPr>
          <p:cNvPr id="9" name="Straight Connector 8"/>
          <p:cNvCxnSpPr/>
          <p:nvPr userDrawn="1"/>
        </p:nvCxnSpPr>
        <p:spPr>
          <a:xfrm>
            <a:off x="0" y="6311899"/>
            <a:ext cx="91440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10" name="Rectangle 9"/>
          <p:cNvSpPr/>
          <p:nvPr userDrawn="1"/>
        </p:nvSpPr>
        <p:spPr>
          <a:xfrm>
            <a:off x="7290707" y="5690507"/>
            <a:ext cx="1330779" cy="1425574"/>
          </a:xfrm>
          <a:prstGeom prst="rect">
            <a:avLst/>
          </a:prstGeom>
          <a:solidFill>
            <a:schemeClr val="accent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381567714"/>
      </p:ext>
    </p:extLst>
  </p:cSld>
  <p:clrMapOvr>
    <a:masterClrMapping/>
  </p:clrMapOvr>
</p:sldLayout>
</file>

<file path=ppt/slideLayouts/slideLayout165.xml><?xml version="1.0" encoding="utf-8"?>
<p:sldLayout xmlns:a="http://schemas.openxmlformats.org/drawingml/2006/main" xmlns:r="http://schemas.openxmlformats.org/officeDocument/2006/relationships" xmlns:p="http://schemas.openxmlformats.org/presentationml/2006/main" preserve="1" userDrawn="1">
  <p:cSld name="4_Title Only">
    <p:spTree>
      <p:nvGrpSpPr>
        <p:cNvPr id="1" name=""/>
        <p:cNvGrpSpPr/>
        <p:nvPr/>
      </p:nvGrpSpPr>
      <p:grpSpPr>
        <a:xfrm>
          <a:off x="0" y="0"/>
          <a:ext cx="0" cy="0"/>
          <a:chOff x="0" y="0"/>
          <a:chExt cx="0" cy="0"/>
        </a:xfrm>
      </p:grpSpPr>
      <p:cxnSp>
        <p:nvCxnSpPr>
          <p:cNvPr id="6" name="Straight Connector 5"/>
          <p:cNvCxnSpPr/>
          <p:nvPr userDrawn="1"/>
        </p:nvCxnSpPr>
        <p:spPr>
          <a:xfrm>
            <a:off x="1" y="5143500"/>
            <a:ext cx="9143999"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userDrawn="1"/>
        </p:nvSpPr>
        <p:spPr>
          <a:xfrm>
            <a:off x="144915" y="5260607"/>
            <a:ext cx="7643814"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1" kern="1200" dirty="0">
                <a:solidFill>
                  <a:schemeClr val="tx1"/>
                </a:solidFill>
                <a:effectLst/>
                <a:latin typeface="Arial" panose="020B0604020202020204" pitchFamily="34" charset="0"/>
                <a:ea typeface="+mn-ea"/>
                <a:cs typeface="Arial" panose="020B0604020202020204" pitchFamily="34" charset="0"/>
              </a:rPr>
              <a:t>Maine State Housing Authority (“MaineHousing”) does not discriminate on the basis of race, color, religion, sex, sexual orientation, gender identity or expression, marital status, national origin, ancestry, physical or mental disability, age, familial status or receipt of public assistance in the admission or access to</a:t>
            </a:r>
            <a:r>
              <a:rPr lang="en-US" sz="1000" i="1" kern="1200" baseline="0" dirty="0">
                <a:solidFill>
                  <a:schemeClr val="tx1"/>
                </a:solidFill>
                <a:effectLst/>
                <a:latin typeface="Arial" panose="020B0604020202020204" pitchFamily="34" charset="0"/>
                <a:ea typeface="+mn-ea"/>
                <a:cs typeface="Arial" panose="020B0604020202020204" pitchFamily="34" charset="0"/>
              </a:rPr>
              <a:t> </a:t>
            </a:r>
            <a:r>
              <a:rPr lang="en-US" sz="1000" i="1" kern="1200" dirty="0">
                <a:solidFill>
                  <a:schemeClr val="tx1"/>
                </a:solidFill>
                <a:effectLst/>
                <a:latin typeface="Arial" panose="020B0604020202020204" pitchFamily="34" charset="0"/>
                <a:ea typeface="+mn-ea"/>
                <a:cs typeface="Arial" panose="020B0604020202020204" pitchFamily="34" charset="0"/>
              </a:rPr>
              <a:t>or treatment in its programs and activities. In employment, MaineHousing does not discriminate on the basis of race, color, religion, sex, sexual orientation, gender identity or expression, national origin, ancestry, age, physical or mental disability or genetic information. MaineHousing will provide appropriate</a:t>
            </a:r>
            <a:r>
              <a:rPr lang="en-US" sz="1000" i="1" kern="1200" baseline="0" dirty="0">
                <a:solidFill>
                  <a:schemeClr val="tx1"/>
                </a:solidFill>
                <a:effectLst/>
                <a:latin typeface="Arial" panose="020B0604020202020204" pitchFamily="34" charset="0"/>
                <a:ea typeface="+mn-ea"/>
                <a:cs typeface="Arial" panose="020B0604020202020204" pitchFamily="34" charset="0"/>
              </a:rPr>
              <a:t> </a:t>
            </a:r>
            <a:r>
              <a:rPr lang="en-US" sz="1000" i="1" kern="1200" dirty="0">
                <a:solidFill>
                  <a:schemeClr val="tx1"/>
                </a:solidFill>
                <a:effectLst/>
                <a:latin typeface="Arial" panose="020B0604020202020204" pitchFamily="34" charset="0"/>
                <a:ea typeface="+mn-ea"/>
                <a:cs typeface="Arial" panose="020B0604020202020204" pitchFamily="34" charset="0"/>
              </a:rPr>
              <a:t>communication auxiliary aids and services upon sufficient notice. MaineHousing will also provide this document in alternative formats upon sufficient notice. MaineHousing has designated the following person responsible for coordinating compliance with applicable federal and state nondiscrimination requirements and addressing grievances: Louise Patenaude, Maine State Housing Authority, 26 Edison Drive, Augusta, Maine 04330-6046;1-800-452-4668 (voice in state only), (207) 626-4600 (voice), or Maine Relay 711.</a:t>
            </a:r>
            <a:endParaRPr lang="en-US" sz="1000" kern="1200" dirty="0">
              <a:solidFill>
                <a:schemeClr val="tx1"/>
              </a:solidFill>
              <a:effectLst/>
              <a:latin typeface="Arial" panose="020B0604020202020204" pitchFamily="34" charset="0"/>
              <a:ea typeface="+mn-ea"/>
              <a:cs typeface="Arial" panose="020B0604020202020204" pitchFamily="34" charset="0"/>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42864" y="5542071"/>
            <a:ext cx="854700" cy="91440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827270" y="4054785"/>
            <a:ext cx="5489459" cy="920498"/>
          </a:xfrm>
          <a:prstGeom prst="rect">
            <a:avLst/>
          </a:prstGeom>
        </p:spPr>
      </p:pic>
      <p:sp>
        <p:nvSpPr>
          <p:cNvPr id="14" name="Title 1"/>
          <p:cNvSpPr>
            <a:spLocks noGrp="1"/>
          </p:cNvSpPr>
          <p:nvPr>
            <p:ph type="title" hasCustomPrompt="1"/>
          </p:nvPr>
        </p:nvSpPr>
        <p:spPr>
          <a:xfrm>
            <a:off x="628650" y="365126"/>
            <a:ext cx="7886700" cy="1325563"/>
          </a:xfrm>
        </p:spPr>
        <p:txBody>
          <a:bodyPr>
            <a:normAutofit/>
          </a:bodyPr>
          <a:lstStyle>
            <a:lvl1pPr algn="ctr">
              <a:defRPr sz="6600"/>
            </a:lvl1pPr>
          </a:lstStyle>
          <a:p>
            <a:r>
              <a:rPr lang="en-US" dirty="0"/>
              <a:t>Questions</a:t>
            </a:r>
          </a:p>
        </p:txBody>
      </p:sp>
      <p:sp>
        <p:nvSpPr>
          <p:cNvPr id="15" name="Text Placeholder 15"/>
          <p:cNvSpPr>
            <a:spLocks noGrp="1"/>
          </p:cNvSpPr>
          <p:nvPr>
            <p:ph type="body" sz="quarter" idx="17" hasCustomPrompt="1"/>
          </p:nvPr>
        </p:nvSpPr>
        <p:spPr>
          <a:xfrm>
            <a:off x="2057399" y="2288126"/>
            <a:ext cx="5029199" cy="381000"/>
          </a:xfrm>
        </p:spPr>
        <p:txBody>
          <a:bodyPr anchor="ctr">
            <a:no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Name</a:t>
            </a:r>
          </a:p>
        </p:txBody>
      </p:sp>
      <p:sp>
        <p:nvSpPr>
          <p:cNvPr id="16" name="Text Placeholder 15"/>
          <p:cNvSpPr>
            <a:spLocks noGrp="1"/>
          </p:cNvSpPr>
          <p:nvPr>
            <p:ph type="body" sz="quarter" idx="14" hasCustomPrompt="1"/>
          </p:nvPr>
        </p:nvSpPr>
        <p:spPr>
          <a:xfrm>
            <a:off x="2057399" y="2821525"/>
            <a:ext cx="5029199" cy="381000"/>
          </a:xfrm>
        </p:spPr>
        <p:txBody>
          <a:bodyPr anchor="ctr">
            <a:norm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Title</a:t>
            </a:r>
          </a:p>
        </p:txBody>
      </p:sp>
      <p:sp>
        <p:nvSpPr>
          <p:cNvPr id="17" name="Text Placeholder 15"/>
          <p:cNvSpPr>
            <a:spLocks noGrp="1"/>
          </p:cNvSpPr>
          <p:nvPr>
            <p:ph type="body" sz="quarter" idx="18" hasCustomPrompt="1"/>
          </p:nvPr>
        </p:nvSpPr>
        <p:spPr>
          <a:xfrm>
            <a:off x="2057399" y="3352108"/>
            <a:ext cx="5029199" cy="381000"/>
          </a:xfrm>
        </p:spPr>
        <p:txBody>
          <a:bodyPr anchor="ctr">
            <a:noAutofit/>
          </a:bodyPr>
          <a:lstStyle>
            <a:lvl1pPr marL="0" indent="0" algn="ctr">
              <a:buNone/>
              <a:defRPr sz="24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Email</a:t>
            </a:r>
          </a:p>
        </p:txBody>
      </p:sp>
    </p:spTree>
    <p:extLst>
      <p:ext uri="{BB962C8B-B14F-4D97-AF65-F5344CB8AC3E}">
        <p14:creationId xmlns:p14="http://schemas.microsoft.com/office/powerpoint/2010/main" val="2796609354"/>
      </p:ext>
    </p:extLst>
  </p:cSld>
  <p:clrMapOvr>
    <a:masterClrMapping/>
  </p:clrMapOvr>
</p:sldLayout>
</file>

<file path=ppt/slideLayouts/slideLayout166.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827270" y="5641522"/>
            <a:ext cx="5489459" cy="920498"/>
          </a:xfrm>
          <a:prstGeom prst="rect">
            <a:avLst/>
          </a:prstGeom>
        </p:spPr>
      </p:pic>
      <p:sp>
        <p:nvSpPr>
          <p:cNvPr id="9" name="Title 1"/>
          <p:cNvSpPr>
            <a:spLocks noGrp="1"/>
          </p:cNvSpPr>
          <p:nvPr>
            <p:ph type="ctrTitle"/>
          </p:nvPr>
        </p:nvSpPr>
        <p:spPr>
          <a:xfrm>
            <a:off x="685800" y="1122363"/>
            <a:ext cx="7772400" cy="2387600"/>
          </a:xfrm>
        </p:spPr>
        <p:txBody>
          <a:bodyPr anchor="b"/>
          <a:lstStyle>
            <a:lvl1pPr algn="ctr">
              <a:defRPr sz="6000"/>
            </a:lvl1pPr>
          </a:lstStyle>
          <a:p>
            <a:r>
              <a:rPr lang="en-US" dirty="0"/>
              <a:t>Click to edit Master title style</a:t>
            </a:r>
          </a:p>
        </p:txBody>
      </p:sp>
      <p:sp>
        <p:nvSpPr>
          <p:cNvPr id="13" name="Subtitle 2"/>
          <p:cNvSpPr>
            <a:spLocks noGrp="1"/>
          </p:cNvSpPr>
          <p:nvPr>
            <p:ph type="subTitle" idx="1"/>
          </p:nvPr>
        </p:nvSpPr>
        <p:spPr>
          <a:xfrm>
            <a:off x="1143000" y="3602038"/>
            <a:ext cx="6858000" cy="414791"/>
          </a:xfrm>
        </p:spPr>
        <p:txBody>
          <a:bodyPr/>
          <a:lstStyle>
            <a:lvl1pPr marL="0" indent="0" algn="ctr">
              <a:buNone/>
              <a:defRPr sz="2400">
                <a:solidFill>
                  <a:srgbClr val="495869"/>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14" name="Text Placeholder 15"/>
          <p:cNvSpPr>
            <a:spLocks noGrp="1"/>
          </p:cNvSpPr>
          <p:nvPr>
            <p:ph type="body" sz="quarter" idx="13" hasCustomPrompt="1"/>
          </p:nvPr>
        </p:nvSpPr>
        <p:spPr>
          <a:xfrm>
            <a:off x="2578768" y="4108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Name</a:t>
            </a:r>
          </a:p>
        </p:txBody>
      </p:sp>
      <p:sp>
        <p:nvSpPr>
          <p:cNvPr id="15" name="Text Placeholder 15"/>
          <p:cNvSpPr>
            <a:spLocks noGrp="1"/>
          </p:cNvSpPr>
          <p:nvPr>
            <p:ph type="body" sz="quarter" idx="14" hasCustomPrompt="1"/>
          </p:nvPr>
        </p:nvSpPr>
        <p:spPr>
          <a:xfrm>
            <a:off x="2578768" y="4489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Title</a:t>
            </a:r>
          </a:p>
        </p:txBody>
      </p:sp>
      <p:sp>
        <p:nvSpPr>
          <p:cNvPr id="16" name="Text Placeholder 15"/>
          <p:cNvSpPr>
            <a:spLocks noGrp="1"/>
          </p:cNvSpPr>
          <p:nvPr>
            <p:ph type="body" sz="quarter" idx="15" hasCustomPrompt="1"/>
          </p:nvPr>
        </p:nvSpPr>
        <p:spPr>
          <a:xfrm>
            <a:off x="2578768" y="4884130"/>
            <a:ext cx="4191000" cy="381000"/>
          </a:xfrm>
        </p:spPr>
        <p:txBody>
          <a:bodyPr anchor="ctr">
            <a:normAutofit/>
          </a:bodyPr>
          <a:lstStyle>
            <a:lvl1pPr marL="0" indent="0" algn="ctr">
              <a:buNone/>
              <a:defRPr sz="18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Date</a:t>
            </a:r>
          </a:p>
        </p:txBody>
      </p:sp>
    </p:spTree>
    <p:extLst>
      <p:ext uri="{BB962C8B-B14F-4D97-AF65-F5344CB8AC3E}">
        <p14:creationId xmlns:p14="http://schemas.microsoft.com/office/powerpoint/2010/main" val="1137484685"/>
      </p:ext>
    </p:extLst>
  </p:cSld>
  <p:clrMapOvr>
    <a:masterClrMapping/>
  </p:clrMapOvr>
</p:sldLayout>
</file>

<file path=ppt/slideLayouts/slideLayout16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11" name="Straight Connector 10"/>
          <p:cNvCxnSpPr/>
          <p:nvPr userDrawn="1"/>
        </p:nvCxnSpPr>
        <p:spPr>
          <a:xfrm>
            <a:off x="0" y="6311899"/>
            <a:ext cx="9144000"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28650" y="749528"/>
            <a:ext cx="7886700" cy="973817"/>
          </a:xfrm>
        </p:spPr>
        <p:txBody>
          <a:bodyPr/>
          <a:lstStyle/>
          <a:p>
            <a:r>
              <a:rPr lang="en-US" dirty="0"/>
              <a:t>Click to edit Master title style</a:t>
            </a:r>
          </a:p>
        </p:txBody>
      </p:sp>
      <p:sp>
        <p:nvSpPr>
          <p:cNvPr id="3" name="Content Placeholder 2"/>
          <p:cNvSpPr>
            <a:spLocks noGrp="1"/>
          </p:cNvSpPr>
          <p:nvPr>
            <p:ph idx="1"/>
          </p:nvPr>
        </p:nvSpPr>
        <p:spPr>
          <a:xfrm>
            <a:off x="628650" y="1858281"/>
            <a:ext cx="7886700" cy="31790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lstStyle/>
          <a:p>
            <a:fld id="{37D2D656-E6CC-4D61-813A-AAF37DD8F272}" type="slidenum">
              <a:rPr lang="en-US" smtClean="0"/>
              <a:t>‹#›</a:t>
            </a:fld>
            <a:endParaRPr lang="en-US" dirty="0"/>
          </a:p>
        </p:txBody>
      </p:sp>
      <p:sp>
        <p:nvSpPr>
          <p:cNvPr id="8" name="Rectangle 7"/>
          <p:cNvSpPr/>
          <p:nvPr userDrawn="1"/>
        </p:nvSpPr>
        <p:spPr>
          <a:xfrm>
            <a:off x="7290707" y="5690507"/>
            <a:ext cx="1330779" cy="1425574"/>
          </a:xfrm>
          <a:prstGeom prst="rect">
            <a:avLst/>
          </a:prstGeom>
          <a:solidFill>
            <a:schemeClr val="accent2"/>
          </a:solidFill>
          <a:ln w="285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3215376253"/>
      </p:ext>
    </p:extLst>
  </p:cSld>
  <p:clrMapOvr>
    <a:masterClrMapping/>
  </p:clrMapOvr>
</p:sldLayout>
</file>

<file path=ppt/slideLayouts/slideLayout16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2"/>
          </p:nvPr>
        </p:nvSpPr>
        <p:spPr/>
        <p:txBody>
          <a:bodyPr/>
          <a:lstStyle/>
          <a:p>
            <a:fld id="{37D2D656-E6CC-4D61-813A-AAF37DD8F272}" type="slidenum">
              <a:rPr lang="en-US" smtClean="0"/>
              <a:t>‹#›</a:t>
            </a:fld>
            <a:endParaRPr lang="en-US" dirty="0"/>
          </a:p>
        </p:txBody>
      </p:sp>
      <p:cxnSp>
        <p:nvCxnSpPr>
          <p:cNvPr id="10" name="Straight Connector 9"/>
          <p:cNvCxnSpPr/>
          <p:nvPr userDrawn="1"/>
        </p:nvCxnSpPr>
        <p:spPr>
          <a:xfrm>
            <a:off x="0" y="6311899"/>
            <a:ext cx="9144000"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7290707" y="5690507"/>
            <a:ext cx="1330779" cy="1425574"/>
          </a:xfrm>
          <a:prstGeom prst="rect">
            <a:avLst/>
          </a:prstGeom>
          <a:solidFill>
            <a:schemeClr val="accent2"/>
          </a:solidFill>
          <a:ln w="285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129155674"/>
      </p:ext>
    </p:extLst>
  </p:cSld>
  <p:clrMapOvr>
    <a:masterClrMapping/>
  </p:clrMapOvr>
</p:sldLayout>
</file>

<file path=ppt/slideLayouts/slideLayout16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8"/>
          <p:cNvSpPr>
            <a:spLocks noGrp="1"/>
          </p:cNvSpPr>
          <p:nvPr>
            <p:ph type="sldNum" sz="quarter" idx="12"/>
          </p:nvPr>
        </p:nvSpPr>
        <p:spPr/>
        <p:txBody>
          <a:bodyPr/>
          <a:lstStyle/>
          <a:p>
            <a:fld id="{37D2D656-E6CC-4D61-813A-AAF37DD8F272}" type="slidenum">
              <a:rPr lang="en-US" smtClean="0"/>
              <a:t>‹#›</a:t>
            </a:fld>
            <a:endParaRPr lang="en-US" dirty="0"/>
          </a:p>
        </p:txBody>
      </p:sp>
      <p:cxnSp>
        <p:nvCxnSpPr>
          <p:cNvPr id="12" name="Straight Connector 11"/>
          <p:cNvCxnSpPr/>
          <p:nvPr userDrawn="1"/>
        </p:nvCxnSpPr>
        <p:spPr>
          <a:xfrm>
            <a:off x="0" y="6311899"/>
            <a:ext cx="9144000"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13" name="Rectangle 12"/>
          <p:cNvSpPr/>
          <p:nvPr userDrawn="1"/>
        </p:nvSpPr>
        <p:spPr>
          <a:xfrm>
            <a:off x="7290707" y="5690507"/>
            <a:ext cx="1330779" cy="1425574"/>
          </a:xfrm>
          <a:prstGeom prst="rect">
            <a:avLst/>
          </a:prstGeom>
          <a:solidFill>
            <a:schemeClr val="accent2"/>
          </a:solidFill>
          <a:ln w="285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12348450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46DDA68-4277-4F53-8049-5D2EF4360011}" type="slidenum">
              <a:rPr lang="en-US" smtClean="0"/>
              <a:t>‹#›</a:t>
            </a:fld>
            <a:endParaRPr lang="en-US" dirty="0"/>
          </a:p>
        </p:txBody>
      </p:sp>
      <p:cxnSp>
        <p:nvCxnSpPr>
          <p:cNvPr id="5" name="Straight Connector 4"/>
          <p:cNvCxnSpPr/>
          <p:nvPr userDrawn="1"/>
        </p:nvCxnSpPr>
        <p:spPr>
          <a:xfrm>
            <a:off x="0" y="6237515"/>
            <a:ext cx="9144000"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pic>
        <p:nvPicPr>
          <p:cNvPr id="6" name="Picture 5"/>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7641771" y="5733710"/>
            <a:ext cx="1077686" cy="963386"/>
          </a:xfrm>
          <a:prstGeom prst="rect">
            <a:avLst/>
          </a:prstGeom>
        </p:spPr>
      </p:pic>
    </p:spTree>
    <p:extLst>
      <p:ext uri="{BB962C8B-B14F-4D97-AF65-F5344CB8AC3E}">
        <p14:creationId xmlns:p14="http://schemas.microsoft.com/office/powerpoint/2010/main" val="2759676336"/>
      </p:ext>
    </p:extLst>
  </p:cSld>
  <p:clrMapOvr>
    <a:masterClrMapping/>
  </p:clrMapOvr>
</p:sldLayout>
</file>

<file path=ppt/slideLayouts/slideLayout17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5" name="Slide Number Placeholder 4"/>
          <p:cNvSpPr>
            <a:spLocks noGrp="1"/>
          </p:cNvSpPr>
          <p:nvPr>
            <p:ph type="sldNum" sz="quarter" idx="12"/>
          </p:nvPr>
        </p:nvSpPr>
        <p:spPr/>
        <p:txBody>
          <a:bodyPr/>
          <a:lstStyle/>
          <a:p>
            <a:fld id="{37D2D656-E6CC-4D61-813A-AAF37DD8F272}" type="slidenum">
              <a:rPr lang="en-US" smtClean="0"/>
              <a:t>‹#›</a:t>
            </a:fld>
            <a:endParaRPr lang="en-US" dirty="0"/>
          </a:p>
        </p:txBody>
      </p:sp>
      <p:cxnSp>
        <p:nvCxnSpPr>
          <p:cNvPr id="8" name="Straight Connector 7"/>
          <p:cNvCxnSpPr/>
          <p:nvPr userDrawn="1"/>
        </p:nvCxnSpPr>
        <p:spPr>
          <a:xfrm>
            <a:off x="0" y="6311899"/>
            <a:ext cx="9144000"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9" name="Rectangle 8"/>
          <p:cNvSpPr/>
          <p:nvPr userDrawn="1"/>
        </p:nvSpPr>
        <p:spPr>
          <a:xfrm>
            <a:off x="7290707" y="5690507"/>
            <a:ext cx="1330779" cy="1425574"/>
          </a:xfrm>
          <a:prstGeom prst="rect">
            <a:avLst/>
          </a:prstGeom>
          <a:solidFill>
            <a:schemeClr val="accent2"/>
          </a:solidFill>
          <a:ln w="285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3989485643"/>
      </p:ext>
    </p:extLst>
  </p:cSld>
  <p:clrMapOvr>
    <a:masterClrMapping/>
  </p:clrMapOvr>
</p:sldLayout>
</file>

<file path=ppt/slideLayouts/slideLayout17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7D2D656-E6CC-4D61-813A-AAF37DD8F272}" type="slidenum">
              <a:rPr lang="en-US" smtClean="0"/>
              <a:t>‹#›</a:t>
            </a:fld>
            <a:endParaRPr lang="en-US" dirty="0"/>
          </a:p>
        </p:txBody>
      </p:sp>
      <p:cxnSp>
        <p:nvCxnSpPr>
          <p:cNvPr id="7" name="Straight Connector 6"/>
          <p:cNvCxnSpPr/>
          <p:nvPr userDrawn="1"/>
        </p:nvCxnSpPr>
        <p:spPr>
          <a:xfrm>
            <a:off x="0" y="6311899"/>
            <a:ext cx="9144000"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8" name="Rectangle 7"/>
          <p:cNvSpPr/>
          <p:nvPr userDrawn="1"/>
        </p:nvSpPr>
        <p:spPr>
          <a:xfrm>
            <a:off x="7290707" y="5690507"/>
            <a:ext cx="1330779" cy="1425574"/>
          </a:xfrm>
          <a:prstGeom prst="rect">
            <a:avLst/>
          </a:prstGeom>
          <a:solidFill>
            <a:schemeClr val="accent2"/>
          </a:solidFill>
          <a:ln w="285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1226897963"/>
      </p:ext>
    </p:extLst>
  </p:cSld>
  <p:clrMapOvr>
    <a:masterClrMapping/>
  </p:clrMapOvr>
</p:sldLayout>
</file>

<file path=ppt/slideLayouts/slideLayout17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37D2D656-E6CC-4D61-813A-AAF37DD8F272}" type="slidenum">
              <a:rPr lang="en-US" smtClean="0"/>
              <a:t>‹#›</a:t>
            </a:fld>
            <a:endParaRPr lang="en-US" dirty="0"/>
          </a:p>
        </p:txBody>
      </p:sp>
      <p:cxnSp>
        <p:nvCxnSpPr>
          <p:cNvPr id="10" name="Straight Connector 9"/>
          <p:cNvCxnSpPr/>
          <p:nvPr userDrawn="1"/>
        </p:nvCxnSpPr>
        <p:spPr>
          <a:xfrm>
            <a:off x="0" y="6311899"/>
            <a:ext cx="9144000"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7290707" y="5690507"/>
            <a:ext cx="1330779" cy="1425574"/>
          </a:xfrm>
          <a:prstGeom prst="rect">
            <a:avLst/>
          </a:prstGeom>
          <a:solidFill>
            <a:schemeClr val="accent2"/>
          </a:solidFill>
          <a:ln w="285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338934868"/>
      </p:ext>
    </p:extLst>
  </p:cSld>
  <p:clrMapOvr>
    <a:masterClrMapping/>
  </p:clrMapOvr>
</p:sldLayout>
</file>

<file path=ppt/slideLayouts/slideLayout17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37D2D656-E6CC-4D61-813A-AAF37DD8F272}" type="slidenum">
              <a:rPr lang="en-US" smtClean="0"/>
              <a:t>‹#›</a:t>
            </a:fld>
            <a:endParaRPr lang="en-US" dirty="0"/>
          </a:p>
        </p:txBody>
      </p:sp>
      <p:cxnSp>
        <p:nvCxnSpPr>
          <p:cNvPr id="10" name="Straight Connector 9"/>
          <p:cNvCxnSpPr/>
          <p:nvPr userDrawn="1"/>
        </p:nvCxnSpPr>
        <p:spPr>
          <a:xfrm>
            <a:off x="0" y="6311899"/>
            <a:ext cx="9144000"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7290707" y="5690507"/>
            <a:ext cx="1330779" cy="1425574"/>
          </a:xfrm>
          <a:prstGeom prst="rect">
            <a:avLst/>
          </a:prstGeom>
          <a:solidFill>
            <a:schemeClr val="accent2"/>
          </a:solidFill>
          <a:ln w="285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3581840790"/>
      </p:ext>
    </p:extLst>
  </p:cSld>
  <p:clrMapOvr>
    <a:masterClrMapping/>
  </p:clrMapOvr>
</p:sldLayout>
</file>

<file path=ppt/slideLayouts/slideLayout17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28650" y="1825625"/>
            <a:ext cx="7886700" cy="368209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lstStyle/>
          <a:p>
            <a:fld id="{37D2D656-E6CC-4D61-813A-AAF37DD8F272}" type="slidenum">
              <a:rPr lang="en-US" smtClean="0"/>
              <a:t>‹#›</a:t>
            </a:fld>
            <a:endParaRPr lang="en-US" dirty="0"/>
          </a:p>
        </p:txBody>
      </p:sp>
      <p:cxnSp>
        <p:nvCxnSpPr>
          <p:cNvPr id="9" name="Straight Connector 8"/>
          <p:cNvCxnSpPr/>
          <p:nvPr userDrawn="1"/>
        </p:nvCxnSpPr>
        <p:spPr>
          <a:xfrm>
            <a:off x="0" y="6311899"/>
            <a:ext cx="9144000"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10" name="Rectangle 9"/>
          <p:cNvSpPr/>
          <p:nvPr userDrawn="1"/>
        </p:nvSpPr>
        <p:spPr>
          <a:xfrm>
            <a:off x="7290707" y="5690507"/>
            <a:ext cx="1330779" cy="1425574"/>
          </a:xfrm>
          <a:prstGeom prst="rect">
            <a:avLst/>
          </a:prstGeom>
          <a:solidFill>
            <a:schemeClr val="accent2"/>
          </a:solidFill>
          <a:ln w="285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3459521525"/>
      </p:ext>
    </p:extLst>
  </p:cSld>
  <p:clrMapOvr>
    <a:masterClrMapping/>
  </p:clrMapOvr>
</p:sldLayout>
</file>

<file path=ppt/slideLayouts/slideLayout17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142592"/>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lstStyle/>
          <a:p>
            <a:fld id="{37D2D656-E6CC-4D61-813A-AAF37DD8F272}" type="slidenum">
              <a:rPr lang="en-US" smtClean="0"/>
              <a:t>‹#›</a:t>
            </a:fld>
            <a:endParaRPr lang="en-US" dirty="0"/>
          </a:p>
        </p:txBody>
      </p:sp>
      <p:cxnSp>
        <p:nvCxnSpPr>
          <p:cNvPr id="9" name="Straight Connector 8"/>
          <p:cNvCxnSpPr/>
          <p:nvPr userDrawn="1"/>
        </p:nvCxnSpPr>
        <p:spPr>
          <a:xfrm>
            <a:off x="0" y="6311899"/>
            <a:ext cx="9144000"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10" name="Rectangle 9"/>
          <p:cNvSpPr/>
          <p:nvPr userDrawn="1"/>
        </p:nvSpPr>
        <p:spPr>
          <a:xfrm>
            <a:off x="7290707" y="5690507"/>
            <a:ext cx="1330779" cy="1425574"/>
          </a:xfrm>
          <a:prstGeom prst="rect">
            <a:avLst/>
          </a:prstGeom>
          <a:solidFill>
            <a:schemeClr val="accent2"/>
          </a:solidFill>
          <a:ln w="285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1360559756"/>
      </p:ext>
    </p:extLst>
  </p:cSld>
  <p:clrMapOvr>
    <a:masterClrMapping/>
  </p:clrMapOvr>
</p:sldLayout>
</file>

<file path=ppt/slideLayouts/slideLayout176.xml><?xml version="1.0" encoding="utf-8"?>
<p:sldLayout xmlns:a="http://schemas.openxmlformats.org/drawingml/2006/main" xmlns:r="http://schemas.openxmlformats.org/officeDocument/2006/relationships" xmlns:p="http://schemas.openxmlformats.org/presentationml/2006/main" preserve="1" userDrawn="1">
  <p:cSld name="4_Title Only">
    <p:spTree>
      <p:nvGrpSpPr>
        <p:cNvPr id="1" name=""/>
        <p:cNvGrpSpPr/>
        <p:nvPr/>
      </p:nvGrpSpPr>
      <p:grpSpPr>
        <a:xfrm>
          <a:off x="0" y="0"/>
          <a:ext cx="0" cy="0"/>
          <a:chOff x="0" y="0"/>
          <a:chExt cx="0" cy="0"/>
        </a:xfrm>
      </p:grpSpPr>
      <p:cxnSp>
        <p:nvCxnSpPr>
          <p:cNvPr id="6" name="Straight Connector 5"/>
          <p:cNvCxnSpPr/>
          <p:nvPr userDrawn="1"/>
        </p:nvCxnSpPr>
        <p:spPr>
          <a:xfrm>
            <a:off x="1" y="5143500"/>
            <a:ext cx="9143999"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userDrawn="1"/>
        </p:nvSpPr>
        <p:spPr>
          <a:xfrm>
            <a:off x="144915" y="5260607"/>
            <a:ext cx="7643814"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1" kern="1200" dirty="0">
                <a:solidFill>
                  <a:schemeClr val="tx1"/>
                </a:solidFill>
                <a:effectLst/>
                <a:latin typeface="Arial" panose="020B0604020202020204" pitchFamily="34" charset="0"/>
                <a:ea typeface="+mn-ea"/>
                <a:cs typeface="Arial" panose="020B0604020202020204" pitchFamily="34" charset="0"/>
              </a:rPr>
              <a:t>Maine State Housing Authority (“MaineHousing”) does not discriminate on the basis of race, color, religion, sex, sexual orientation, gender identity or expression, marital status, national origin, ancestry, physical or mental disability, age, familial status or receipt of public assistance in the admission or access to</a:t>
            </a:r>
            <a:r>
              <a:rPr lang="en-US" sz="1000" i="1" kern="1200" baseline="0" dirty="0">
                <a:solidFill>
                  <a:schemeClr val="tx1"/>
                </a:solidFill>
                <a:effectLst/>
                <a:latin typeface="Arial" panose="020B0604020202020204" pitchFamily="34" charset="0"/>
                <a:ea typeface="+mn-ea"/>
                <a:cs typeface="Arial" panose="020B0604020202020204" pitchFamily="34" charset="0"/>
              </a:rPr>
              <a:t> </a:t>
            </a:r>
            <a:r>
              <a:rPr lang="en-US" sz="1000" i="1" kern="1200" dirty="0">
                <a:solidFill>
                  <a:schemeClr val="tx1"/>
                </a:solidFill>
                <a:effectLst/>
                <a:latin typeface="Arial" panose="020B0604020202020204" pitchFamily="34" charset="0"/>
                <a:ea typeface="+mn-ea"/>
                <a:cs typeface="Arial" panose="020B0604020202020204" pitchFamily="34" charset="0"/>
              </a:rPr>
              <a:t>or treatment in its programs and activities. In employment, MaineHousing does not discriminate on the basis of race, color, religion, sex, sexual orientation, gender identity or expression, national origin, ancestry, age, physical or mental disability or genetic information. MaineHousing will provide appropriate</a:t>
            </a:r>
            <a:r>
              <a:rPr lang="en-US" sz="1000" i="1" kern="1200" baseline="0" dirty="0">
                <a:solidFill>
                  <a:schemeClr val="tx1"/>
                </a:solidFill>
                <a:effectLst/>
                <a:latin typeface="Arial" panose="020B0604020202020204" pitchFamily="34" charset="0"/>
                <a:ea typeface="+mn-ea"/>
                <a:cs typeface="Arial" panose="020B0604020202020204" pitchFamily="34" charset="0"/>
              </a:rPr>
              <a:t> </a:t>
            </a:r>
            <a:r>
              <a:rPr lang="en-US" sz="1000" i="1" kern="1200" dirty="0">
                <a:solidFill>
                  <a:schemeClr val="tx1"/>
                </a:solidFill>
                <a:effectLst/>
                <a:latin typeface="Arial" panose="020B0604020202020204" pitchFamily="34" charset="0"/>
                <a:ea typeface="+mn-ea"/>
                <a:cs typeface="Arial" panose="020B0604020202020204" pitchFamily="34" charset="0"/>
              </a:rPr>
              <a:t>communication auxiliary aids and services upon sufficient notice. MaineHousing will also provide this document in alternative formats upon sufficient notice. MaineHousing has designated the following person responsible for coordinating compliance with applicable federal and state nondiscrimination requirements and addressing grievances: Louise Patenaude, Maine State Housing Authority, 26 Edison Drive, Augusta, Maine 04330-6046;1-800-452-4668 (voice in state only), (207) 626-4600 (voice), or Maine Relay 711.</a:t>
            </a:r>
            <a:endParaRPr lang="en-US" sz="1000" kern="1200" dirty="0">
              <a:solidFill>
                <a:schemeClr val="tx1"/>
              </a:solidFill>
              <a:effectLst/>
              <a:latin typeface="Arial" panose="020B0604020202020204" pitchFamily="34" charset="0"/>
              <a:ea typeface="+mn-ea"/>
              <a:cs typeface="Arial" panose="020B0604020202020204" pitchFamily="34" charset="0"/>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42864" y="5542071"/>
            <a:ext cx="854700" cy="91440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827270" y="4054785"/>
            <a:ext cx="5489459" cy="920498"/>
          </a:xfrm>
          <a:prstGeom prst="rect">
            <a:avLst/>
          </a:prstGeom>
        </p:spPr>
      </p:pic>
      <p:sp>
        <p:nvSpPr>
          <p:cNvPr id="14" name="Title 1"/>
          <p:cNvSpPr>
            <a:spLocks noGrp="1"/>
          </p:cNvSpPr>
          <p:nvPr>
            <p:ph type="title" hasCustomPrompt="1"/>
          </p:nvPr>
        </p:nvSpPr>
        <p:spPr>
          <a:xfrm>
            <a:off x="628650" y="365126"/>
            <a:ext cx="7886700" cy="1325563"/>
          </a:xfrm>
        </p:spPr>
        <p:txBody>
          <a:bodyPr>
            <a:normAutofit/>
          </a:bodyPr>
          <a:lstStyle>
            <a:lvl1pPr algn="ctr">
              <a:defRPr sz="6600"/>
            </a:lvl1pPr>
          </a:lstStyle>
          <a:p>
            <a:r>
              <a:rPr lang="en-US" dirty="0"/>
              <a:t>Questions</a:t>
            </a:r>
          </a:p>
        </p:txBody>
      </p:sp>
      <p:sp>
        <p:nvSpPr>
          <p:cNvPr id="15" name="Text Placeholder 15"/>
          <p:cNvSpPr>
            <a:spLocks noGrp="1"/>
          </p:cNvSpPr>
          <p:nvPr>
            <p:ph type="body" sz="quarter" idx="17" hasCustomPrompt="1"/>
          </p:nvPr>
        </p:nvSpPr>
        <p:spPr>
          <a:xfrm>
            <a:off x="2057399" y="2288126"/>
            <a:ext cx="5029199" cy="381000"/>
          </a:xfrm>
        </p:spPr>
        <p:txBody>
          <a:bodyPr anchor="ctr">
            <a:no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Name</a:t>
            </a:r>
          </a:p>
        </p:txBody>
      </p:sp>
      <p:sp>
        <p:nvSpPr>
          <p:cNvPr id="16" name="Text Placeholder 15"/>
          <p:cNvSpPr>
            <a:spLocks noGrp="1"/>
          </p:cNvSpPr>
          <p:nvPr>
            <p:ph type="body" sz="quarter" idx="14" hasCustomPrompt="1"/>
          </p:nvPr>
        </p:nvSpPr>
        <p:spPr>
          <a:xfrm>
            <a:off x="2057399" y="2821525"/>
            <a:ext cx="5029199" cy="381000"/>
          </a:xfrm>
        </p:spPr>
        <p:txBody>
          <a:bodyPr anchor="ctr">
            <a:norm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Title</a:t>
            </a:r>
          </a:p>
        </p:txBody>
      </p:sp>
      <p:sp>
        <p:nvSpPr>
          <p:cNvPr id="17" name="Text Placeholder 15"/>
          <p:cNvSpPr>
            <a:spLocks noGrp="1"/>
          </p:cNvSpPr>
          <p:nvPr>
            <p:ph type="body" sz="quarter" idx="18" hasCustomPrompt="1"/>
          </p:nvPr>
        </p:nvSpPr>
        <p:spPr>
          <a:xfrm>
            <a:off x="2057399" y="3352108"/>
            <a:ext cx="5029199" cy="381000"/>
          </a:xfrm>
        </p:spPr>
        <p:txBody>
          <a:bodyPr anchor="ctr">
            <a:noAutofit/>
          </a:bodyPr>
          <a:lstStyle>
            <a:lvl1pPr marL="0" indent="0" algn="ctr">
              <a:buNone/>
              <a:defRPr sz="24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Email</a:t>
            </a:r>
          </a:p>
        </p:txBody>
      </p:sp>
    </p:spTree>
    <p:extLst>
      <p:ext uri="{BB962C8B-B14F-4D97-AF65-F5344CB8AC3E}">
        <p14:creationId xmlns:p14="http://schemas.microsoft.com/office/powerpoint/2010/main" val="240424420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346DDA68-4277-4F53-8049-5D2EF4360011}" type="slidenum">
              <a:rPr lang="en-US" smtClean="0"/>
              <a:t>‹#›</a:t>
            </a:fld>
            <a:endParaRPr lang="en-US" dirty="0"/>
          </a:p>
        </p:txBody>
      </p:sp>
      <p:cxnSp>
        <p:nvCxnSpPr>
          <p:cNvPr id="8" name="Straight Connector 7"/>
          <p:cNvCxnSpPr/>
          <p:nvPr userDrawn="1"/>
        </p:nvCxnSpPr>
        <p:spPr>
          <a:xfrm>
            <a:off x="0" y="6237515"/>
            <a:ext cx="9144000"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7641771" y="5733710"/>
            <a:ext cx="1077686" cy="963386"/>
          </a:xfrm>
          <a:prstGeom prst="rect">
            <a:avLst/>
          </a:prstGeom>
        </p:spPr>
      </p:pic>
    </p:spTree>
    <p:extLst>
      <p:ext uri="{BB962C8B-B14F-4D97-AF65-F5344CB8AC3E}">
        <p14:creationId xmlns:p14="http://schemas.microsoft.com/office/powerpoint/2010/main" val="143903608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346DDA68-4277-4F53-8049-5D2EF4360011}" type="slidenum">
              <a:rPr lang="en-US" smtClean="0"/>
              <a:t>‹#›</a:t>
            </a:fld>
            <a:endParaRPr lang="en-US" dirty="0"/>
          </a:p>
        </p:txBody>
      </p:sp>
      <p:cxnSp>
        <p:nvCxnSpPr>
          <p:cNvPr id="8" name="Straight Connector 7"/>
          <p:cNvCxnSpPr/>
          <p:nvPr userDrawn="1"/>
        </p:nvCxnSpPr>
        <p:spPr>
          <a:xfrm>
            <a:off x="0" y="6237515"/>
            <a:ext cx="9144000"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7641771" y="5733710"/>
            <a:ext cx="1077686" cy="963386"/>
          </a:xfrm>
          <a:prstGeom prst="rect">
            <a:avLst/>
          </a:prstGeom>
        </p:spPr>
      </p:pic>
    </p:spTree>
    <p:extLst>
      <p:ext uri="{BB962C8B-B14F-4D97-AF65-F5344CB8AC3E}">
        <p14:creationId xmlns:p14="http://schemas.microsoft.com/office/powerpoint/2010/main" val="2207126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8" name="Straight Connector 7"/>
          <p:cNvCxnSpPr/>
          <p:nvPr userDrawn="1"/>
        </p:nvCxnSpPr>
        <p:spPr>
          <a:xfrm>
            <a:off x="-1" y="6253843"/>
            <a:ext cx="914400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lstStyle/>
          <a:p>
            <a:fld id="{993C7B44-8E76-4112-AF81-173C15839EC8}" type="slidenum">
              <a:rPr lang="en-US" smtClean="0"/>
              <a:t>‹#›</a:t>
            </a:fld>
            <a:endParaRPr lang="en-US" dirty="0"/>
          </a:p>
        </p:txBody>
      </p:sp>
      <p:pic>
        <p:nvPicPr>
          <p:cNvPr id="7" name="Picture 6"/>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7641771" y="5733710"/>
            <a:ext cx="1077686" cy="963386"/>
          </a:xfrm>
          <a:prstGeom prst="rect">
            <a:avLst/>
          </a:prstGeom>
        </p:spPr>
      </p:pic>
    </p:spTree>
    <p:extLst>
      <p:ext uri="{BB962C8B-B14F-4D97-AF65-F5344CB8AC3E}">
        <p14:creationId xmlns:p14="http://schemas.microsoft.com/office/powerpoint/2010/main" val="400366324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628650" y="1825625"/>
            <a:ext cx="7886700" cy="3908085"/>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p>
            <a:fld id="{346DDA68-4277-4F53-8049-5D2EF4360011}" type="slidenum">
              <a:rPr lang="en-US" smtClean="0"/>
              <a:t>‹#›</a:t>
            </a:fld>
            <a:endParaRPr lang="en-US" dirty="0"/>
          </a:p>
        </p:txBody>
      </p:sp>
      <p:cxnSp>
        <p:nvCxnSpPr>
          <p:cNvPr id="7" name="Straight Connector 6"/>
          <p:cNvCxnSpPr/>
          <p:nvPr userDrawn="1"/>
        </p:nvCxnSpPr>
        <p:spPr>
          <a:xfrm>
            <a:off x="0" y="6237515"/>
            <a:ext cx="9144000"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7641771" y="5733710"/>
            <a:ext cx="1077686" cy="963386"/>
          </a:xfrm>
          <a:prstGeom prst="rect">
            <a:avLst/>
          </a:prstGeom>
        </p:spPr>
      </p:pic>
    </p:spTree>
    <p:extLst>
      <p:ext uri="{BB962C8B-B14F-4D97-AF65-F5344CB8AC3E}">
        <p14:creationId xmlns:p14="http://schemas.microsoft.com/office/powerpoint/2010/main" val="2312781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477837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346DDA68-4277-4F53-8049-5D2EF4360011}" type="slidenum">
              <a:rPr lang="en-US" smtClean="0"/>
              <a:t>‹#›</a:t>
            </a:fld>
            <a:endParaRPr lang="en-US" dirty="0"/>
          </a:p>
        </p:txBody>
      </p:sp>
      <p:cxnSp>
        <p:nvCxnSpPr>
          <p:cNvPr id="7" name="Straight Connector 6"/>
          <p:cNvCxnSpPr/>
          <p:nvPr userDrawn="1"/>
        </p:nvCxnSpPr>
        <p:spPr>
          <a:xfrm>
            <a:off x="0" y="6237515"/>
            <a:ext cx="9144000"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7641771" y="5733710"/>
            <a:ext cx="1077686" cy="963386"/>
          </a:xfrm>
          <a:prstGeom prst="rect">
            <a:avLst/>
          </a:prstGeom>
        </p:spPr>
      </p:pic>
    </p:spTree>
    <p:extLst>
      <p:ext uri="{BB962C8B-B14F-4D97-AF65-F5344CB8AC3E}">
        <p14:creationId xmlns:p14="http://schemas.microsoft.com/office/powerpoint/2010/main" val="417272686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4_Title Only">
    <p:spTree>
      <p:nvGrpSpPr>
        <p:cNvPr id="1" name=""/>
        <p:cNvGrpSpPr/>
        <p:nvPr/>
      </p:nvGrpSpPr>
      <p:grpSpPr>
        <a:xfrm>
          <a:off x="0" y="0"/>
          <a:ext cx="0" cy="0"/>
          <a:chOff x="0" y="0"/>
          <a:chExt cx="0" cy="0"/>
        </a:xfrm>
      </p:grpSpPr>
      <p:cxnSp>
        <p:nvCxnSpPr>
          <p:cNvPr id="6" name="Straight Connector 5"/>
          <p:cNvCxnSpPr/>
          <p:nvPr userDrawn="1"/>
        </p:nvCxnSpPr>
        <p:spPr>
          <a:xfrm>
            <a:off x="1" y="5143500"/>
            <a:ext cx="9143999"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userDrawn="1"/>
        </p:nvSpPr>
        <p:spPr>
          <a:xfrm>
            <a:off x="144915" y="5260607"/>
            <a:ext cx="7643814"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1" kern="1200" dirty="0">
                <a:solidFill>
                  <a:schemeClr val="tx1"/>
                </a:solidFill>
                <a:effectLst/>
                <a:latin typeface="Arial" panose="020B0604020202020204" pitchFamily="34" charset="0"/>
                <a:ea typeface="+mn-ea"/>
                <a:cs typeface="Arial" panose="020B0604020202020204" pitchFamily="34" charset="0"/>
              </a:rPr>
              <a:t>Maine State Housing Authority (“MaineHousing”) does not discriminate on the basis of race, color, religion, sex, sexual orientation, gender identity or expression, marital status, national origin, ancestry, physical or mental disability, age, familial status or receipt of public assistance in the admission or access to</a:t>
            </a:r>
            <a:r>
              <a:rPr lang="en-US" sz="1000" i="1" kern="1200" baseline="0" dirty="0">
                <a:solidFill>
                  <a:schemeClr val="tx1"/>
                </a:solidFill>
                <a:effectLst/>
                <a:latin typeface="Arial" panose="020B0604020202020204" pitchFamily="34" charset="0"/>
                <a:ea typeface="+mn-ea"/>
                <a:cs typeface="Arial" panose="020B0604020202020204" pitchFamily="34" charset="0"/>
              </a:rPr>
              <a:t> </a:t>
            </a:r>
            <a:r>
              <a:rPr lang="en-US" sz="1000" i="1" kern="1200" dirty="0">
                <a:solidFill>
                  <a:schemeClr val="tx1"/>
                </a:solidFill>
                <a:effectLst/>
                <a:latin typeface="Arial" panose="020B0604020202020204" pitchFamily="34" charset="0"/>
                <a:ea typeface="+mn-ea"/>
                <a:cs typeface="Arial" panose="020B0604020202020204" pitchFamily="34" charset="0"/>
              </a:rPr>
              <a:t>or treatment in its programs and activities. In employment, MaineHousing does not discriminate on the basis of race, color, religion, sex, sexual orientation, gender identity or expression, national origin, ancestry, age, physical or mental disability or genetic information. MaineHousing will provide appropriate</a:t>
            </a:r>
            <a:r>
              <a:rPr lang="en-US" sz="1000" i="1" kern="1200" baseline="0" dirty="0">
                <a:solidFill>
                  <a:schemeClr val="tx1"/>
                </a:solidFill>
                <a:effectLst/>
                <a:latin typeface="Arial" panose="020B0604020202020204" pitchFamily="34" charset="0"/>
                <a:ea typeface="+mn-ea"/>
                <a:cs typeface="Arial" panose="020B0604020202020204" pitchFamily="34" charset="0"/>
              </a:rPr>
              <a:t> </a:t>
            </a:r>
            <a:r>
              <a:rPr lang="en-US" sz="1000" i="1" kern="1200" dirty="0">
                <a:solidFill>
                  <a:schemeClr val="tx1"/>
                </a:solidFill>
                <a:effectLst/>
                <a:latin typeface="Arial" panose="020B0604020202020204" pitchFamily="34" charset="0"/>
                <a:ea typeface="+mn-ea"/>
                <a:cs typeface="Arial" panose="020B0604020202020204" pitchFamily="34" charset="0"/>
              </a:rPr>
              <a:t>communication auxiliary aids and services upon sufficient notice. MaineHousing will also provide this document in alternative formats upon sufficient notice. MaineHousing has designated the following person responsible for coordinating compliance with applicable federal and state nondiscrimination requirements and addressing grievances: Louise Patenaude, Maine State Housing Authority, 26 Edison Drive, Augusta, Maine 04330-6046;1-800-452-4668 (voice in state only), (207) 626-4600 (voice), or Maine Relay 711.</a:t>
            </a:r>
            <a:endParaRPr lang="en-US" sz="1000" kern="1200" dirty="0">
              <a:solidFill>
                <a:schemeClr val="tx1"/>
              </a:solidFill>
              <a:effectLst/>
              <a:latin typeface="Arial" panose="020B0604020202020204" pitchFamily="34" charset="0"/>
              <a:ea typeface="+mn-ea"/>
              <a:cs typeface="Arial" panose="020B0604020202020204" pitchFamily="34" charset="0"/>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42864" y="5542071"/>
            <a:ext cx="854700" cy="91440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827270" y="4054785"/>
            <a:ext cx="5489459" cy="920498"/>
          </a:xfrm>
          <a:prstGeom prst="rect">
            <a:avLst/>
          </a:prstGeom>
        </p:spPr>
      </p:pic>
      <p:sp>
        <p:nvSpPr>
          <p:cNvPr id="14" name="Title 1"/>
          <p:cNvSpPr>
            <a:spLocks noGrp="1"/>
          </p:cNvSpPr>
          <p:nvPr>
            <p:ph type="title" hasCustomPrompt="1"/>
          </p:nvPr>
        </p:nvSpPr>
        <p:spPr>
          <a:xfrm>
            <a:off x="628650" y="365126"/>
            <a:ext cx="7886700" cy="1325563"/>
          </a:xfrm>
        </p:spPr>
        <p:txBody>
          <a:bodyPr>
            <a:normAutofit/>
          </a:bodyPr>
          <a:lstStyle>
            <a:lvl1pPr algn="ctr">
              <a:defRPr sz="6600"/>
            </a:lvl1pPr>
          </a:lstStyle>
          <a:p>
            <a:r>
              <a:rPr lang="en-US" dirty="0"/>
              <a:t>Questions</a:t>
            </a:r>
          </a:p>
        </p:txBody>
      </p:sp>
      <p:sp>
        <p:nvSpPr>
          <p:cNvPr id="15" name="Text Placeholder 15"/>
          <p:cNvSpPr>
            <a:spLocks noGrp="1"/>
          </p:cNvSpPr>
          <p:nvPr>
            <p:ph type="body" sz="quarter" idx="17" hasCustomPrompt="1"/>
          </p:nvPr>
        </p:nvSpPr>
        <p:spPr>
          <a:xfrm>
            <a:off x="2057399" y="2288126"/>
            <a:ext cx="5029199" cy="381000"/>
          </a:xfrm>
        </p:spPr>
        <p:txBody>
          <a:bodyPr anchor="ctr">
            <a:no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Name</a:t>
            </a:r>
          </a:p>
        </p:txBody>
      </p:sp>
      <p:sp>
        <p:nvSpPr>
          <p:cNvPr id="16" name="Text Placeholder 15"/>
          <p:cNvSpPr>
            <a:spLocks noGrp="1"/>
          </p:cNvSpPr>
          <p:nvPr>
            <p:ph type="body" sz="quarter" idx="14" hasCustomPrompt="1"/>
          </p:nvPr>
        </p:nvSpPr>
        <p:spPr>
          <a:xfrm>
            <a:off x="2057399" y="2821525"/>
            <a:ext cx="5029199" cy="381000"/>
          </a:xfrm>
        </p:spPr>
        <p:txBody>
          <a:bodyPr anchor="ctr">
            <a:norm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Title</a:t>
            </a:r>
          </a:p>
        </p:txBody>
      </p:sp>
      <p:sp>
        <p:nvSpPr>
          <p:cNvPr id="17" name="Text Placeholder 15"/>
          <p:cNvSpPr>
            <a:spLocks noGrp="1"/>
          </p:cNvSpPr>
          <p:nvPr>
            <p:ph type="body" sz="quarter" idx="18" hasCustomPrompt="1"/>
          </p:nvPr>
        </p:nvSpPr>
        <p:spPr>
          <a:xfrm>
            <a:off x="2057399" y="3352108"/>
            <a:ext cx="5029199" cy="381000"/>
          </a:xfrm>
        </p:spPr>
        <p:txBody>
          <a:bodyPr anchor="ctr">
            <a:noAutofit/>
          </a:bodyPr>
          <a:lstStyle>
            <a:lvl1pPr marL="0" indent="0" algn="ctr">
              <a:buNone/>
              <a:defRPr sz="24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Email</a:t>
            </a:r>
          </a:p>
        </p:txBody>
      </p:sp>
    </p:spTree>
    <p:extLst>
      <p:ext uri="{BB962C8B-B14F-4D97-AF65-F5344CB8AC3E}">
        <p14:creationId xmlns:p14="http://schemas.microsoft.com/office/powerpoint/2010/main" val="252640390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cxnSp>
        <p:nvCxnSpPr>
          <p:cNvPr id="9" name="Straight Connector 8"/>
          <p:cNvCxnSpPr/>
          <p:nvPr userDrawn="1"/>
        </p:nvCxnSpPr>
        <p:spPr>
          <a:xfrm>
            <a:off x="0" y="5853794"/>
            <a:ext cx="9144000"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sp>
        <p:nvSpPr>
          <p:cNvPr id="6" name="Slide Number Placeholder 5"/>
          <p:cNvSpPr>
            <a:spLocks noGrp="1"/>
          </p:cNvSpPr>
          <p:nvPr>
            <p:ph type="sldNum" sz="quarter" idx="12"/>
          </p:nvPr>
        </p:nvSpPr>
        <p:spPr/>
        <p:txBody>
          <a:bodyPr/>
          <a:lstStyle/>
          <a:p>
            <a:fld id="{D2FDD685-0178-4CDC-BE0F-FDF6C0ACD5A7}" type="slidenum">
              <a:rPr lang="en-US" smtClean="0"/>
              <a:t>‹#›</a:t>
            </a:fld>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72636" y="5416985"/>
            <a:ext cx="4798723" cy="804672"/>
          </a:xfrm>
          <a:prstGeom prst="rect">
            <a:avLst/>
          </a:prstGeom>
        </p:spPr>
      </p:pic>
      <p:sp>
        <p:nvSpPr>
          <p:cNvPr id="10" name="Title 1"/>
          <p:cNvSpPr>
            <a:spLocks noGrp="1"/>
          </p:cNvSpPr>
          <p:nvPr>
            <p:ph type="ctrTitle"/>
          </p:nvPr>
        </p:nvSpPr>
        <p:spPr>
          <a:xfrm>
            <a:off x="685800" y="1122363"/>
            <a:ext cx="7772400" cy="2387600"/>
          </a:xfrm>
        </p:spPr>
        <p:txBody>
          <a:bodyPr anchor="b"/>
          <a:lstStyle>
            <a:lvl1pPr algn="ctr">
              <a:defRPr sz="6000"/>
            </a:lvl1pPr>
          </a:lstStyle>
          <a:p>
            <a:r>
              <a:rPr lang="en-US" dirty="0"/>
              <a:t>Click to edit Master title style</a:t>
            </a:r>
          </a:p>
        </p:txBody>
      </p:sp>
      <p:sp>
        <p:nvSpPr>
          <p:cNvPr id="11" name="Subtitle 2"/>
          <p:cNvSpPr>
            <a:spLocks noGrp="1"/>
          </p:cNvSpPr>
          <p:nvPr>
            <p:ph type="subTitle" idx="1"/>
          </p:nvPr>
        </p:nvSpPr>
        <p:spPr>
          <a:xfrm>
            <a:off x="1143000" y="3602038"/>
            <a:ext cx="6858000" cy="414791"/>
          </a:xfrm>
        </p:spPr>
        <p:txBody>
          <a:bodyPr/>
          <a:lstStyle>
            <a:lvl1pPr marL="0" indent="0" algn="ctr">
              <a:buNone/>
              <a:defRPr sz="2400">
                <a:solidFill>
                  <a:srgbClr val="495869"/>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12" name="Text Placeholder 15"/>
          <p:cNvSpPr>
            <a:spLocks noGrp="1"/>
          </p:cNvSpPr>
          <p:nvPr>
            <p:ph type="body" sz="quarter" idx="13" hasCustomPrompt="1"/>
          </p:nvPr>
        </p:nvSpPr>
        <p:spPr>
          <a:xfrm>
            <a:off x="2578768" y="4108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Name</a:t>
            </a:r>
          </a:p>
        </p:txBody>
      </p:sp>
      <p:sp>
        <p:nvSpPr>
          <p:cNvPr id="18" name="Text Placeholder 15"/>
          <p:cNvSpPr>
            <a:spLocks noGrp="1"/>
          </p:cNvSpPr>
          <p:nvPr>
            <p:ph type="body" sz="quarter" idx="14" hasCustomPrompt="1"/>
          </p:nvPr>
        </p:nvSpPr>
        <p:spPr>
          <a:xfrm>
            <a:off x="2578768" y="4489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Title</a:t>
            </a:r>
          </a:p>
        </p:txBody>
      </p:sp>
      <p:sp>
        <p:nvSpPr>
          <p:cNvPr id="19" name="Text Placeholder 15"/>
          <p:cNvSpPr>
            <a:spLocks noGrp="1"/>
          </p:cNvSpPr>
          <p:nvPr>
            <p:ph type="body" sz="quarter" idx="15" hasCustomPrompt="1"/>
          </p:nvPr>
        </p:nvSpPr>
        <p:spPr>
          <a:xfrm>
            <a:off x="2578768" y="4884130"/>
            <a:ext cx="4191000" cy="381000"/>
          </a:xfrm>
        </p:spPr>
        <p:txBody>
          <a:bodyPr anchor="ctr">
            <a:normAutofit/>
          </a:bodyPr>
          <a:lstStyle>
            <a:lvl1pPr marL="0" indent="0" algn="ctr">
              <a:buNone/>
              <a:defRPr sz="18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Date</a:t>
            </a:r>
          </a:p>
        </p:txBody>
      </p:sp>
    </p:spTree>
    <p:extLst>
      <p:ext uri="{BB962C8B-B14F-4D97-AF65-F5344CB8AC3E}">
        <p14:creationId xmlns:p14="http://schemas.microsoft.com/office/powerpoint/2010/main" val="731540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D2FDD685-0178-4CDC-BE0F-FDF6C0ACD5A7}" type="slidenum">
              <a:rPr lang="en-US" smtClean="0"/>
              <a:t>‹#›</a:t>
            </a:fld>
            <a:endParaRPr lang="en-US" dirty="0"/>
          </a:p>
        </p:txBody>
      </p:sp>
      <p:cxnSp>
        <p:nvCxnSpPr>
          <p:cNvPr id="7" name="Straight Connector 6"/>
          <p:cNvCxnSpPr/>
          <p:nvPr userDrawn="1"/>
        </p:nvCxnSpPr>
        <p:spPr>
          <a:xfrm>
            <a:off x="0" y="6253844"/>
            <a:ext cx="9144000"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7641771" y="5733710"/>
            <a:ext cx="1077686" cy="963386"/>
          </a:xfrm>
          <a:prstGeom prst="rect">
            <a:avLst/>
          </a:prstGeom>
        </p:spPr>
      </p:pic>
    </p:spTree>
    <p:extLst>
      <p:ext uri="{BB962C8B-B14F-4D97-AF65-F5344CB8AC3E}">
        <p14:creationId xmlns:p14="http://schemas.microsoft.com/office/powerpoint/2010/main" val="175808653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p>
            <a:fld id="{D2FDD685-0178-4CDC-BE0F-FDF6C0ACD5A7}" type="slidenum">
              <a:rPr lang="en-US" smtClean="0"/>
              <a:t>‹#›</a:t>
            </a:fld>
            <a:endParaRPr lang="en-US" dirty="0"/>
          </a:p>
        </p:txBody>
      </p:sp>
      <p:cxnSp>
        <p:nvCxnSpPr>
          <p:cNvPr id="8" name="Straight Connector 7"/>
          <p:cNvCxnSpPr/>
          <p:nvPr userDrawn="1"/>
        </p:nvCxnSpPr>
        <p:spPr>
          <a:xfrm>
            <a:off x="0" y="6253844"/>
            <a:ext cx="9144000"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7641771" y="5733710"/>
            <a:ext cx="1077686" cy="963386"/>
          </a:xfrm>
          <a:prstGeom prst="rect">
            <a:avLst/>
          </a:prstGeom>
        </p:spPr>
      </p:pic>
    </p:spTree>
    <p:extLst>
      <p:ext uri="{BB962C8B-B14F-4D97-AF65-F5344CB8AC3E}">
        <p14:creationId xmlns:p14="http://schemas.microsoft.com/office/powerpoint/2010/main" val="193132554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p>
            <a:fld id="{D2FDD685-0178-4CDC-BE0F-FDF6C0ACD5A7}" type="slidenum">
              <a:rPr lang="en-US" smtClean="0"/>
              <a:t>‹#›</a:t>
            </a:fld>
            <a:endParaRPr lang="en-US" dirty="0"/>
          </a:p>
        </p:txBody>
      </p:sp>
      <p:cxnSp>
        <p:nvCxnSpPr>
          <p:cNvPr id="10" name="Straight Connector 9"/>
          <p:cNvCxnSpPr/>
          <p:nvPr userDrawn="1"/>
        </p:nvCxnSpPr>
        <p:spPr>
          <a:xfrm>
            <a:off x="0" y="6253844"/>
            <a:ext cx="9144000"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7641771" y="5733710"/>
            <a:ext cx="1077686" cy="963386"/>
          </a:xfrm>
          <a:prstGeom prst="rect">
            <a:avLst/>
          </a:prstGeom>
        </p:spPr>
      </p:pic>
    </p:spTree>
    <p:extLst>
      <p:ext uri="{BB962C8B-B14F-4D97-AF65-F5344CB8AC3E}">
        <p14:creationId xmlns:p14="http://schemas.microsoft.com/office/powerpoint/2010/main" val="296043130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p>
            <a:fld id="{D2FDD685-0178-4CDC-BE0F-FDF6C0ACD5A7}" type="slidenum">
              <a:rPr lang="en-US" smtClean="0"/>
              <a:t>‹#›</a:t>
            </a:fld>
            <a:endParaRPr lang="en-US" dirty="0"/>
          </a:p>
        </p:txBody>
      </p:sp>
      <p:cxnSp>
        <p:nvCxnSpPr>
          <p:cNvPr id="6" name="Straight Connector 5"/>
          <p:cNvCxnSpPr/>
          <p:nvPr userDrawn="1"/>
        </p:nvCxnSpPr>
        <p:spPr>
          <a:xfrm>
            <a:off x="0" y="6253844"/>
            <a:ext cx="9144000"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7" name="Picture 6"/>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7641771" y="5733710"/>
            <a:ext cx="1077686" cy="963386"/>
          </a:xfrm>
          <a:prstGeom prst="rect">
            <a:avLst/>
          </a:prstGeom>
        </p:spPr>
      </p:pic>
    </p:spTree>
    <p:extLst>
      <p:ext uri="{BB962C8B-B14F-4D97-AF65-F5344CB8AC3E}">
        <p14:creationId xmlns:p14="http://schemas.microsoft.com/office/powerpoint/2010/main" val="274840234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2FDD685-0178-4CDC-BE0F-FDF6C0ACD5A7}" type="slidenum">
              <a:rPr lang="en-US" smtClean="0"/>
              <a:t>‹#›</a:t>
            </a:fld>
            <a:endParaRPr lang="en-US" dirty="0"/>
          </a:p>
        </p:txBody>
      </p:sp>
      <p:cxnSp>
        <p:nvCxnSpPr>
          <p:cNvPr id="5" name="Straight Connector 4"/>
          <p:cNvCxnSpPr/>
          <p:nvPr userDrawn="1"/>
        </p:nvCxnSpPr>
        <p:spPr>
          <a:xfrm>
            <a:off x="0" y="6253844"/>
            <a:ext cx="9144000"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6" name="Picture 5"/>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7641771" y="5733710"/>
            <a:ext cx="1077686" cy="963386"/>
          </a:xfrm>
          <a:prstGeom prst="rect">
            <a:avLst/>
          </a:prstGeom>
        </p:spPr>
      </p:pic>
    </p:spTree>
    <p:extLst>
      <p:ext uri="{BB962C8B-B14F-4D97-AF65-F5344CB8AC3E}">
        <p14:creationId xmlns:p14="http://schemas.microsoft.com/office/powerpoint/2010/main" val="184168043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D2FDD685-0178-4CDC-BE0F-FDF6C0ACD5A7}" type="slidenum">
              <a:rPr lang="en-US" smtClean="0"/>
              <a:t>‹#›</a:t>
            </a:fld>
            <a:endParaRPr lang="en-US" dirty="0"/>
          </a:p>
        </p:txBody>
      </p:sp>
      <p:cxnSp>
        <p:nvCxnSpPr>
          <p:cNvPr id="8" name="Straight Connector 7"/>
          <p:cNvCxnSpPr/>
          <p:nvPr userDrawn="1"/>
        </p:nvCxnSpPr>
        <p:spPr>
          <a:xfrm>
            <a:off x="0" y="6253844"/>
            <a:ext cx="9144000"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7641771" y="5733710"/>
            <a:ext cx="1077686" cy="963386"/>
          </a:xfrm>
          <a:prstGeom prst="rect">
            <a:avLst/>
          </a:prstGeom>
        </p:spPr>
      </p:pic>
    </p:spTree>
    <p:extLst>
      <p:ext uri="{BB962C8B-B14F-4D97-AF65-F5344CB8AC3E}">
        <p14:creationId xmlns:p14="http://schemas.microsoft.com/office/powerpoint/2010/main" val="9141110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2"/>
          </p:nvPr>
        </p:nvSpPr>
        <p:spPr/>
        <p:txBody>
          <a:bodyPr/>
          <a:lstStyle/>
          <a:p>
            <a:fld id="{993C7B44-8E76-4112-AF81-173C15839EC8}" type="slidenum">
              <a:rPr lang="en-US" smtClean="0"/>
              <a:t>‹#›</a:t>
            </a:fld>
            <a:endParaRPr lang="en-US" dirty="0"/>
          </a:p>
        </p:txBody>
      </p:sp>
      <p:cxnSp>
        <p:nvCxnSpPr>
          <p:cNvPr id="8" name="Straight Connector 7"/>
          <p:cNvCxnSpPr/>
          <p:nvPr userDrawn="1"/>
        </p:nvCxnSpPr>
        <p:spPr>
          <a:xfrm>
            <a:off x="-1" y="6253843"/>
            <a:ext cx="914400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7641771" y="5733710"/>
            <a:ext cx="1077686" cy="963386"/>
          </a:xfrm>
          <a:prstGeom prst="rect">
            <a:avLst/>
          </a:prstGeom>
        </p:spPr>
      </p:pic>
    </p:spTree>
    <p:extLst>
      <p:ext uri="{BB962C8B-B14F-4D97-AF65-F5344CB8AC3E}">
        <p14:creationId xmlns:p14="http://schemas.microsoft.com/office/powerpoint/2010/main" val="104776043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D2FDD685-0178-4CDC-BE0F-FDF6C0ACD5A7}" type="slidenum">
              <a:rPr lang="en-US" smtClean="0"/>
              <a:t>‹#›</a:t>
            </a:fld>
            <a:endParaRPr lang="en-US" dirty="0"/>
          </a:p>
        </p:txBody>
      </p:sp>
      <p:cxnSp>
        <p:nvCxnSpPr>
          <p:cNvPr id="8" name="Straight Connector 7"/>
          <p:cNvCxnSpPr/>
          <p:nvPr userDrawn="1"/>
        </p:nvCxnSpPr>
        <p:spPr>
          <a:xfrm>
            <a:off x="0" y="6253844"/>
            <a:ext cx="9144000"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7641771" y="5733710"/>
            <a:ext cx="1077686" cy="963386"/>
          </a:xfrm>
          <a:prstGeom prst="rect">
            <a:avLst/>
          </a:prstGeom>
        </p:spPr>
      </p:pic>
    </p:spTree>
    <p:extLst>
      <p:ext uri="{BB962C8B-B14F-4D97-AF65-F5344CB8AC3E}">
        <p14:creationId xmlns:p14="http://schemas.microsoft.com/office/powerpoint/2010/main" val="30689702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628650" y="1825625"/>
            <a:ext cx="7886700" cy="390808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D2FDD685-0178-4CDC-BE0F-FDF6C0ACD5A7}" type="slidenum">
              <a:rPr lang="en-US" smtClean="0"/>
              <a:t>‹#›</a:t>
            </a:fld>
            <a:endParaRPr lang="en-US" dirty="0"/>
          </a:p>
        </p:txBody>
      </p:sp>
      <p:cxnSp>
        <p:nvCxnSpPr>
          <p:cNvPr id="7" name="Straight Connector 6"/>
          <p:cNvCxnSpPr/>
          <p:nvPr userDrawn="1"/>
        </p:nvCxnSpPr>
        <p:spPr>
          <a:xfrm>
            <a:off x="0" y="6253844"/>
            <a:ext cx="9144000"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7641771" y="5733710"/>
            <a:ext cx="1077686" cy="963386"/>
          </a:xfrm>
          <a:prstGeom prst="rect">
            <a:avLst/>
          </a:prstGeom>
        </p:spPr>
      </p:pic>
    </p:spTree>
    <p:extLst>
      <p:ext uri="{BB962C8B-B14F-4D97-AF65-F5344CB8AC3E}">
        <p14:creationId xmlns:p14="http://schemas.microsoft.com/office/powerpoint/2010/main" val="155266819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0641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D2FDD685-0178-4CDC-BE0F-FDF6C0ACD5A7}" type="slidenum">
              <a:rPr lang="en-US" smtClean="0"/>
              <a:t>‹#›</a:t>
            </a:fld>
            <a:endParaRPr lang="en-US" dirty="0"/>
          </a:p>
        </p:txBody>
      </p:sp>
      <p:cxnSp>
        <p:nvCxnSpPr>
          <p:cNvPr id="7" name="Straight Connector 6"/>
          <p:cNvCxnSpPr/>
          <p:nvPr userDrawn="1"/>
        </p:nvCxnSpPr>
        <p:spPr>
          <a:xfrm>
            <a:off x="0" y="6176963"/>
            <a:ext cx="9144000"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7641771" y="5733710"/>
            <a:ext cx="1077686" cy="963386"/>
          </a:xfrm>
          <a:prstGeom prst="rect">
            <a:avLst/>
          </a:prstGeom>
        </p:spPr>
      </p:pic>
    </p:spTree>
    <p:extLst>
      <p:ext uri="{BB962C8B-B14F-4D97-AF65-F5344CB8AC3E}">
        <p14:creationId xmlns:p14="http://schemas.microsoft.com/office/powerpoint/2010/main" val="421507678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3_Title Only">
    <p:spTree>
      <p:nvGrpSpPr>
        <p:cNvPr id="1" name=""/>
        <p:cNvGrpSpPr/>
        <p:nvPr/>
      </p:nvGrpSpPr>
      <p:grpSpPr>
        <a:xfrm>
          <a:off x="0" y="0"/>
          <a:ext cx="0" cy="0"/>
          <a:chOff x="0" y="0"/>
          <a:chExt cx="0" cy="0"/>
        </a:xfrm>
      </p:grpSpPr>
      <p:cxnSp>
        <p:nvCxnSpPr>
          <p:cNvPr id="6" name="Straight Connector 5"/>
          <p:cNvCxnSpPr/>
          <p:nvPr userDrawn="1"/>
        </p:nvCxnSpPr>
        <p:spPr>
          <a:xfrm>
            <a:off x="1" y="5143500"/>
            <a:ext cx="9143999"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userDrawn="1"/>
        </p:nvSpPr>
        <p:spPr>
          <a:xfrm>
            <a:off x="144915" y="5260607"/>
            <a:ext cx="7643814"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1" kern="1200" dirty="0">
                <a:solidFill>
                  <a:schemeClr val="tx1"/>
                </a:solidFill>
                <a:effectLst/>
                <a:latin typeface="Arial" panose="020B0604020202020204" pitchFamily="34" charset="0"/>
                <a:ea typeface="+mn-ea"/>
                <a:cs typeface="Arial" panose="020B0604020202020204" pitchFamily="34" charset="0"/>
              </a:rPr>
              <a:t>Maine State Housing Authority (“MaineHousing”) does not discriminate on the basis of race, color, religion, sex, sexual orientation, gender identity or expression, marital status, national origin, ancestry, physical or mental disability, age, familial status or receipt of public assistance in the admission or access to</a:t>
            </a:r>
            <a:r>
              <a:rPr lang="en-US" sz="1000" i="1" kern="1200" baseline="0" dirty="0">
                <a:solidFill>
                  <a:schemeClr val="tx1"/>
                </a:solidFill>
                <a:effectLst/>
                <a:latin typeface="Arial" panose="020B0604020202020204" pitchFamily="34" charset="0"/>
                <a:ea typeface="+mn-ea"/>
                <a:cs typeface="Arial" panose="020B0604020202020204" pitchFamily="34" charset="0"/>
              </a:rPr>
              <a:t> </a:t>
            </a:r>
            <a:r>
              <a:rPr lang="en-US" sz="1000" i="1" kern="1200" dirty="0">
                <a:solidFill>
                  <a:schemeClr val="tx1"/>
                </a:solidFill>
                <a:effectLst/>
                <a:latin typeface="Arial" panose="020B0604020202020204" pitchFamily="34" charset="0"/>
                <a:ea typeface="+mn-ea"/>
                <a:cs typeface="Arial" panose="020B0604020202020204" pitchFamily="34" charset="0"/>
              </a:rPr>
              <a:t>or treatment in its programs and activities. In employment, MaineHousing does not discriminate on the basis of race, color, religion, sex, sexual orientation, gender identity or expression, national origin, ancestry, age, physical or mental disability or genetic information. MaineHousing will provide appropriate</a:t>
            </a:r>
            <a:r>
              <a:rPr lang="en-US" sz="1000" i="1" kern="1200" baseline="0" dirty="0">
                <a:solidFill>
                  <a:schemeClr val="tx1"/>
                </a:solidFill>
                <a:effectLst/>
                <a:latin typeface="Arial" panose="020B0604020202020204" pitchFamily="34" charset="0"/>
                <a:ea typeface="+mn-ea"/>
                <a:cs typeface="Arial" panose="020B0604020202020204" pitchFamily="34" charset="0"/>
              </a:rPr>
              <a:t> </a:t>
            </a:r>
            <a:r>
              <a:rPr lang="en-US" sz="1000" i="1" kern="1200" dirty="0">
                <a:solidFill>
                  <a:schemeClr val="tx1"/>
                </a:solidFill>
                <a:effectLst/>
                <a:latin typeface="Arial" panose="020B0604020202020204" pitchFamily="34" charset="0"/>
                <a:ea typeface="+mn-ea"/>
                <a:cs typeface="Arial" panose="020B0604020202020204" pitchFamily="34" charset="0"/>
              </a:rPr>
              <a:t>communication auxiliary aids and services upon sufficient notice. MaineHousing will also provide this document in alternative formats upon sufficient notice. MaineHousing has designated the following person responsible for coordinating compliance with applicable federal and state nondiscrimination requirements and addressing grievances: Louise Patenaude, Maine State Housing Authority, 26 Edison Drive, Augusta, Maine 04330-6046;1-800-452-4668 (voice in state only), (207) 626-4600 (voice), or Maine Relay 711.</a:t>
            </a:r>
            <a:endParaRPr lang="en-US" sz="1000" kern="1200" dirty="0">
              <a:solidFill>
                <a:schemeClr val="tx1"/>
              </a:solidFill>
              <a:effectLst/>
              <a:latin typeface="Arial" panose="020B0604020202020204" pitchFamily="34" charset="0"/>
              <a:ea typeface="+mn-ea"/>
              <a:cs typeface="Arial" panose="020B0604020202020204" pitchFamily="34" charset="0"/>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42864" y="5542071"/>
            <a:ext cx="854700" cy="91440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827270" y="4054785"/>
            <a:ext cx="5489459" cy="920498"/>
          </a:xfrm>
          <a:prstGeom prst="rect">
            <a:avLst/>
          </a:prstGeom>
        </p:spPr>
      </p:pic>
      <p:sp>
        <p:nvSpPr>
          <p:cNvPr id="14" name="Title 1"/>
          <p:cNvSpPr>
            <a:spLocks noGrp="1"/>
          </p:cNvSpPr>
          <p:nvPr>
            <p:ph type="title" hasCustomPrompt="1"/>
          </p:nvPr>
        </p:nvSpPr>
        <p:spPr>
          <a:xfrm>
            <a:off x="628650" y="365126"/>
            <a:ext cx="7886700" cy="1325563"/>
          </a:xfrm>
        </p:spPr>
        <p:txBody>
          <a:bodyPr>
            <a:normAutofit/>
          </a:bodyPr>
          <a:lstStyle>
            <a:lvl1pPr algn="ctr">
              <a:defRPr sz="6600"/>
            </a:lvl1pPr>
          </a:lstStyle>
          <a:p>
            <a:r>
              <a:rPr lang="en-US" dirty="0"/>
              <a:t>Questions</a:t>
            </a:r>
          </a:p>
        </p:txBody>
      </p:sp>
      <p:sp>
        <p:nvSpPr>
          <p:cNvPr id="15" name="Text Placeholder 15"/>
          <p:cNvSpPr>
            <a:spLocks noGrp="1"/>
          </p:cNvSpPr>
          <p:nvPr>
            <p:ph type="body" sz="quarter" idx="17" hasCustomPrompt="1"/>
          </p:nvPr>
        </p:nvSpPr>
        <p:spPr>
          <a:xfrm>
            <a:off x="2057399" y="2288126"/>
            <a:ext cx="5029199" cy="381000"/>
          </a:xfrm>
        </p:spPr>
        <p:txBody>
          <a:bodyPr anchor="ctr">
            <a:no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Name</a:t>
            </a:r>
          </a:p>
        </p:txBody>
      </p:sp>
      <p:sp>
        <p:nvSpPr>
          <p:cNvPr id="16" name="Text Placeholder 15"/>
          <p:cNvSpPr>
            <a:spLocks noGrp="1"/>
          </p:cNvSpPr>
          <p:nvPr>
            <p:ph type="body" sz="quarter" idx="14" hasCustomPrompt="1"/>
          </p:nvPr>
        </p:nvSpPr>
        <p:spPr>
          <a:xfrm>
            <a:off x="2057399" y="2821525"/>
            <a:ext cx="5029199" cy="381000"/>
          </a:xfrm>
        </p:spPr>
        <p:txBody>
          <a:bodyPr anchor="ctr">
            <a:norm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Title</a:t>
            </a:r>
          </a:p>
        </p:txBody>
      </p:sp>
      <p:sp>
        <p:nvSpPr>
          <p:cNvPr id="17" name="Text Placeholder 15"/>
          <p:cNvSpPr>
            <a:spLocks noGrp="1"/>
          </p:cNvSpPr>
          <p:nvPr>
            <p:ph type="body" sz="quarter" idx="18" hasCustomPrompt="1"/>
          </p:nvPr>
        </p:nvSpPr>
        <p:spPr>
          <a:xfrm>
            <a:off x="2057399" y="3352108"/>
            <a:ext cx="5029199" cy="381000"/>
          </a:xfrm>
        </p:spPr>
        <p:txBody>
          <a:bodyPr anchor="ctr">
            <a:noAutofit/>
          </a:bodyPr>
          <a:lstStyle>
            <a:lvl1pPr marL="0" indent="0" algn="ctr">
              <a:buNone/>
              <a:defRPr sz="24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Email</a:t>
            </a:r>
          </a:p>
        </p:txBody>
      </p:sp>
    </p:spTree>
    <p:extLst>
      <p:ext uri="{BB962C8B-B14F-4D97-AF65-F5344CB8AC3E}">
        <p14:creationId xmlns:p14="http://schemas.microsoft.com/office/powerpoint/2010/main" val="270140664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cxnSp>
        <p:nvCxnSpPr>
          <p:cNvPr id="10" name="Straight Connector 9"/>
          <p:cNvCxnSpPr/>
          <p:nvPr userDrawn="1"/>
        </p:nvCxnSpPr>
        <p:spPr>
          <a:xfrm>
            <a:off x="-1" y="6253843"/>
            <a:ext cx="9144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62772" y="5748366"/>
            <a:ext cx="4818453" cy="807980"/>
          </a:xfrm>
          <a:prstGeom prst="rect">
            <a:avLst/>
          </a:prstGeom>
        </p:spPr>
      </p:pic>
      <p:sp>
        <p:nvSpPr>
          <p:cNvPr id="9" name="Title 1"/>
          <p:cNvSpPr>
            <a:spLocks noGrp="1"/>
          </p:cNvSpPr>
          <p:nvPr>
            <p:ph type="ctrTitle"/>
          </p:nvPr>
        </p:nvSpPr>
        <p:spPr>
          <a:xfrm>
            <a:off x="685800" y="1122363"/>
            <a:ext cx="7772400" cy="2387600"/>
          </a:xfrm>
        </p:spPr>
        <p:txBody>
          <a:bodyPr anchor="b"/>
          <a:lstStyle>
            <a:lvl1pPr algn="ctr">
              <a:defRPr sz="6000"/>
            </a:lvl1pPr>
          </a:lstStyle>
          <a:p>
            <a:r>
              <a:rPr lang="en-US" dirty="0"/>
              <a:t>Click to edit Master title style</a:t>
            </a:r>
          </a:p>
        </p:txBody>
      </p:sp>
      <p:sp>
        <p:nvSpPr>
          <p:cNvPr id="15" name="Subtitle 2"/>
          <p:cNvSpPr>
            <a:spLocks noGrp="1"/>
          </p:cNvSpPr>
          <p:nvPr>
            <p:ph type="subTitle" idx="1"/>
          </p:nvPr>
        </p:nvSpPr>
        <p:spPr>
          <a:xfrm>
            <a:off x="1143000" y="3602038"/>
            <a:ext cx="6858000" cy="414791"/>
          </a:xfrm>
        </p:spPr>
        <p:txBody>
          <a:bodyPr/>
          <a:lstStyle>
            <a:lvl1pPr marL="0" indent="0" algn="ctr">
              <a:buNone/>
              <a:defRPr sz="2400">
                <a:solidFill>
                  <a:srgbClr val="495869"/>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16" name="Text Placeholder 15"/>
          <p:cNvSpPr>
            <a:spLocks noGrp="1"/>
          </p:cNvSpPr>
          <p:nvPr>
            <p:ph type="body" sz="quarter" idx="13" hasCustomPrompt="1"/>
          </p:nvPr>
        </p:nvSpPr>
        <p:spPr>
          <a:xfrm>
            <a:off x="2578768" y="4108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Name</a:t>
            </a:r>
          </a:p>
        </p:txBody>
      </p:sp>
      <p:sp>
        <p:nvSpPr>
          <p:cNvPr id="17" name="Text Placeholder 15"/>
          <p:cNvSpPr>
            <a:spLocks noGrp="1"/>
          </p:cNvSpPr>
          <p:nvPr>
            <p:ph type="body" sz="quarter" idx="14" hasCustomPrompt="1"/>
          </p:nvPr>
        </p:nvSpPr>
        <p:spPr>
          <a:xfrm>
            <a:off x="2578768" y="4489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Title</a:t>
            </a:r>
          </a:p>
        </p:txBody>
      </p:sp>
      <p:sp>
        <p:nvSpPr>
          <p:cNvPr id="18" name="Text Placeholder 15"/>
          <p:cNvSpPr>
            <a:spLocks noGrp="1"/>
          </p:cNvSpPr>
          <p:nvPr>
            <p:ph type="body" sz="quarter" idx="15" hasCustomPrompt="1"/>
          </p:nvPr>
        </p:nvSpPr>
        <p:spPr>
          <a:xfrm>
            <a:off x="2578768" y="4884130"/>
            <a:ext cx="4191000" cy="381000"/>
          </a:xfrm>
        </p:spPr>
        <p:txBody>
          <a:bodyPr anchor="ctr">
            <a:normAutofit/>
          </a:bodyPr>
          <a:lstStyle>
            <a:lvl1pPr marL="0" indent="0" algn="ctr">
              <a:buNone/>
              <a:defRPr sz="18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Date</a:t>
            </a:r>
          </a:p>
        </p:txBody>
      </p:sp>
    </p:spTree>
    <p:extLst>
      <p:ext uri="{BB962C8B-B14F-4D97-AF65-F5344CB8AC3E}">
        <p14:creationId xmlns:p14="http://schemas.microsoft.com/office/powerpoint/2010/main" val="373066862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8" name="Straight Connector 7"/>
          <p:cNvCxnSpPr/>
          <p:nvPr userDrawn="1"/>
        </p:nvCxnSpPr>
        <p:spPr>
          <a:xfrm>
            <a:off x="-1" y="6253843"/>
            <a:ext cx="9144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lstStyle/>
          <a:p>
            <a:fld id="{993C7B44-8E76-4112-AF81-173C15839EC8}" type="slidenum">
              <a:rPr lang="en-US" smtClean="0"/>
              <a:t>‹#›</a:t>
            </a:fld>
            <a:endParaRPr lang="en-US" dirty="0"/>
          </a:p>
        </p:txBody>
      </p:sp>
      <p:pic>
        <p:nvPicPr>
          <p:cNvPr id="7" name="Picture 6"/>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7641771" y="5733710"/>
            <a:ext cx="1077686" cy="963386"/>
          </a:xfrm>
          <a:prstGeom prst="rect">
            <a:avLst/>
          </a:prstGeom>
        </p:spPr>
      </p:pic>
    </p:spTree>
    <p:extLst>
      <p:ext uri="{BB962C8B-B14F-4D97-AF65-F5344CB8AC3E}">
        <p14:creationId xmlns:p14="http://schemas.microsoft.com/office/powerpoint/2010/main" val="163770997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2"/>
          </p:nvPr>
        </p:nvSpPr>
        <p:spPr/>
        <p:txBody>
          <a:bodyPr/>
          <a:lstStyle/>
          <a:p>
            <a:fld id="{993C7B44-8E76-4112-AF81-173C15839EC8}" type="slidenum">
              <a:rPr lang="en-US" smtClean="0"/>
              <a:t>‹#›</a:t>
            </a:fld>
            <a:endParaRPr lang="en-US" dirty="0"/>
          </a:p>
        </p:txBody>
      </p:sp>
      <p:cxnSp>
        <p:nvCxnSpPr>
          <p:cNvPr id="8" name="Straight Connector 7"/>
          <p:cNvCxnSpPr/>
          <p:nvPr userDrawn="1"/>
        </p:nvCxnSpPr>
        <p:spPr>
          <a:xfrm>
            <a:off x="-1" y="6253843"/>
            <a:ext cx="9144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7641771" y="5733710"/>
            <a:ext cx="1077686" cy="963386"/>
          </a:xfrm>
          <a:prstGeom prst="rect">
            <a:avLst/>
          </a:prstGeom>
        </p:spPr>
      </p:pic>
    </p:spTree>
    <p:extLst>
      <p:ext uri="{BB962C8B-B14F-4D97-AF65-F5344CB8AC3E}">
        <p14:creationId xmlns:p14="http://schemas.microsoft.com/office/powerpoint/2010/main" val="198646775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8"/>
          <p:cNvSpPr>
            <a:spLocks noGrp="1"/>
          </p:cNvSpPr>
          <p:nvPr>
            <p:ph type="sldNum" sz="quarter" idx="12"/>
          </p:nvPr>
        </p:nvSpPr>
        <p:spPr/>
        <p:txBody>
          <a:bodyPr/>
          <a:lstStyle/>
          <a:p>
            <a:fld id="{993C7B44-8E76-4112-AF81-173C15839EC8}" type="slidenum">
              <a:rPr lang="en-US" smtClean="0"/>
              <a:t>‹#›</a:t>
            </a:fld>
            <a:endParaRPr lang="en-US" dirty="0"/>
          </a:p>
        </p:txBody>
      </p:sp>
      <p:cxnSp>
        <p:nvCxnSpPr>
          <p:cNvPr id="10" name="Straight Connector 9"/>
          <p:cNvCxnSpPr/>
          <p:nvPr userDrawn="1"/>
        </p:nvCxnSpPr>
        <p:spPr>
          <a:xfrm>
            <a:off x="-1" y="6253843"/>
            <a:ext cx="9144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7641771" y="5733710"/>
            <a:ext cx="1077686" cy="963386"/>
          </a:xfrm>
          <a:prstGeom prst="rect">
            <a:avLst/>
          </a:prstGeom>
        </p:spPr>
      </p:pic>
    </p:spTree>
    <p:extLst>
      <p:ext uri="{BB962C8B-B14F-4D97-AF65-F5344CB8AC3E}">
        <p14:creationId xmlns:p14="http://schemas.microsoft.com/office/powerpoint/2010/main" val="266041709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5" name="Slide Number Placeholder 4"/>
          <p:cNvSpPr>
            <a:spLocks noGrp="1"/>
          </p:cNvSpPr>
          <p:nvPr>
            <p:ph type="sldNum" sz="quarter" idx="12"/>
          </p:nvPr>
        </p:nvSpPr>
        <p:spPr/>
        <p:txBody>
          <a:bodyPr/>
          <a:lstStyle/>
          <a:p>
            <a:fld id="{993C7B44-8E76-4112-AF81-173C15839EC8}" type="slidenum">
              <a:rPr lang="en-US" smtClean="0"/>
              <a:t>‹#›</a:t>
            </a:fld>
            <a:endParaRPr lang="en-US" dirty="0"/>
          </a:p>
        </p:txBody>
      </p:sp>
      <p:cxnSp>
        <p:nvCxnSpPr>
          <p:cNvPr id="6" name="Straight Connector 5"/>
          <p:cNvCxnSpPr/>
          <p:nvPr userDrawn="1"/>
        </p:nvCxnSpPr>
        <p:spPr>
          <a:xfrm>
            <a:off x="-1" y="6253843"/>
            <a:ext cx="9144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7" name="Picture 6"/>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7641771" y="5733710"/>
            <a:ext cx="1077686" cy="963386"/>
          </a:xfrm>
          <a:prstGeom prst="rect">
            <a:avLst/>
          </a:prstGeom>
        </p:spPr>
      </p:pic>
    </p:spTree>
    <p:extLst>
      <p:ext uri="{BB962C8B-B14F-4D97-AF65-F5344CB8AC3E}">
        <p14:creationId xmlns:p14="http://schemas.microsoft.com/office/powerpoint/2010/main" val="185510950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93C7B44-8E76-4112-AF81-173C15839EC8}" type="slidenum">
              <a:rPr lang="en-US" smtClean="0"/>
              <a:t>‹#›</a:t>
            </a:fld>
            <a:endParaRPr lang="en-US" dirty="0"/>
          </a:p>
        </p:txBody>
      </p:sp>
      <p:cxnSp>
        <p:nvCxnSpPr>
          <p:cNvPr id="5" name="Straight Connector 4"/>
          <p:cNvCxnSpPr/>
          <p:nvPr userDrawn="1"/>
        </p:nvCxnSpPr>
        <p:spPr>
          <a:xfrm>
            <a:off x="-1" y="6253843"/>
            <a:ext cx="9144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6" name="Picture 5"/>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7641771" y="5733710"/>
            <a:ext cx="1077686" cy="963386"/>
          </a:xfrm>
          <a:prstGeom prst="rect">
            <a:avLst/>
          </a:prstGeom>
        </p:spPr>
      </p:pic>
    </p:spTree>
    <p:extLst>
      <p:ext uri="{BB962C8B-B14F-4D97-AF65-F5344CB8AC3E}">
        <p14:creationId xmlns:p14="http://schemas.microsoft.com/office/powerpoint/2010/main" val="13537967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8"/>
          <p:cNvSpPr>
            <a:spLocks noGrp="1"/>
          </p:cNvSpPr>
          <p:nvPr>
            <p:ph type="sldNum" sz="quarter" idx="12"/>
          </p:nvPr>
        </p:nvSpPr>
        <p:spPr/>
        <p:txBody>
          <a:bodyPr/>
          <a:lstStyle/>
          <a:p>
            <a:fld id="{993C7B44-8E76-4112-AF81-173C15839EC8}" type="slidenum">
              <a:rPr lang="en-US" smtClean="0"/>
              <a:t>‹#›</a:t>
            </a:fld>
            <a:endParaRPr lang="en-US" dirty="0"/>
          </a:p>
        </p:txBody>
      </p:sp>
      <p:cxnSp>
        <p:nvCxnSpPr>
          <p:cNvPr id="10" name="Straight Connector 9"/>
          <p:cNvCxnSpPr/>
          <p:nvPr userDrawn="1"/>
        </p:nvCxnSpPr>
        <p:spPr>
          <a:xfrm>
            <a:off x="-1" y="6253843"/>
            <a:ext cx="914400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7641771" y="5733710"/>
            <a:ext cx="1077686" cy="963386"/>
          </a:xfrm>
          <a:prstGeom prst="rect">
            <a:avLst/>
          </a:prstGeom>
        </p:spPr>
      </p:pic>
    </p:spTree>
    <p:extLst>
      <p:ext uri="{BB962C8B-B14F-4D97-AF65-F5344CB8AC3E}">
        <p14:creationId xmlns:p14="http://schemas.microsoft.com/office/powerpoint/2010/main" val="133888557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993C7B44-8E76-4112-AF81-173C15839EC8}" type="slidenum">
              <a:rPr lang="en-US" smtClean="0"/>
              <a:t>‹#›</a:t>
            </a:fld>
            <a:endParaRPr lang="en-US" dirty="0"/>
          </a:p>
        </p:txBody>
      </p:sp>
      <p:cxnSp>
        <p:nvCxnSpPr>
          <p:cNvPr id="8" name="Straight Connector 7"/>
          <p:cNvCxnSpPr/>
          <p:nvPr userDrawn="1"/>
        </p:nvCxnSpPr>
        <p:spPr>
          <a:xfrm>
            <a:off x="-1" y="6253843"/>
            <a:ext cx="9144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7641771" y="5733710"/>
            <a:ext cx="1077686" cy="963386"/>
          </a:xfrm>
          <a:prstGeom prst="rect">
            <a:avLst/>
          </a:prstGeom>
        </p:spPr>
      </p:pic>
    </p:spTree>
    <p:extLst>
      <p:ext uri="{BB962C8B-B14F-4D97-AF65-F5344CB8AC3E}">
        <p14:creationId xmlns:p14="http://schemas.microsoft.com/office/powerpoint/2010/main" val="112772579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993C7B44-8E76-4112-AF81-173C15839EC8}" type="slidenum">
              <a:rPr lang="en-US" smtClean="0"/>
              <a:t>‹#›</a:t>
            </a:fld>
            <a:endParaRPr lang="en-US" dirty="0"/>
          </a:p>
        </p:txBody>
      </p:sp>
      <p:cxnSp>
        <p:nvCxnSpPr>
          <p:cNvPr id="8" name="Straight Connector 7"/>
          <p:cNvCxnSpPr/>
          <p:nvPr userDrawn="1"/>
        </p:nvCxnSpPr>
        <p:spPr>
          <a:xfrm>
            <a:off x="-1" y="6253843"/>
            <a:ext cx="9144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7641771" y="5733710"/>
            <a:ext cx="1077686" cy="963386"/>
          </a:xfrm>
          <a:prstGeom prst="rect">
            <a:avLst/>
          </a:prstGeom>
        </p:spPr>
      </p:pic>
    </p:spTree>
    <p:extLst>
      <p:ext uri="{BB962C8B-B14F-4D97-AF65-F5344CB8AC3E}">
        <p14:creationId xmlns:p14="http://schemas.microsoft.com/office/powerpoint/2010/main" val="38945580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28650" y="1825625"/>
            <a:ext cx="7886700" cy="367710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lstStyle/>
          <a:p>
            <a:fld id="{993C7B44-8E76-4112-AF81-173C15839EC8}" type="slidenum">
              <a:rPr lang="en-US" smtClean="0"/>
              <a:t>‹#›</a:t>
            </a:fld>
            <a:endParaRPr lang="en-US" dirty="0"/>
          </a:p>
        </p:txBody>
      </p:sp>
      <p:cxnSp>
        <p:nvCxnSpPr>
          <p:cNvPr id="7" name="Straight Connector 6"/>
          <p:cNvCxnSpPr/>
          <p:nvPr userDrawn="1"/>
        </p:nvCxnSpPr>
        <p:spPr>
          <a:xfrm>
            <a:off x="-1" y="6253843"/>
            <a:ext cx="9144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7641771" y="5733710"/>
            <a:ext cx="1077686" cy="963386"/>
          </a:xfrm>
          <a:prstGeom prst="rect">
            <a:avLst/>
          </a:prstGeom>
        </p:spPr>
      </p:pic>
    </p:spTree>
    <p:extLst>
      <p:ext uri="{BB962C8B-B14F-4D97-AF65-F5344CB8AC3E}">
        <p14:creationId xmlns:p14="http://schemas.microsoft.com/office/powerpoint/2010/main" val="357130018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233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lstStyle/>
          <a:p>
            <a:fld id="{993C7B44-8E76-4112-AF81-173C15839EC8}" type="slidenum">
              <a:rPr lang="en-US" smtClean="0"/>
              <a:t>‹#›</a:t>
            </a:fld>
            <a:endParaRPr lang="en-US" dirty="0"/>
          </a:p>
        </p:txBody>
      </p:sp>
      <p:cxnSp>
        <p:nvCxnSpPr>
          <p:cNvPr id="7" name="Straight Connector 6"/>
          <p:cNvCxnSpPr/>
          <p:nvPr userDrawn="1"/>
        </p:nvCxnSpPr>
        <p:spPr>
          <a:xfrm>
            <a:off x="-1" y="6253843"/>
            <a:ext cx="9144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7641771" y="5733710"/>
            <a:ext cx="1077686" cy="963386"/>
          </a:xfrm>
          <a:prstGeom prst="rect">
            <a:avLst/>
          </a:prstGeom>
        </p:spPr>
      </p:pic>
    </p:spTree>
    <p:extLst>
      <p:ext uri="{BB962C8B-B14F-4D97-AF65-F5344CB8AC3E}">
        <p14:creationId xmlns:p14="http://schemas.microsoft.com/office/powerpoint/2010/main" val="24871449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5_Title Only">
    <p:spTree>
      <p:nvGrpSpPr>
        <p:cNvPr id="1" name=""/>
        <p:cNvGrpSpPr/>
        <p:nvPr/>
      </p:nvGrpSpPr>
      <p:grpSpPr>
        <a:xfrm>
          <a:off x="0" y="0"/>
          <a:ext cx="0" cy="0"/>
          <a:chOff x="0" y="0"/>
          <a:chExt cx="0" cy="0"/>
        </a:xfrm>
      </p:grpSpPr>
      <p:cxnSp>
        <p:nvCxnSpPr>
          <p:cNvPr id="6" name="Straight Connector 5"/>
          <p:cNvCxnSpPr/>
          <p:nvPr userDrawn="1"/>
        </p:nvCxnSpPr>
        <p:spPr>
          <a:xfrm>
            <a:off x="1" y="5143500"/>
            <a:ext cx="9143999" cy="0"/>
          </a:xfrm>
          <a:prstGeom prst="line">
            <a:avLst/>
          </a:prstGeom>
          <a:ln w="38100">
            <a:solidFill>
              <a:schemeClr val="accent6"/>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userDrawn="1"/>
        </p:nvSpPr>
        <p:spPr>
          <a:xfrm>
            <a:off x="144915" y="5260607"/>
            <a:ext cx="7643814"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1" kern="1200" dirty="0">
                <a:solidFill>
                  <a:schemeClr val="tx1"/>
                </a:solidFill>
                <a:effectLst/>
                <a:latin typeface="Arial" panose="020B0604020202020204" pitchFamily="34" charset="0"/>
                <a:ea typeface="+mn-ea"/>
                <a:cs typeface="Arial" panose="020B0604020202020204" pitchFamily="34" charset="0"/>
              </a:rPr>
              <a:t>Maine State Housing Authority (“MaineHousing”) does not discriminate on the basis of race, color, religion, sex, sexual orientation, gender identity or expression, marital status, national origin, ancestry, physical or mental disability, age, familial status or receipt of public assistance in the admission or access to</a:t>
            </a:r>
            <a:r>
              <a:rPr lang="en-US" sz="1000" i="1" kern="1200" baseline="0" dirty="0">
                <a:solidFill>
                  <a:schemeClr val="tx1"/>
                </a:solidFill>
                <a:effectLst/>
                <a:latin typeface="Arial" panose="020B0604020202020204" pitchFamily="34" charset="0"/>
                <a:ea typeface="+mn-ea"/>
                <a:cs typeface="Arial" panose="020B0604020202020204" pitchFamily="34" charset="0"/>
              </a:rPr>
              <a:t> </a:t>
            </a:r>
            <a:r>
              <a:rPr lang="en-US" sz="1000" i="1" kern="1200" dirty="0">
                <a:solidFill>
                  <a:schemeClr val="tx1"/>
                </a:solidFill>
                <a:effectLst/>
                <a:latin typeface="Arial" panose="020B0604020202020204" pitchFamily="34" charset="0"/>
                <a:ea typeface="+mn-ea"/>
                <a:cs typeface="Arial" panose="020B0604020202020204" pitchFamily="34" charset="0"/>
              </a:rPr>
              <a:t>or treatment in its programs and activities. In employment, MaineHousing does not discriminate on the basis of race, color, religion, sex, sexual orientation, gender identity or expression, national origin, ancestry, age, physical or mental disability or genetic information. MaineHousing will provide appropriate</a:t>
            </a:r>
            <a:r>
              <a:rPr lang="en-US" sz="1000" i="1" kern="1200" baseline="0" dirty="0">
                <a:solidFill>
                  <a:schemeClr val="tx1"/>
                </a:solidFill>
                <a:effectLst/>
                <a:latin typeface="Arial" panose="020B0604020202020204" pitchFamily="34" charset="0"/>
                <a:ea typeface="+mn-ea"/>
                <a:cs typeface="Arial" panose="020B0604020202020204" pitchFamily="34" charset="0"/>
              </a:rPr>
              <a:t> </a:t>
            </a:r>
            <a:r>
              <a:rPr lang="en-US" sz="1000" i="1" kern="1200" dirty="0">
                <a:solidFill>
                  <a:schemeClr val="tx1"/>
                </a:solidFill>
                <a:effectLst/>
                <a:latin typeface="Arial" panose="020B0604020202020204" pitchFamily="34" charset="0"/>
                <a:ea typeface="+mn-ea"/>
                <a:cs typeface="Arial" panose="020B0604020202020204" pitchFamily="34" charset="0"/>
              </a:rPr>
              <a:t>communication auxiliary aids and services upon sufficient notice. MaineHousing will also provide this document in alternative formats upon sufficient notice. MaineHousing has designated the following person responsible for coordinating compliance with applicable federal and state nondiscrimination requirements and addressing grievances: Louise Patenaude, Maine State Housing Authority, 26 Edison Drive, Augusta, Maine 04330-6046;1-800-452-4668 (voice in state only), (207) 626-4600 (voice), or Maine Relay 711.</a:t>
            </a:r>
            <a:endParaRPr lang="en-US" sz="1000" kern="1200" dirty="0">
              <a:solidFill>
                <a:schemeClr val="tx1"/>
              </a:solidFill>
              <a:effectLst/>
              <a:latin typeface="Arial" panose="020B0604020202020204" pitchFamily="34" charset="0"/>
              <a:ea typeface="+mn-ea"/>
              <a:cs typeface="Arial" panose="020B0604020202020204" pitchFamily="34" charset="0"/>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42864" y="5542071"/>
            <a:ext cx="854700" cy="91440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827270" y="4054785"/>
            <a:ext cx="5489459" cy="920498"/>
          </a:xfrm>
          <a:prstGeom prst="rect">
            <a:avLst/>
          </a:prstGeom>
        </p:spPr>
      </p:pic>
      <p:sp>
        <p:nvSpPr>
          <p:cNvPr id="14" name="Title 1"/>
          <p:cNvSpPr>
            <a:spLocks noGrp="1"/>
          </p:cNvSpPr>
          <p:nvPr>
            <p:ph type="title" hasCustomPrompt="1"/>
          </p:nvPr>
        </p:nvSpPr>
        <p:spPr>
          <a:xfrm>
            <a:off x="628650" y="365126"/>
            <a:ext cx="7886700" cy="1325563"/>
          </a:xfrm>
        </p:spPr>
        <p:txBody>
          <a:bodyPr>
            <a:normAutofit/>
          </a:bodyPr>
          <a:lstStyle>
            <a:lvl1pPr algn="ctr">
              <a:defRPr sz="6600"/>
            </a:lvl1pPr>
          </a:lstStyle>
          <a:p>
            <a:r>
              <a:rPr lang="en-US" dirty="0"/>
              <a:t>Questions</a:t>
            </a:r>
          </a:p>
        </p:txBody>
      </p:sp>
      <p:sp>
        <p:nvSpPr>
          <p:cNvPr id="15" name="Text Placeholder 15"/>
          <p:cNvSpPr>
            <a:spLocks noGrp="1"/>
          </p:cNvSpPr>
          <p:nvPr>
            <p:ph type="body" sz="quarter" idx="17" hasCustomPrompt="1"/>
          </p:nvPr>
        </p:nvSpPr>
        <p:spPr>
          <a:xfrm>
            <a:off x="2057399" y="2288126"/>
            <a:ext cx="5029199" cy="381000"/>
          </a:xfrm>
        </p:spPr>
        <p:txBody>
          <a:bodyPr anchor="ctr">
            <a:no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Name</a:t>
            </a:r>
          </a:p>
        </p:txBody>
      </p:sp>
      <p:sp>
        <p:nvSpPr>
          <p:cNvPr id="16" name="Text Placeholder 15"/>
          <p:cNvSpPr>
            <a:spLocks noGrp="1"/>
          </p:cNvSpPr>
          <p:nvPr>
            <p:ph type="body" sz="quarter" idx="14" hasCustomPrompt="1"/>
          </p:nvPr>
        </p:nvSpPr>
        <p:spPr>
          <a:xfrm>
            <a:off x="2057399" y="2821525"/>
            <a:ext cx="5029199" cy="381000"/>
          </a:xfrm>
        </p:spPr>
        <p:txBody>
          <a:bodyPr anchor="ctr">
            <a:norm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Title</a:t>
            </a:r>
          </a:p>
        </p:txBody>
      </p:sp>
      <p:sp>
        <p:nvSpPr>
          <p:cNvPr id="17" name="Text Placeholder 15"/>
          <p:cNvSpPr>
            <a:spLocks noGrp="1"/>
          </p:cNvSpPr>
          <p:nvPr>
            <p:ph type="body" sz="quarter" idx="18" hasCustomPrompt="1"/>
          </p:nvPr>
        </p:nvSpPr>
        <p:spPr>
          <a:xfrm>
            <a:off x="2057399" y="3352108"/>
            <a:ext cx="5029199" cy="381000"/>
          </a:xfrm>
        </p:spPr>
        <p:txBody>
          <a:bodyPr anchor="ctr">
            <a:noAutofit/>
          </a:bodyPr>
          <a:lstStyle>
            <a:lvl1pPr marL="0" indent="0" algn="ctr">
              <a:buNone/>
              <a:defRPr sz="24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Email</a:t>
            </a:r>
          </a:p>
        </p:txBody>
      </p:sp>
    </p:spTree>
    <p:extLst>
      <p:ext uri="{BB962C8B-B14F-4D97-AF65-F5344CB8AC3E}">
        <p14:creationId xmlns:p14="http://schemas.microsoft.com/office/powerpoint/2010/main" val="124780929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cxnSp>
        <p:nvCxnSpPr>
          <p:cNvPr id="10" name="Straight Connector 9"/>
          <p:cNvCxnSpPr/>
          <p:nvPr userDrawn="1"/>
        </p:nvCxnSpPr>
        <p:spPr>
          <a:xfrm>
            <a:off x="-1" y="6253843"/>
            <a:ext cx="9144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62772" y="5748366"/>
            <a:ext cx="4818453" cy="807980"/>
          </a:xfrm>
          <a:prstGeom prst="rect">
            <a:avLst/>
          </a:prstGeom>
        </p:spPr>
      </p:pic>
      <p:sp>
        <p:nvSpPr>
          <p:cNvPr id="9" name="Title 1"/>
          <p:cNvSpPr>
            <a:spLocks noGrp="1"/>
          </p:cNvSpPr>
          <p:nvPr>
            <p:ph type="ctrTitle"/>
          </p:nvPr>
        </p:nvSpPr>
        <p:spPr>
          <a:xfrm>
            <a:off x="685800" y="1122363"/>
            <a:ext cx="7772400" cy="2387600"/>
          </a:xfrm>
        </p:spPr>
        <p:txBody>
          <a:bodyPr anchor="b"/>
          <a:lstStyle>
            <a:lvl1pPr algn="ctr">
              <a:defRPr sz="6000"/>
            </a:lvl1pPr>
          </a:lstStyle>
          <a:p>
            <a:r>
              <a:rPr lang="en-US" dirty="0"/>
              <a:t>Click to edit Master title style</a:t>
            </a:r>
          </a:p>
        </p:txBody>
      </p:sp>
      <p:sp>
        <p:nvSpPr>
          <p:cNvPr id="15" name="Subtitle 2"/>
          <p:cNvSpPr>
            <a:spLocks noGrp="1"/>
          </p:cNvSpPr>
          <p:nvPr>
            <p:ph type="subTitle" idx="1"/>
          </p:nvPr>
        </p:nvSpPr>
        <p:spPr>
          <a:xfrm>
            <a:off x="1143000" y="3602038"/>
            <a:ext cx="6858000" cy="414791"/>
          </a:xfrm>
        </p:spPr>
        <p:txBody>
          <a:bodyPr/>
          <a:lstStyle>
            <a:lvl1pPr marL="0" indent="0" algn="ctr">
              <a:buNone/>
              <a:defRPr sz="2400">
                <a:solidFill>
                  <a:srgbClr val="495869"/>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16" name="Text Placeholder 15"/>
          <p:cNvSpPr>
            <a:spLocks noGrp="1"/>
          </p:cNvSpPr>
          <p:nvPr>
            <p:ph type="body" sz="quarter" idx="13" hasCustomPrompt="1"/>
          </p:nvPr>
        </p:nvSpPr>
        <p:spPr>
          <a:xfrm>
            <a:off x="2578768" y="4108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Name</a:t>
            </a:r>
          </a:p>
        </p:txBody>
      </p:sp>
      <p:sp>
        <p:nvSpPr>
          <p:cNvPr id="17" name="Text Placeholder 15"/>
          <p:cNvSpPr>
            <a:spLocks noGrp="1"/>
          </p:cNvSpPr>
          <p:nvPr>
            <p:ph type="body" sz="quarter" idx="14" hasCustomPrompt="1"/>
          </p:nvPr>
        </p:nvSpPr>
        <p:spPr>
          <a:xfrm>
            <a:off x="2578768" y="4489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Title</a:t>
            </a:r>
          </a:p>
        </p:txBody>
      </p:sp>
      <p:sp>
        <p:nvSpPr>
          <p:cNvPr id="18" name="Text Placeholder 15"/>
          <p:cNvSpPr>
            <a:spLocks noGrp="1"/>
          </p:cNvSpPr>
          <p:nvPr>
            <p:ph type="body" sz="quarter" idx="15" hasCustomPrompt="1"/>
          </p:nvPr>
        </p:nvSpPr>
        <p:spPr>
          <a:xfrm>
            <a:off x="2578768" y="4884130"/>
            <a:ext cx="4191000" cy="381000"/>
          </a:xfrm>
        </p:spPr>
        <p:txBody>
          <a:bodyPr anchor="ctr">
            <a:normAutofit/>
          </a:bodyPr>
          <a:lstStyle>
            <a:lvl1pPr marL="0" indent="0" algn="ctr">
              <a:buNone/>
              <a:defRPr sz="18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Date</a:t>
            </a:r>
          </a:p>
        </p:txBody>
      </p:sp>
    </p:spTree>
    <p:extLst>
      <p:ext uri="{BB962C8B-B14F-4D97-AF65-F5344CB8AC3E}">
        <p14:creationId xmlns:p14="http://schemas.microsoft.com/office/powerpoint/2010/main" val="20351008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8" name="Straight Connector 7"/>
          <p:cNvCxnSpPr/>
          <p:nvPr userDrawn="1"/>
        </p:nvCxnSpPr>
        <p:spPr>
          <a:xfrm>
            <a:off x="-1" y="6253843"/>
            <a:ext cx="9144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lstStyle/>
          <a:p>
            <a:fld id="{993C7B44-8E76-4112-AF81-173C15839EC8}" type="slidenum">
              <a:rPr lang="en-US" smtClean="0"/>
              <a:t>‹#›</a:t>
            </a:fld>
            <a:endParaRPr lang="en-US" dirty="0"/>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345591414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2"/>
          </p:nvPr>
        </p:nvSpPr>
        <p:spPr/>
        <p:txBody>
          <a:bodyPr/>
          <a:lstStyle/>
          <a:p>
            <a:fld id="{993C7B44-8E76-4112-AF81-173C15839EC8}" type="slidenum">
              <a:rPr lang="en-US" smtClean="0"/>
              <a:t>‹#›</a:t>
            </a:fld>
            <a:endParaRPr lang="en-US" dirty="0"/>
          </a:p>
        </p:txBody>
      </p:sp>
      <p:cxnSp>
        <p:nvCxnSpPr>
          <p:cNvPr id="8" name="Straight Connector 7"/>
          <p:cNvCxnSpPr/>
          <p:nvPr userDrawn="1"/>
        </p:nvCxnSpPr>
        <p:spPr>
          <a:xfrm>
            <a:off x="-1" y="6253843"/>
            <a:ext cx="9144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132105126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8"/>
          <p:cNvSpPr>
            <a:spLocks noGrp="1"/>
          </p:cNvSpPr>
          <p:nvPr>
            <p:ph type="sldNum" sz="quarter" idx="12"/>
          </p:nvPr>
        </p:nvSpPr>
        <p:spPr/>
        <p:txBody>
          <a:bodyPr/>
          <a:lstStyle/>
          <a:p>
            <a:fld id="{993C7B44-8E76-4112-AF81-173C15839EC8}" type="slidenum">
              <a:rPr lang="en-US" smtClean="0"/>
              <a:t>‹#›</a:t>
            </a:fld>
            <a:endParaRPr lang="en-US" dirty="0"/>
          </a:p>
        </p:txBody>
      </p:sp>
      <p:cxnSp>
        <p:nvCxnSpPr>
          <p:cNvPr id="10" name="Straight Connector 9"/>
          <p:cNvCxnSpPr/>
          <p:nvPr userDrawn="1"/>
        </p:nvCxnSpPr>
        <p:spPr>
          <a:xfrm>
            <a:off x="-1" y="6253843"/>
            <a:ext cx="9144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215994348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5" name="Slide Number Placeholder 4"/>
          <p:cNvSpPr>
            <a:spLocks noGrp="1"/>
          </p:cNvSpPr>
          <p:nvPr>
            <p:ph type="sldNum" sz="quarter" idx="12"/>
          </p:nvPr>
        </p:nvSpPr>
        <p:spPr/>
        <p:txBody>
          <a:bodyPr/>
          <a:lstStyle/>
          <a:p>
            <a:fld id="{993C7B44-8E76-4112-AF81-173C15839EC8}" type="slidenum">
              <a:rPr lang="en-US" smtClean="0"/>
              <a:t>‹#›</a:t>
            </a:fld>
            <a:endParaRPr lang="en-US" dirty="0"/>
          </a:p>
        </p:txBody>
      </p:sp>
      <p:cxnSp>
        <p:nvCxnSpPr>
          <p:cNvPr id="6" name="Straight Connector 5"/>
          <p:cNvCxnSpPr/>
          <p:nvPr userDrawn="1"/>
        </p:nvCxnSpPr>
        <p:spPr>
          <a:xfrm>
            <a:off x="-1" y="6253843"/>
            <a:ext cx="9144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13678517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5" name="Slide Number Placeholder 4"/>
          <p:cNvSpPr>
            <a:spLocks noGrp="1"/>
          </p:cNvSpPr>
          <p:nvPr>
            <p:ph type="sldNum" sz="quarter" idx="12"/>
          </p:nvPr>
        </p:nvSpPr>
        <p:spPr/>
        <p:txBody>
          <a:bodyPr/>
          <a:lstStyle/>
          <a:p>
            <a:fld id="{993C7B44-8E76-4112-AF81-173C15839EC8}" type="slidenum">
              <a:rPr lang="en-US" smtClean="0"/>
              <a:t>‹#›</a:t>
            </a:fld>
            <a:endParaRPr lang="en-US" dirty="0"/>
          </a:p>
        </p:txBody>
      </p:sp>
      <p:cxnSp>
        <p:nvCxnSpPr>
          <p:cNvPr id="6" name="Straight Connector 5"/>
          <p:cNvCxnSpPr/>
          <p:nvPr userDrawn="1"/>
        </p:nvCxnSpPr>
        <p:spPr>
          <a:xfrm>
            <a:off x="-1" y="6253843"/>
            <a:ext cx="914400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7" name="Picture 6"/>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7641771" y="5733710"/>
            <a:ext cx="1077686" cy="963386"/>
          </a:xfrm>
          <a:prstGeom prst="rect">
            <a:avLst/>
          </a:prstGeom>
        </p:spPr>
      </p:pic>
    </p:spTree>
    <p:extLst>
      <p:ext uri="{BB962C8B-B14F-4D97-AF65-F5344CB8AC3E}">
        <p14:creationId xmlns:p14="http://schemas.microsoft.com/office/powerpoint/2010/main" val="1347244234"/>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93C7B44-8E76-4112-AF81-173C15839EC8}" type="slidenum">
              <a:rPr lang="en-US" smtClean="0"/>
              <a:t>‹#›</a:t>
            </a:fld>
            <a:endParaRPr lang="en-US" dirty="0"/>
          </a:p>
        </p:txBody>
      </p:sp>
      <p:cxnSp>
        <p:nvCxnSpPr>
          <p:cNvPr id="5" name="Straight Connector 4"/>
          <p:cNvCxnSpPr/>
          <p:nvPr userDrawn="1"/>
        </p:nvCxnSpPr>
        <p:spPr>
          <a:xfrm>
            <a:off x="-1" y="6253843"/>
            <a:ext cx="9144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1462471626"/>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993C7B44-8E76-4112-AF81-173C15839EC8}" type="slidenum">
              <a:rPr lang="en-US" smtClean="0"/>
              <a:t>‹#›</a:t>
            </a:fld>
            <a:endParaRPr lang="en-US" dirty="0"/>
          </a:p>
        </p:txBody>
      </p:sp>
      <p:cxnSp>
        <p:nvCxnSpPr>
          <p:cNvPr id="8" name="Straight Connector 7"/>
          <p:cNvCxnSpPr/>
          <p:nvPr userDrawn="1"/>
        </p:nvCxnSpPr>
        <p:spPr>
          <a:xfrm>
            <a:off x="-1" y="6253843"/>
            <a:ext cx="9144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394993977"/>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993C7B44-8E76-4112-AF81-173C15839EC8}" type="slidenum">
              <a:rPr lang="en-US" smtClean="0"/>
              <a:t>‹#›</a:t>
            </a:fld>
            <a:endParaRPr lang="en-US" dirty="0"/>
          </a:p>
        </p:txBody>
      </p:sp>
      <p:cxnSp>
        <p:nvCxnSpPr>
          <p:cNvPr id="8" name="Straight Connector 7"/>
          <p:cNvCxnSpPr/>
          <p:nvPr userDrawn="1"/>
        </p:nvCxnSpPr>
        <p:spPr>
          <a:xfrm>
            <a:off x="-1" y="6253843"/>
            <a:ext cx="9144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1857043559"/>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28650" y="1825625"/>
            <a:ext cx="7886700" cy="367710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lstStyle/>
          <a:p>
            <a:fld id="{993C7B44-8E76-4112-AF81-173C15839EC8}" type="slidenum">
              <a:rPr lang="en-US" smtClean="0"/>
              <a:t>‹#›</a:t>
            </a:fld>
            <a:endParaRPr lang="en-US" dirty="0"/>
          </a:p>
        </p:txBody>
      </p:sp>
      <p:cxnSp>
        <p:nvCxnSpPr>
          <p:cNvPr id="7" name="Straight Connector 6"/>
          <p:cNvCxnSpPr/>
          <p:nvPr userDrawn="1"/>
        </p:nvCxnSpPr>
        <p:spPr>
          <a:xfrm>
            <a:off x="-1" y="6253843"/>
            <a:ext cx="9144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3072890591"/>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233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lstStyle/>
          <a:p>
            <a:fld id="{993C7B44-8E76-4112-AF81-173C15839EC8}" type="slidenum">
              <a:rPr lang="en-US" smtClean="0"/>
              <a:t>‹#›</a:t>
            </a:fld>
            <a:endParaRPr lang="en-US" dirty="0"/>
          </a:p>
        </p:txBody>
      </p:sp>
      <p:cxnSp>
        <p:nvCxnSpPr>
          <p:cNvPr id="7" name="Straight Connector 6"/>
          <p:cNvCxnSpPr/>
          <p:nvPr userDrawn="1"/>
        </p:nvCxnSpPr>
        <p:spPr>
          <a:xfrm>
            <a:off x="-1" y="6253843"/>
            <a:ext cx="9144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612267093"/>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5_Title Only">
    <p:spTree>
      <p:nvGrpSpPr>
        <p:cNvPr id="1" name=""/>
        <p:cNvGrpSpPr/>
        <p:nvPr/>
      </p:nvGrpSpPr>
      <p:grpSpPr>
        <a:xfrm>
          <a:off x="0" y="0"/>
          <a:ext cx="0" cy="0"/>
          <a:chOff x="0" y="0"/>
          <a:chExt cx="0" cy="0"/>
        </a:xfrm>
      </p:grpSpPr>
      <p:cxnSp>
        <p:nvCxnSpPr>
          <p:cNvPr id="6" name="Straight Connector 5"/>
          <p:cNvCxnSpPr/>
          <p:nvPr userDrawn="1"/>
        </p:nvCxnSpPr>
        <p:spPr>
          <a:xfrm>
            <a:off x="1" y="5143500"/>
            <a:ext cx="9143999"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userDrawn="1"/>
        </p:nvSpPr>
        <p:spPr>
          <a:xfrm>
            <a:off x="144915" y="5260607"/>
            <a:ext cx="7643814"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1" kern="1200" dirty="0">
                <a:solidFill>
                  <a:schemeClr val="tx1"/>
                </a:solidFill>
                <a:effectLst/>
                <a:latin typeface="Arial" panose="020B0604020202020204" pitchFamily="34" charset="0"/>
                <a:ea typeface="+mn-ea"/>
                <a:cs typeface="Arial" panose="020B0604020202020204" pitchFamily="34" charset="0"/>
              </a:rPr>
              <a:t>Maine State Housing Authority (“MaineHousing”) does not discriminate on the basis of race, color, religion, sex, sexual orientation, gender identity or expression, marital status, national origin, ancestry, physical or mental disability, age, familial status or receipt of public assistance in the admission or access to</a:t>
            </a:r>
            <a:r>
              <a:rPr lang="en-US" sz="1000" i="1" kern="1200" baseline="0" dirty="0">
                <a:solidFill>
                  <a:schemeClr val="tx1"/>
                </a:solidFill>
                <a:effectLst/>
                <a:latin typeface="Arial" panose="020B0604020202020204" pitchFamily="34" charset="0"/>
                <a:ea typeface="+mn-ea"/>
                <a:cs typeface="Arial" panose="020B0604020202020204" pitchFamily="34" charset="0"/>
              </a:rPr>
              <a:t> </a:t>
            </a:r>
            <a:r>
              <a:rPr lang="en-US" sz="1000" i="1" kern="1200" dirty="0">
                <a:solidFill>
                  <a:schemeClr val="tx1"/>
                </a:solidFill>
                <a:effectLst/>
                <a:latin typeface="Arial" panose="020B0604020202020204" pitchFamily="34" charset="0"/>
                <a:ea typeface="+mn-ea"/>
                <a:cs typeface="Arial" panose="020B0604020202020204" pitchFamily="34" charset="0"/>
              </a:rPr>
              <a:t>or treatment in its programs and activities. In employment, MaineHousing does not discriminate on the basis of race, color, religion, sex, sexual orientation, gender identity or expression, national origin, ancestry, age, physical or mental disability or genetic information. MaineHousing will provide appropriate</a:t>
            </a:r>
            <a:r>
              <a:rPr lang="en-US" sz="1000" i="1" kern="1200" baseline="0" dirty="0">
                <a:solidFill>
                  <a:schemeClr val="tx1"/>
                </a:solidFill>
                <a:effectLst/>
                <a:latin typeface="Arial" panose="020B0604020202020204" pitchFamily="34" charset="0"/>
                <a:ea typeface="+mn-ea"/>
                <a:cs typeface="Arial" panose="020B0604020202020204" pitchFamily="34" charset="0"/>
              </a:rPr>
              <a:t> </a:t>
            </a:r>
            <a:r>
              <a:rPr lang="en-US" sz="1000" i="1" kern="1200" dirty="0">
                <a:solidFill>
                  <a:schemeClr val="tx1"/>
                </a:solidFill>
                <a:effectLst/>
                <a:latin typeface="Arial" panose="020B0604020202020204" pitchFamily="34" charset="0"/>
                <a:ea typeface="+mn-ea"/>
                <a:cs typeface="Arial" panose="020B0604020202020204" pitchFamily="34" charset="0"/>
              </a:rPr>
              <a:t>communication auxiliary aids and services upon sufficient notice. MaineHousing will also provide this document in alternative formats upon sufficient notice. MaineHousing has designated the following person responsible for coordinating compliance with applicable federal and state nondiscrimination requirements and addressing grievances: Louise Patenaude, Maine State Housing Authority, 26 Edison Drive, Augusta, Maine 04330-6046;1-800-452-4668 (voice in state only), (207) 626-4600 (voice), or Maine Relay 711.</a:t>
            </a:r>
            <a:endParaRPr lang="en-US" sz="1000" kern="1200" dirty="0">
              <a:solidFill>
                <a:schemeClr val="tx1"/>
              </a:solidFill>
              <a:effectLst/>
              <a:latin typeface="Arial" panose="020B0604020202020204" pitchFamily="34" charset="0"/>
              <a:ea typeface="+mn-ea"/>
              <a:cs typeface="Arial" panose="020B0604020202020204" pitchFamily="34" charset="0"/>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42864" y="5542071"/>
            <a:ext cx="854700" cy="91440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827270" y="4054785"/>
            <a:ext cx="5489459" cy="920498"/>
          </a:xfrm>
          <a:prstGeom prst="rect">
            <a:avLst/>
          </a:prstGeom>
        </p:spPr>
      </p:pic>
      <p:sp>
        <p:nvSpPr>
          <p:cNvPr id="14" name="Title 1"/>
          <p:cNvSpPr>
            <a:spLocks noGrp="1"/>
          </p:cNvSpPr>
          <p:nvPr>
            <p:ph type="title" hasCustomPrompt="1"/>
          </p:nvPr>
        </p:nvSpPr>
        <p:spPr>
          <a:xfrm>
            <a:off x="628650" y="365126"/>
            <a:ext cx="7886700" cy="1325563"/>
          </a:xfrm>
        </p:spPr>
        <p:txBody>
          <a:bodyPr>
            <a:normAutofit/>
          </a:bodyPr>
          <a:lstStyle>
            <a:lvl1pPr algn="ctr">
              <a:defRPr sz="6600"/>
            </a:lvl1pPr>
          </a:lstStyle>
          <a:p>
            <a:r>
              <a:rPr lang="en-US" dirty="0"/>
              <a:t>Questions</a:t>
            </a:r>
          </a:p>
        </p:txBody>
      </p:sp>
      <p:sp>
        <p:nvSpPr>
          <p:cNvPr id="15" name="Text Placeholder 15"/>
          <p:cNvSpPr>
            <a:spLocks noGrp="1"/>
          </p:cNvSpPr>
          <p:nvPr>
            <p:ph type="body" sz="quarter" idx="17" hasCustomPrompt="1"/>
          </p:nvPr>
        </p:nvSpPr>
        <p:spPr>
          <a:xfrm>
            <a:off x="2057399" y="2288126"/>
            <a:ext cx="5029199" cy="381000"/>
          </a:xfrm>
        </p:spPr>
        <p:txBody>
          <a:bodyPr anchor="ctr">
            <a:no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Name</a:t>
            </a:r>
          </a:p>
        </p:txBody>
      </p:sp>
      <p:sp>
        <p:nvSpPr>
          <p:cNvPr id="16" name="Text Placeholder 15"/>
          <p:cNvSpPr>
            <a:spLocks noGrp="1"/>
          </p:cNvSpPr>
          <p:nvPr>
            <p:ph type="body" sz="quarter" idx="14" hasCustomPrompt="1"/>
          </p:nvPr>
        </p:nvSpPr>
        <p:spPr>
          <a:xfrm>
            <a:off x="2057399" y="2821525"/>
            <a:ext cx="5029199" cy="381000"/>
          </a:xfrm>
        </p:spPr>
        <p:txBody>
          <a:bodyPr anchor="ctr">
            <a:norm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Title</a:t>
            </a:r>
          </a:p>
        </p:txBody>
      </p:sp>
      <p:sp>
        <p:nvSpPr>
          <p:cNvPr id="17" name="Text Placeholder 15"/>
          <p:cNvSpPr>
            <a:spLocks noGrp="1"/>
          </p:cNvSpPr>
          <p:nvPr>
            <p:ph type="body" sz="quarter" idx="18" hasCustomPrompt="1"/>
          </p:nvPr>
        </p:nvSpPr>
        <p:spPr>
          <a:xfrm>
            <a:off x="2057399" y="3352108"/>
            <a:ext cx="5029199" cy="381000"/>
          </a:xfrm>
        </p:spPr>
        <p:txBody>
          <a:bodyPr anchor="ctr">
            <a:noAutofit/>
          </a:bodyPr>
          <a:lstStyle>
            <a:lvl1pPr marL="0" indent="0" algn="ctr">
              <a:buNone/>
              <a:defRPr sz="24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Email</a:t>
            </a:r>
          </a:p>
        </p:txBody>
      </p:sp>
    </p:spTree>
    <p:extLst>
      <p:ext uri="{BB962C8B-B14F-4D97-AF65-F5344CB8AC3E}">
        <p14:creationId xmlns:p14="http://schemas.microsoft.com/office/powerpoint/2010/main" val="3320293317"/>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cxnSp>
        <p:nvCxnSpPr>
          <p:cNvPr id="10" name="Straight Connector 9"/>
          <p:cNvCxnSpPr/>
          <p:nvPr userDrawn="1"/>
        </p:nvCxnSpPr>
        <p:spPr>
          <a:xfrm>
            <a:off x="-1" y="6253843"/>
            <a:ext cx="9144000"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62772" y="5748366"/>
            <a:ext cx="4818453" cy="807980"/>
          </a:xfrm>
          <a:prstGeom prst="rect">
            <a:avLst/>
          </a:prstGeom>
        </p:spPr>
      </p:pic>
      <p:sp>
        <p:nvSpPr>
          <p:cNvPr id="9" name="Title 1"/>
          <p:cNvSpPr>
            <a:spLocks noGrp="1"/>
          </p:cNvSpPr>
          <p:nvPr>
            <p:ph type="ctrTitle"/>
          </p:nvPr>
        </p:nvSpPr>
        <p:spPr>
          <a:xfrm>
            <a:off x="685800" y="1122363"/>
            <a:ext cx="7772400" cy="2387600"/>
          </a:xfrm>
        </p:spPr>
        <p:txBody>
          <a:bodyPr anchor="b"/>
          <a:lstStyle>
            <a:lvl1pPr algn="ctr">
              <a:defRPr sz="6000"/>
            </a:lvl1pPr>
          </a:lstStyle>
          <a:p>
            <a:r>
              <a:rPr lang="en-US" dirty="0"/>
              <a:t>Click to edit Master title style</a:t>
            </a:r>
          </a:p>
        </p:txBody>
      </p:sp>
      <p:sp>
        <p:nvSpPr>
          <p:cNvPr id="15" name="Subtitle 2"/>
          <p:cNvSpPr>
            <a:spLocks noGrp="1"/>
          </p:cNvSpPr>
          <p:nvPr>
            <p:ph type="subTitle" idx="1"/>
          </p:nvPr>
        </p:nvSpPr>
        <p:spPr>
          <a:xfrm>
            <a:off x="1143000" y="3602038"/>
            <a:ext cx="6858000" cy="414791"/>
          </a:xfrm>
        </p:spPr>
        <p:txBody>
          <a:bodyPr/>
          <a:lstStyle>
            <a:lvl1pPr marL="0" indent="0" algn="ctr">
              <a:buNone/>
              <a:defRPr sz="2400">
                <a:solidFill>
                  <a:srgbClr val="495869"/>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16" name="Text Placeholder 15"/>
          <p:cNvSpPr>
            <a:spLocks noGrp="1"/>
          </p:cNvSpPr>
          <p:nvPr>
            <p:ph type="body" sz="quarter" idx="13" hasCustomPrompt="1"/>
          </p:nvPr>
        </p:nvSpPr>
        <p:spPr>
          <a:xfrm>
            <a:off x="2578768" y="4108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Name</a:t>
            </a:r>
          </a:p>
        </p:txBody>
      </p:sp>
      <p:sp>
        <p:nvSpPr>
          <p:cNvPr id="17" name="Text Placeholder 15"/>
          <p:cNvSpPr>
            <a:spLocks noGrp="1"/>
          </p:cNvSpPr>
          <p:nvPr>
            <p:ph type="body" sz="quarter" idx="14" hasCustomPrompt="1"/>
          </p:nvPr>
        </p:nvSpPr>
        <p:spPr>
          <a:xfrm>
            <a:off x="2578768" y="4489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Title</a:t>
            </a:r>
          </a:p>
        </p:txBody>
      </p:sp>
      <p:sp>
        <p:nvSpPr>
          <p:cNvPr id="18" name="Text Placeholder 15"/>
          <p:cNvSpPr>
            <a:spLocks noGrp="1"/>
          </p:cNvSpPr>
          <p:nvPr>
            <p:ph type="body" sz="quarter" idx="15" hasCustomPrompt="1"/>
          </p:nvPr>
        </p:nvSpPr>
        <p:spPr>
          <a:xfrm>
            <a:off x="2578768" y="4884130"/>
            <a:ext cx="4191000" cy="381000"/>
          </a:xfrm>
        </p:spPr>
        <p:txBody>
          <a:bodyPr anchor="ctr">
            <a:normAutofit/>
          </a:bodyPr>
          <a:lstStyle>
            <a:lvl1pPr marL="0" indent="0" algn="ctr">
              <a:buNone/>
              <a:defRPr sz="18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Date</a:t>
            </a:r>
          </a:p>
        </p:txBody>
      </p:sp>
    </p:spTree>
    <p:extLst>
      <p:ext uri="{BB962C8B-B14F-4D97-AF65-F5344CB8AC3E}">
        <p14:creationId xmlns:p14="http://schemas.microsoft.com/office/powerpoint/2010/main" val="4087449538"/>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8" name="Straight Connector 7"/>
          <p:cNvCxnSpPr/>
          <p:nvPr userDrawn="1"/>
        </p:nvCxnSpPr>
        <p:spPr>
          <a:xfrm>
            <a:off x="-1" y="6253843"/>
            <a:ext cx="9144000"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lstStyle/>
          <a:p>
            <a:fld id="{993C7B44-8E76-4112-AF81-173C15839EC8}" type="slidenum">
              <a:rPr lang="en-US" smtClean="0"/>
              <a:t>‹#›</a:t>
            </a:fld>
            <a:endParaRPr lang="en-US" dirty="0"/>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2253281693"/>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2"/>
          </p:nvPr>
        </p:nvSpPr>
        <p:spPr/>
        <p:txBody>
          <a:bodyPr/>
          <a:lstStyle/>
          <a:p>
            <a:fld id="{993C7B44-8E76-4112-AF81-173C15839EC8}" type="slidenum">
              <a:rPr lang="en-US" smtClean="0"/>
              <a:t>‹#›</a:t>
            </a:fld>
            <a:endParaRPr lang="en-US" dirty="0"/>
          </a:p>
        </p:txBody>
      </p:sp>
      <p:cxnSp>
        <p:nvCxnSpPr>
          <p:cNvPr id="8" name="Straight Connector 7"/>
          <p:cNvCxnSpPr/>
          <p:nvPr userDrawn="1"/>
        </p:nvCxnSpPr>
        <p:spPr>
          <a:xfrm>
            <a:off x="-1" y="6253843"/>
            <a:ext cx="9144000"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3194397352"/>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8"/>
          <p:cNvSpPr>
            <a:spLocks noGrp="1"/>
          </p:cNvSpPr>
          <p:nvPr>
            <p:ph type="sldNum" sz="quarter" idx="12"/>
          </p:nvPr>
        </p:nvSpPr>
        <p:spPr/>
        <p:txBody>
          <a:bodyPr/>
          <a:lstStyle/>
          <a:p>
            <a:fld id="{993C7B44-8E76-4112-AF81-173C15839EC8}" type="slidenum">
              <a:rPr lang="en-US" smtClean="0"/>
              <a:t>‹#›</a:t>
            </a:fld>
            <a:endParaRPr lang="en-US" dirty="0"/>
          </a:p>
        </p:txBody>
      </p:sp>
      <p:cxnSp>
        <p:nvCxnSpPr>
          <p:cNvPr id="10" name="Straight Connector 9"/>
          <p:cNvCxnSpPr/>
          <p:nvPr userDrawn="1"/>
        </p:nvCxnSpPr>
        <p:spPr>
          <a:xfrm>
            <a:off x="-1" y="6253843"/>
            <a:ext cx="9144000"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36162140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93C7B44-8E76-4112-AF81-173C15839EC8}" type="slidenum">
              <a:rPr lang="en-US" smtClean="0"/>
              <a:t>‹#›</a:t>
            </a:fld>
            <a:endParaRPr lang="en-US" dirty="0"/>
          </a:p>
        </p:txBody>
      </p:sp>
      <p:cxnSp>
        <p:nvCxnSpPr>
          <p:cNvPr id="5" name="Straight Connector 4"/>
          <p:cNvCxnSpPr/>
          <p:nvPr userDrawn="1"/>
        </p:nvCxnSpPr>
        <p:spPr>
          <a:xfrm>
            <a:off x="-1" y="6253843"/>
            <a:ext cx="914400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6" name="Picture 5"/>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7641771" y="5733710"/>
            <a:ext cx="1077686" cy="963386"/>
          </a:xfrm>
          <a:prstGeom prst="rect">
            <a:avLst/>
          </a:prstGeom>
        </p:spPr>
      </p:pic>
    </p:spTree>
    <p:extLst>
      <p:ext uri="{BB962C8B-B14F-4D97-AF65-F5344CB8AC3E}">
        <p14:creationId xmlns:p14="http://schemas.microsoft.com/office/powerpoint/2010/main" val="2490313774"/>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5" name="Slide Number Placeholder 4"/>
          <p:cNvSpPr>
            <a:spLocks noGrp="1"/>
          </p:cNvSpPr>
          <p:nvPr>
            <p:ph type="sldNum" sz="quarter" idx="12"/>
          </p:nvPr>
        </p:nvSpPr>
        <p:spPr/>
        <p:txBody>
          <a:bodyPr/>
          <a:lstStyle/>
          <a:p>
            <a:fld id="{993C7B44-8E76-4112-AF81-173C15839EC8}" type="slidenum">
              <a:rPr lang="en-US" smtClean="0"/>
              <a:t>‹#›</a:t>
            </a:fld>
            <a:endParaRPr lang="en-US" dirty="0"/>
          </a:p>
        </p:txBody>
      </p:sp>
      <p:cxnSp>
        <p:nvCxnSpPr>
          <p:cNvPr id="6" name="Straight Connector 5"/>
          <p:cNvCxnSpPr/>
          <p:nvPr userDrawn="1"/>
        </p:nvCxnSpPr>
        <p:spPr>
          <a:xfrm>
            <a:off x="-1" y="6253843"/>
            <a:ext cx="9144000"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3617548658"/>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93C7B44-8E76-4112-AF81-173C15839EC8}" type="slidenum">
              <a:rPr lang="en-US" smtClean="0"/>
              <a:t>‹#›</a:t>
            </a:fld>
            <a:endParaRPr lang="en-US" dirty="0"/>
          </a:p>
        </p:txBody>
      </p:sp>
      <p:cxnSp>
        <p:nvCxnSpPr>
          <p:cNvPr id="5" name="Straight Connector 4"/>
          <p:cNvCxnSpPr/>
          <p:nvPr userDrawn="1"/>
        </p:nvCxnSpPr>
        <p:spPr>
          <a:xfrm>
            <a:off x="-1" y="6253843"/>
            <a:ext cx="9144000"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2480104051"/>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993C7B44-8E76-4112-AF81-173C15839EC8}" type="slidenum">
              <a:rPr lang="en-US" smtClean="0"/>
              <a:t>‹#›</a:t>
            </a:fld>
            <a:endParaRPr lang="en-US" dirty="0"/>
          </a:p>
        </p:txBody>
      </p:sp>
      <p:cxnSp>
        <p:nvCxnSpPr>
          <p:cNvPr id="8" name="Straight Connector 7"/>
          <p:cNvCxnSpPr/>
          <p:nvPr userDrawn="1"/>
        </p:nvCxnSpPr>
        <p:spPr>
          <a:xfrm>
            <a:off x="-1" y="6253843"/>
            <a:ext cx="9144000"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3619475853"/>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993C7B44-8E76-4112-AF81-173C15839EC8}" type="slidenum">
              <a:rPr lang="en-US" smtClean="0"/>
              <a:t>‹#›</a:t>
            </a:fld>
            <a:endParaRPr lang="en-US" dirty="0"/>
          </a:p>
        </p:txBody>
      </p:sp>
      <p:cxnSp>
        <p:nvCxnSpPr>
          <p:cNvPr id="8" name="Straight Connector 7"/>
          <p:cNvCxnSpPr/>
          <p:nvPr userDrawn="1"/>
        </p:nvCxnSpPr>
        <p:spPr>
          <a:xfrm>
            <a:off x="-1" y="6253843"/>
            <a:ext cx="9144000"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711720621"/>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28650" y="1825625"/>
            <a:ext cx="7886700" cy="367710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lstStyle/>
          <a:p>
            <a:fld id="{993C7B44-8E76-4112-AF81-173C15839EC8}" type="slidenum">
              <a:rPr lang="en-US" smtClean="0"/>
              <a:t>‹#›</a:t>
            </a:fld>
            <a:endParaRPr lang="en-US" dirty="0"/>
          </a:p>
        </p:txBody>
      </p:sp>
      <p:cxnSp>
        <p:nvCxnSpPr>
          <p:cNvPr id="7" name="Straight Connector 6"/>
          <p:cNvCxnSpPr/>
          <p:nvPr userDrawn="1"/>
        </p:nvCxnSpPr>
        <p:spPr>
          <a:xfrm>
            <a:off x="-1" y="6253843"/>
            <a:ext cx="9144000"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1990542480"/>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233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lstStyle/>
          <a:p>
            <a:fld id="{993C7B44-8E76-4112-AF81-173C15839EC8}" type="slidenum">
              <a:rPr lang="en-US" smtClean="0"/>
              <a:t>‹#›</a:t>
            </a:fld>
            <a:endParaRPr lang="en-US" dirty="0"/>
          </a:p>
        </p:txBody>
      </p:sp>
      <p:cxnSp>
        <p:nvCxnSpPr>
          <p:cNvPr id="7" name="Straight Connector 6"/>
          <p:cNvCxnSpPr/>
          <p:nvPr userDrawn="1"/>
        </p:nvCxnSpPr>
        <p:spPr>
          <a:xfrm>
            <a:off x="-1" y="6253843"/>
            <a:ext cx="9144000"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537216978"/>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5_Title Only">
    <p:spTree>
      <p:nvGrpSpPr>
        <p:cNvPr id="1" name=""/>
        <p:cNvGrpSpPr/>
        <p:nvPr/>
      </p:nvGrpSpPr>
      <p:grpSpPr>
        <a:xfrm>
          <a:off x="0" y="0"/>
          <a:ext cx="0" cy="0"/>
          <a:chOff x="0" y="0"/>
          <a:chExt cx="0" cy="0"/>
        </a:xfrm>
      </p:grpSpPr>
      <p:cxnSp>
        <p:nvCxnSpPr>
          <p:cNvPr id="6" name="Straight Connector 5"/>
          <p:cNvCxnSpPr/>
          <p:nvPr userDrawn="1"/>
        </p:nvCxnSpPr>
        <p:spPr>
          <a:xfrm>
            <a:off x="1" y="5143500"/>
            <a:ext cx="9143999"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userDrawn="1"/>
        </p:nvSpPr>
        <p:spPr>
          <a:xfrm>
            <a:off x="144915" y="5260607"/>
            <a:ext cx="7643814"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1" kern="1200" dirty="0">
                <a:solidFill>
                  <a:schemeClr val="tx1"/>
                </a:solidFill>
                <a:effectLst/>
                <a:latin typeface="Arial" panose="020B0604020202020204" pitchFamily="34" charset="0"/>
                <a:ea typeface="+mn-ea"/>
                <a:cs typeface="Arial" panose="020B0604020202020204" pitchFamily="34" charset="0"/>
              </a:rPr>
              <a:t>Maine State Housing Authority (“MaineHousing”) does not discriminate on the basis of race, color, religion, sex, sexual orientation, gender identity or expression, marital status, national origin, ancestry, physical or mental disability, age, familial status or receipt of public assistance in the admission or access to</a:t>
            </a:r>
            <a:r>
              <a:rPr lang="en-US" sz="1000" i="1" kern="1200" baseline="0" dirty="0">
                <a:solidFill>
                  <a:schemeClr val="tx1"/>
                </a:solidFill>
                <a:effectLst/>
                <a:latin typeface="Arial" panose="020B0604020202020204" pitchFamily="34" charset="0"/>
                <a:ea typeface="+mn-ea"/>
                <a:cs typeface="Arial" panose="020B0604020202020204" pitchFamily="34" charset="0"/>
              </a:rPr>
              <a:t> </a:t>
            </a:r>
            <a:r>
              <a:rPr lang="en-US" sz="1000" i="1" kern="1200" dirty="0">
                <a:solidFill>
                  <a:schemeClr val="tx1"/>
                </a:solidFill>
                <a:effectLst/>
                <a:latin typeface="Arial" panose="020B0604020202020204" pitchFamily="34" charset="0"/>
                <a:ea typeface="+mn-ea"/>
                <a:cs typeface="Arial" panose="020B0604020202020204" pitchFamily="34" charset="0"/>
              </a:rPr>
              <a:t>or treatment in its programs and activities. In employment, MaineHousing does not discriminate on the basis of race, color, religion, sex, sexual orientation, gender identity or expression, national origin, ancestry, age, physical or mental disability or genetic information. MaineHousing will provide appropriate</a:t>
            </a:r>
            <a:r>
              <a:rPr lang="en-US" sz="1000" i="1" kern="1200" baseline="0" dirty="0">
                <a:solidFill>
                  <a:schemeClr val="tx1"/>
                </a:solidFill>
                <a:effectLst/>
                <a:latin typeface="Arial" panose="020B0604020202020204" pitchFamily="34" charset="0"/>
                <a:ea typeface="+mn-ea"/>
                <a:cs typeface="Arial" panose="020B0604020202020204" pitchFamily="34" charset="0"/>
              </a:rPr>
              <a:t> </a:t>
            </a:r>
            <a:r>
              <a:rPr lang="en-US" sz="1000" i="1" kern="1200" dirty="0">
                <a:solidFill>
                  <a:schemeClr val="tx1"/>
                </a:solidFill>
                <a:effectLst/>
                <a:latin typeface="Arial" panose="020B0604020202020204" pitchFamily="34" charset="0"/>
                <a:ea typeface="+mn-ea"/>
                <a:cs typeface="Arial" panose="020B0604020202020204" pitchFamily="34" charset="0"/>
              </a:rPr>
              <a:t>communication auxiliary aids and services upon sufficient notice. MaineHousing will also provide this document in alternative formats upon sufficient notice. MaineHousing has designated the following person responsible for coordinating compliance with applicable federal and state nondiscrimination requirements and addressing grievances: Louise Patenaude, Maine State Housing Authority, 26 Edison Drive, Augusta, Maine 04330-6046;1-800-452-4668 (voice in state only), (207) 626-4600 (voice), or Maine Relay 711.</a:t>
            </a:r>
            <a:endParaRPr lang="en-US" sz="1000" kern="1200" dirty="0">
              <a:solidFill>
                <a:schemeClr val="tx1"/>
              </a:solidFill>
              <a:effectLst/>
              <a:latin typeface="Arial" panose="020B0604020202020204" pitchFamily="34" charset="0"/>
              <a:ea typeface="+mn-ea"/>
              <a:cs typeface="Arial" panose="020B0604020202020204" pitchFamily="34" charset="0"/>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42864" y="5542071"/>
            <a:ext cx="854700" cy="91440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827270" y="4054785"/>
            <a:ext cx="5489459" cy="920498"/>
          </a:xfrm>
          <a:prstGeom prst="rect">
            <a:avLst/>
          </a:prstGeom>
        </p:spPr>
      </p:pic>
      <p:sp>
        <p:nvSpPr>
          <p:cNvPr id="14" name="Title 1"/>
          <p:cNvSpPr>
            <a:spLocks noGrp="1"/>
          </p:cNvSpPr>
          <p:nvPr>
            <p:ph type="title" hasCustomPrompt="1"/>
          </p:nvPr>
        </p:nvSpPr>
        <p:spPr>
          <a:xfrm>
            <a:off x="628650" y="365126"/>
            <a:ext cx="7886700" cy="1325563"/>
          </a:xfrm>
        </p:spPr>
        <p:txBody>
          <a:bodyPr>
            <a:normAutofit/>
          </a:bodyPr>
          <a:lstStyle>
            <a:lvl1pPr algn="ctr">
              <a:defRPr sz="6600"/>
            </a:lvl1pPr>
          </a:lstStyle>
          <a:p>
            <a:r>
              <a:rPr lang="en-US" dirty="0"/>
              <a:t>Questions</a:t>
            </a:r>
          </a:p>
        </p:txBody>
      </p:sp>
      <p:sp>
        <p:nvSpPr>
          <p:cNvPr id="15" name="Text Placeholder 15"/>
          <p:cNvSpPr>
            <a:spLocks noGrp="1"/>
          </p:cNvSpPr>
          <p:nvPr>
            <p:ph type="body" sz="quarter" idx="17" hasCustomPrompt="1"/>
          </p:nvPr>
        </p:nvSpPr>
        <p:spPr>
          <a:xfrm>
            <a:off x="2057399" y="2288126"/>
            <a:ext cx="5029199" cy="381000"/>
          </a:xfrm>
        </p:spPr>
        <p:txBody>
          <a:bodyPr anchor="ctr">
            <a:no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Name</a:t>
            </a:r>
          </a:p>
        </p:txBody>
      </p:sp>
      <p:sp>
        <p:nvSpPr>
          <p:cNvPr id="16" name="Text Placeholder 15"/>
          <p:cNvSpPr>
            <a:spLocks noGrp="1"/>
          </p:cNvSpPr>
          <p:nvPr>
            <p:ph type="body" sz="quarter" idx="14" hasCustomPrompt="1"/>
          </p:nvPr>
        </p:nvSpPr>
        <p:spPr>
          <a:xfrm>
            <a:off x="2057399" y="2821525"/>
            <a:ext cx="5029199" cy="381000"/>
          </a:xfrm>
        </p:spPr>
        <p:txBody>
          <a:bodyPr anchor="ctr">
            <a:norm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Title</a:t>
            </a:r>
          </a:p>
        </p:txBody>
      </p:sp>
      <p:sp>
        <p:nvSpPr>
          <p:cNvPr id="17" name="Text Placeholder 15"/>
          <p:cNvSpPr>
            <a:spLocks noGrp="1"/>
          </p:cNvSpPr>
          <p:nvPr>
            <p:ph type="body" sz="quarter" idx="18" hasCustomPrompt="1"/>
          </p:nvPr>
        </p:nvSpPr>
        <p:spPr>
          <a:xfrm>
            <a:off x="2057399" y="3352108"/>
            <a:ext cx="5029199" cy="381000"/>
          </a:xfrm>
        </p:spPr>
        <p:txBody>
          <a:bodyPr anchor="ctr">
            <a:noAutofit/>
          </a:bodyPr>
          <a:lstStyle>
            <a:lvl1pPr marL="0" indent="0" algn="ctr">
              <a:buNone/>
              <a:defRPr sz="24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Email</a:t>
            </a:r>
          </a:p>
        </p:txBody>
      </p:sp>
    </p:spTree>
    <p:extLst>
      <p:ext uri="{BB962C8B-B14F-4D97-AF65-F5344CB8AC3E}">
        <p14:creationId xmlns:p14="http://schemas.microsoft.com/office/powerpoint/2010/main" val="2644466435"/>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cxnSp>
        <p:nvCxnSpPr>
          <p:cNvPr id="10" name="Straight Connector 9"/>
          <p:cNvCxnSpPr/>
          <p:nvPr userDrawn="1"/>
        </p:nvCxnSpPr>
        <p:spPr>
          <a:xfrm>
            <a:off x="-1" y="6253843"/>
            <a:ext cx="914400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62772" y="5748366"/>
            <a:ext cx="4818453" cy="807980"/>
          </a:xfrm>
          <a:prstGeom prst="rect">
            <a:avLst/>
          </a:prstGeom>
        </p:spPr>
      </p:pic>
      <p:sp>
        <p:nvSpPr>
          <p:cNvPr id="9" name="Title 1"/>
          <p:cNvSpPr>
            <a:spLocks noGrp="1"/>
          </p:cNvSpPr>
          <p:nvPr>
            <p:ph type="ctrTitle"/>
          </p:nvPr>
        </p:nvSpPr>
        <p:spPr>
          <a:xfrm>
            <a:off x="685800" y="1122363"/>
            <a:ext cx="7772400" cy="2387600"/>
          </a:xfrm>
        </p:spPr>
        <p:txBody>
          <a:bodyPr anchor="b"/>
          <a:lstStyle>
            <a:lvl1pPr algn="ctr">
              <a:defRPr sz="6000"/>
            </a:lvl1pPr>
          </a:lstStyle>
          <a:p>
            <a:r>
              <a:rPr lang="en-US" dirty="0"/>
              <a:t>Click to edit Master title style</a:t>
            </a:r>
          </a:p>
        </p:txBody>
      </p:sp>
      <p:sp>
        <p:nvSpPr>
          <p:cNvPr id="15" name="Subtitle 2"/>
          <p:cNvSpPr>
            <a:spLocks noGrp="1"/>
          </p:cNvSpPr>
          <p:nvPr>
            <p:ph type="subTitle" idx="1"/>
          </p:nvPr>
        </p:nvSpPr>
        <p:spPr>
          <a:xfrm>
            <a:off x="1143000" y="3602038"/>
            <a:ext cx="6858000" cy="414791"/>
          </a:xfrm>
        </p:spPr>
        <p:txBody>
          <a:bodyPr/>
          <a:lstStyle>
            <a:lvl1pPr marL="0" indent="0" algn="ctr">
              <a:buNone/>
              <a:defRPr sz="2400">
                <a:solidFill>
                  <a:srgbClr val="495869"/>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16" name="Text Placeholder 15"/>
          <p:cNvSpPr>
            <a:spLocks noGrp="1"/>
          </p:cNvSpPr>
          <p:nvPr>
            <p:ph type="body" sz="quarter" idx="13" hasCustomPrompt="1"/>
          </p:nvPr>
        </p:nvSpPr>
        <p:spPr>
          <a:xfrm>
            <a:off x="2578768" y="4108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Name</a:t>
            </a:r>
          </a:p>
        </p:txBody>
      </p:sp>
      <p:sp>
        <p:nvSpPr>
          <p:cNvPr id="17" name="Text Placeholder 15"/>
          <p:cNvSpPr>
            <a:spLocks noGrp="1"/>
          </p:cNvSpPr>
          <p:nvPr>
            <p:ph type="body" sz="quarter" idx="14" hasCustomPrompt="1"/>
          </p:nvPr>
        </p:nvSpPr>
        <p:spPr>
          <a:xfrm>
            <a:off x="2578768" y="4489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Title</a:t>
            </a:r>
          </a:p>
        </p:txBody>
      </p:sp>
      <p:sp>
        <p:nvSpPr>
          <p:cNvPr id="18" name="Text Placeholder 15"/>
          <p:cNvSpPr>
            <a:spLocks noGrp="1"/>
          </p:cNvSpPr>
          <p:nvPr>
            <p:ph type="body" sz="quarter" idx="15" hasCustomPrompt="1"/>
          </p:nvPr>
        </p:nvSpPr>
        <p:spPr>
          <a:xfrm>
            <a:off x="2578768" y="4884130"/>
            <a:ext cx="4191000" cy="381000"/>
          </a:xfrm>
        </p:spPr>
        <p:txBody>
          <a:bodyPr anchor="ctr">
            <a:normAutofit/>
          </a:bodyPr>
          <a:lstStyle>
            <a:lvl1pPr marL="0" indent="0" algn="ctr">
              <a:buNone/>
              <a:defRPr sz="18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Date</a:t>
            </a:r>
          </a:p>
        </p:txBody>
      </p:sp>
    </p:spTree>
    <p:extLst>
      <p:ext uri="{BB962C8B-B14F-4D97-AF65-F5344CB8AC3E}">
        <p14:creationId xmlns:p14="http://schemas.microsoft.com/office/powerpoint/2010/main" val="2824560892"/>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8" name="Straight Connector 7"/>
          <p:cNvCxnSpPr/>
          <p:nvPr userDrawn="1"/>
        </p:nvCxnSpPr>
        <p:spPr>
          <a:xfrm>
            <a:off x="-1" y="6253843"/>
            <a:ext cx="914400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lstStyle/>
          <a:p>
            <a:fld id="{993C7B44-8E76-4112-AF81-173C15839EC8}" type="slidenum">
              <a:rPr lang="en-US" smtClean="0"/>
              <a:t>‹#›</a:t>
            </a:fld>
            <a:endParaRPr lang="en-US" dirty="0"/>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51599368"/>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2"/>
          </p:nvPr>
        </p:nvSpPr>
        <p:spPr/>
        <p:txBody>
          <a:bodyPr/>
          <a:lstStyle/>
          <a:p>
            <a:fld id="{993C7B44-8E76-4112-AF81-173C15839EC8}" type="slidenum">
              <a:rPr lang="en-US" smtClean="0"/>
              <a:t>‹#›</a:t>
            </a:fld>
            <a:endParaRPr lang="en-US" dirty="0"/>
          </a:p>
        </p:txBody>
      </p:sp>
      <p:cxnSp>
        <p:nvCxnSpPr>
          <p:cNvPr id="8" name="Straight Connector 7"/>
          <p:cNvCxnSpPr/>
          <p:nvPr userDrawn="1"/>
        </p:nvCxnSpPr>
        <p:spPr>
          <a:xfrm>
            <a:off x="-1" y="6253843"/>
            <a:ext cx="914400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6277352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7" name="Slide Number Placeholder 6"/>
          <p:cNvSpPr>
            <a:spLocks noGrp="1"/>
          </p:cNvSpPr>
          <p:nvPr>
            <p:ph type="sldNum" sz="quarter" idx="12"/>
          </p:nvPr>
        </p:nvSpPr>
        <p:spPr/>
        <p:txBody>
          <a:bodyPr/>
          <a:lstStyle/>
          <a:p>
            <a:fld id="{993C7B44-8E76-4112-AF81-173C15839EC8}" type="slidenum">
              <a:rPr lang="en-US" smtClean="0"/>
              <a:t>‹#›</a:t>
            </a:fld>
            <a:endParaRPr lang="en-US" dirty="0"/>
          </a:p>
        </p:txBody>
      </p:sp>
      <p:cxnSp>
        <p:nvCxnSpPr>
          <p:cNvPr id="8" name="Straight Connector 7"/>
          <p:cNvCxnSpPr/>
          <p:nvPr userDrawn="1"/>
        </p:nvCxnSpPr>
        <p:spPr>
          <a:xfrm>
            <a:off x="-1" y="6253843"/>
            <a:ext cx="914400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7641771" y="5733710"/>
            <a:ext cx="1077686" cy="963386"/>
          </a:xfrm>
          <a:prstGeom prst="rect">
            <a:avLst/>
          </a:prstGeom>
        </p:spPr>
      </p:pic>
    </p:spTree>
    <p:extLst>
      <p:ext uri="{BB962C8B-B14F-4D97-AF65-F5344CB8AC3E}">
        <p14:creationId xmlns:p14="http://schemas.microsoft.com/office/powerpoint/2010/main" val="663099737"/>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8"/>
          <p:cNvSpPr>
            <a:spLocks noGrp="1"/>
          </p:cNvSpPr>
          <p:nvPr>
            <p:ph type="sldNum" sz="quarter" idx="12"/>
          </p:nvPr>
        </p:nvSpPr>
        <p:spPr/>
        <p:txBody>
          <a:bodyPr/>
          <a:lstStyle/>
          <a:p>
            <a:fld id="{993C7B44-8E76-4112-AF81-173C15839EC8}" type="slidenum">
              <a:rPr lang="en-US" smtClean="0"/>
              <a:t>‹#›</a:t>
            </a:fld>
            <a:endParaRPr lang="en-US" dirty="0"/>
          </a:p>
        </p:txBody>
      </p:sp>
      <p:cxnSp>
        <p:nvCxnSpPr>
          <p:cNvPr id="10" name="Straight Connector 9"/>
          <p:cNvCxnSpPr/>
          <p:nvPr userDrawn="1"/>
        </p:nvCxnSpPr>
        <p:spPr>
          <a:xfrm>
            <a:off x="-1" y="6253843"/>
            <a:ext cx="914400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1592690903"/>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5" name="Slide Number Placeholder 4"/>
          <p:cNvSpPr>
            <a:spLocks noGrp="1"/>
          </p:cNvSpPr>
          <p:nvPr>
            <p:ph type="sldNum" sz="quarter" idx="12"/>
          </p:nvPr>
        </p:nvSpPr>
        <p:spPr/>
        <p:txBody>
          <a:bodyPr/>
          <a:lstStyle/>
          <a:p>
            <a:fld id="{993C7B44-8E76-4112-AF81-173C15839EC8}" type="slidenum">
              <a:rPr lang="en-US" smtClean="0"/>
              <a:t>‹#›</a:t>
            </a:fld>
            <a:endParaRPr lang="en-US" dirty="0"/>
          </a:p>
        </p:txBody>
      </p:sp>
      <p:cxnSp>
        <p:nvCxnSpPr>
          <p:cNvPr id="6" name="Straight Connector 5"/>
          <p:cNvCxnSpPr/>
          <p:nvPr userDrawn="1"/>
        </p:nvCxnSpPr>
        <p:spPr>
          <a:xfrm>
            <a:off x="-1" y="6253843"/>
            <a:ext cx="914400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2268168004"/>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93C7B44-8E76-4112-AF81-173C15839EC8}" type="slidenum">
              <a:rPr lang="en-US" smtClean="0"/>
              <a:t>‹#›</a:t>
            </a:fld>
            <a:endParaRPr lang="en-US" dirty="0"/>
          </a:p>
        </p:txBody>
      </p:sp>
      <p:cxnSp>
        <p:nvCxnSpPr>
          <p:cNvPr id="5" name="Straight Connector 4"/>
          <p:cNvCxnSpPr/>
          <p:nvPr userDrawn="1"/>
        </p:nvCxnSpPr>
        <p:spPr>
          <a:xfrm>
            <a:off x="-1" y="6253843"/>
            <a:ext cx="914400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2946113285"/>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993C7B44-8E76-4112-AF81-173C15839EC8}" type="slidenum">
              <a:rPr lang="en-US" smtClean="0"/>
              <a:t>‹#›</a:t>
            </a:fld>
            <a:endParaRPr lang="en-US" dirty="0"/>
          </a:p>
        </p:txBody>
      </p:sp>
      <p:cxnSp>
        <p:nvCxnSpPr>
          <p:cNvPr id="8" name="Straight Connector 7"/>
          <p:cNvCxnSpPr/>
          <p:nvPr userDrawn="1"/>
        </p:nvCxnSpPr>
        <p:spPr>
          <a:xfrm>
            <a:off x="-1" y="6253843"/>
            <a:ext cx="914400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3805712026"/>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993C7B44-8E76-4112-AF81-173C15839EC8}" type="slidenum">
              <a:rPr lang="en-US" smtClean="0"/>
              <a:t>‹#›</a:t>
            </a:fld>
            <a:endParaRPr lang="en-US" dirty="0"/>
          </a:p>
        </p:txBody>
      </p:sp>
      <p:cxnSp>
        <p:nvCxnSpPr>
          <p:cNvPr id="8" name="Straight Connector 7"/>
          <p:cNvCxnSpPr/>
          <p:nvPr userDrawn="1"/>
        </p:nvCxnSpPr>
        <p:spPr>
          <a:xfrm>
            <a:off x="-1" y="6253843"/>
            <a:ext cx="914400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2380189621"/>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28650" y="1825625"/>
            <a:ext cx="7886700" cy="367710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lstStyle/>
          <a:p>
            <a:fld id="{993C7B44-8E76-4112-AF81-173C15839EC8}" type="slidenum">
              <a:rPr lang="en-US" smtClean="0"/>
              <a:t>‹#›</a:t>
            </a:fld>
            <a:endParaRPr lang="en-US" dirty="0"/>
          </a:p>
        </p:txBody>
      </p:sp>
      <p:cxnSp>
        <p:nvCxnSpPr>
          <p:cNvPr id="7" name="Straight Connector 6"/>
          <p:cNvCxnSpPr/>
          <p:nvPr userDrawn="1"/>
        </p:nvCxnSpPr>
        <p:spPr>
          <a:xfrm>
            <a:off x="-1" y="6253843"/>
            <a:ext cx="914400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2768042927"/>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233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lstStyle/>
          <a:p>
            <a:fld id="{993C7B44-8E76-4112-AF81-173C15839EC8}" type="slidenum">
              <a:rPr lang="en-US" smtClean="0"/>
              <a:t>‹#›</a:t>
            </a:fld>
            <a:endParaRPr lang="en-US" dirty="0"/>
          </a:p>
        </p:txBody>
      </p:sp>
      <p:cxnSp>
        <p:nvCxnSpPr>
          <p:cNvPr id="7" name="Straight Connector 6"/>
          <p:cNvCxnSpPr/>
          <p:nvPr userDrawn="1"/>
        </p:nvCxnSpPr>
        <p:spPr>
          <a:xfrm>
            <a:off x="-1" y="6253843"/>
            <a:ext cx="914400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1515844458"/>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userDrawn="1">
  <p:cSld name="5_Title Only">
    <p:spTree>
      <p:nvGrpSpPr>
        <p:cNvPr id="1" name=""/>
        <p:cNvGrpSpPr/>
        <p:nvPr/>
      </p:nvGrpSpPr>
      <p:grpSpPr>
        <a:xfrm>
          <a:off x="0" y="0"/>
          <a:ext cx="0" cy="0"/>
          <a:chOff x="0" y="0"/>
          <a:chExt cx="0" cy="0"/>
        </a:xfrm>
      </p:grpSpPr>
      <p:cxnSp>
        <p:nvCxnSpPr>
          <p:cNvPr id="6" name="Straight Connector 5"/>
          <p:cNvCxnSpPr/>
          <p:nvPr userDrawn="1"/>
        </p:nvCxnSpPr>
        <p:spPr>
          <a:xfrm>
            <a:off x="1" y="5143500"/>
            <a:ext cx="9143999"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userDrawn="1"/>
        </p:nvSpPr>
        <p:spPr>
          <a:xfrm>
            <a:off x="144915" y="5260607"/>
            <a:ext cx="7643814"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1" kern="1200" dirty="0">
                <a:solidFill>
                  <a:schemeClr val="tx1"/>
                </a:solidFill>
                <a:effectLst/>
                <a:latin typeface="Arial" panose="020B0604020202020204" pitchFamily="34" charset="0"/>
                <a:ea typeface="+mn-ea"/>
                <a:cs typeface="Arial" panose="020B0604020202020204" pitchFamily="34" charset="0"/>
              </a:rPr>
              <a:t>Maine State Housing Authority (“MaineHousing”) does not discriminate on the basis of race, color, religion, sex, sexual orientation, gender identity or expression, marital status, national origin, ancestry, physical or mental disability, age, familial status or receipt of public assistance in the admission or access to</a:t>
            </a:r>
            <a:r>
              <a:rPr lang="en-US" sz="1000" i="1" kern="1200" baseline="0" dirty="0">
                <a:solidFill>
                  <a:schemeClr val="tx1"/>
                </a:solidFill>
                <a:effectLst/>
                <a:latin typeface="Arial" panose="020B0604020202020204" pitchFamily="34" charset="0"/>
                <a:ea typeface="+mn-ea"/>
                <a:cs typeface="Arial" panose="020B0604020202020204" pitchFamily="34" charset="0"/>
              </a:rPr>
              <a:t> </a:t>
            </a:r>
            <a:r>
              <a:rPr lang="en-US" sz="1000" i="1" kern="1200" dirty="0">
                <a:solidFill>
                  <a:schemeClr val="tx1"/>
                </a:solidFill>
                <a:effectLst/>
                <a:latin typeface="Arial" panose="020B0604020202020204" pitchFamily="34" charset="0"/>
                <a:ea typeface="+mn-ea"/>
                <a:cs typeface="Arial" panose="020B0604020202020204" pitchFamily="34" charset="0"/>
              </a:rPr>
              <a:t>or treatment in its programs and activities. In employment, MaineHousing does not discriminate on the basis of race, color, religion, sex, sexual orientation, gender identity or expression, national origin, ancestry, age, physical or mental disability or genetic information. MaineHousing will provide appropriate</a:t>
            </a:r>
            <a:r>
              <a:rPr lang="en-US" sz="1000" i="1" kern="1200" baseline="0" dirty="0">
                <a:solidFill>
                  <a:schemeClr val="tx1"/>
                </a:solidFill>
                <a:effectLst/>
                <a:latin typeface="Arial" panose="020B0604020202020204" pitchFamily="34" charset="0"/>
                <a:ea typeface="+mn-ea"/>
                <a:cs typeface="Arial" panose="020B0604020202020204" pitchFamily="34" charset="0"/>
              </a:rPr>
              <a:t> </a:t>
            </a:r>
            <a:r>
              <a:rPr lang="en-US" sz="1000" i="1" kern="1200" dirty="0">
                <a:solidFill>
                  <a:schemeClr val="tx1"/>
                </a:solidFill>
                <a:effectLst/>
                <a:latin typeface="Arial" panose="020B0604020202020204" pitchFamily="34" charset="0"/>
                <a:ea typeface="+mn-ea"/>
                <a:cs typeface="Arial" panose="020B0604020202020204" pitchFamily="34" charset="0"/>
              </a:rPr>
              <a:t>communication auxiliary aids and services upon sufficient notice. MaineHousing will also provide this document in alternative formats upon sufficient notice. MaineHousing has designated the following person responsible for coordinating compliance with applicable federal and state nondiscrimination requirements and addressing grievances: Louise Patenaude, Maine State Housing Authority, 26 Edison Drive, Augusta, Maine 04330-6046;1-800-452-4668 (voice in state only), (207) 626-4600 (voice), or Maine Relay 711.</a:t>
            </a:r>
            <a:endParaRPr lang="en-US" sz="1000" kern="1200" dirty="0">
              <a:solidFill>
                <a:schemeClr val="tx1"/>
              </a:solidFill>
              <a:effectLst/>
              <a:latin typeface="Arial" panose="020B0604020202020204" pitchFamily="34" charset="0"/>
              <a:ea typeface="+mn-ea"/>
              <a:cs typeface="Arial" panose="020B0604020202020204" pitchFamily="34" charset="0"/>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42864" y="5542071"/>
            <a:ext cx="854700" cy="91440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827270" y="4054785"/>
            <a:ext cx="5489459" cy="920498"/>
          </a:xfrm>
          <a:prstGeom prst="rect">
            <a:avLst/>
          </a:prstGeom>
        </p:spPr>
      </p:pic>
      <p:sp>
        <p:nvSpPr>
          <p:cNvPr id="14" name="Title 1"/>
          <p:cNvSpPr>
            <a:spLocks noGrp="1"/>
          </p:cNvSpPr>
          <p:nvPr>
            <p:ph type="title" hasCustomPrompt="1"/>
          </p:nvPr>
        </p:nvSpPr>
        <p:spPr>
          <a:xfrm>
            <a:off x="628650" y="365126"/>
            <a:ext cx="7886700" cy="1325563"/>
          </a:xfrm>
        </p:spPr>
        <p:txBody>
          <a:bodyPr>
            <a:normAutofit/>
          </a:bodyPr>
          <a:lstStyle>
            <a:lvl1pPr algn="ctr">
              <a:defRPr sz="6600"/>
            </a:lvl1pPr>
          </a:lstStyle>
          <a:p>
            <a:r>
              <a:rPr lang="en-US" dirty="0"/>
              <a:t>Questions</a:t>
            </a:r>
          </a:p>
        </p:txBody>
      </p:sp>
      <p:sp>
        <p:nvSpPr>
          <p:cNvPr id="15" name="Text Placeholder 15"/>
          <p:cNvSpPr>
            <a:spLocks noGrp="1"/>
          </p:cNvSpPr>
          <p:nvPr>
            <p:ph type="body" sz="quarter" idx="17" hasCustomPrompt="1"/>
          </p:nvPr>
        </p:nvSpPr>
        <p:spPr>
          <a:xfrm>
            <a:off x="2057399" y="2288126"/>
            <a:ext cx="5029199" cy="381000"/>
          </a:xfrm>
        </p:spPr>
        <p:txBody>
          <a:bodyPr anchor="ctr">
            <a:no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Name</a:t>
            </a:r>
          </a:p>
        </p:txBody>
      </p:sp>
      <p:sp>
        <p:nvSpPr>
          <p:cNvPr id="16" name="Text Placeholder 15"/>
          <p:cNvSpPr>
            <a:spLocks noGrp="1"/>
          </p:cNvSpPr>
          <p:nvPr>
            <p:ph type="body" sz="quarter" idx="14" hasCustomPrompt="1"/>
          </p:nvPr>
        </p:nvSpPr>
        <p:spPr>
          <a:xfrm>
            <a:off x="2057399" y="2821525"/>
            <a:ext cx="5029199" cy="381000"/>
          </a:xfrm>
        </p:spPr>
        <p:txBody>
          <a:bodyPr anchor="ctr">
            <a:norm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Title</a:t>
            </a:r>
          </a:p>
        </p:txBody>
      </p:sp>
      <p:sp>
        <p:nvSpPr>
          <p:cNvPr id="17" name="Text Placeholder 15"/>
          <p:cNvSpPr>
            <a:spLocks noGrp="1"/>
          </p:cNvSpPr>
          <p:nvPr>
            <p:ph type="body" sz="quarter" idx="18" hasCustomPrompt="1"/>
          </p:nvPr>
        </p:nvSpPr>
        <p:spPr>
          <a:xfrm>
            <a:off x="2057399" y="3352108"/>
            <a:ext cx="5029199" cy="381000"/>
          </a:xfrm>
        </p:spPr>
        <p:txBody>
          <a:bodyPr anchor="ctr">
            <a:noAutofit/>
          </a:bodyPr>
          <a:lstStyle>
            <a:lvl1pPr marL="0" indent="0" algn="ctr">
              <a:buNone/>
              <a:defRPr sz="24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Email</a:t>
            </a:r>
          </a:p>
        </p:txBody>
      </p:sp>
    </p:spTree>
    <p:extLst>
      <p:ext uri="{BB962C8B-B14F-4D97-AF65-F5344CB8AC3E}">
        <p14:creationId xmlns:p14="http://schemas.microsoft.com/office/powerpoint/2010/main" val="279102281"/>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cxnSp>
        <p:nvCxnSpPr>
          <p:cNvPr id="10" name="Straight Connector 9"/>
          <p:cNvCxnSpPr/>
          <p:nvPr userDrawn="1"/>
        </p:nvCxnSpPr>
        <p:spPr>
          <a:xfrm>
            <a:off x="-1" y="6253843"/>
            <a:ext cx="9144000"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62772" y="5748366"/>
            <a:ext cx="4818453" cy="807980"/>
          </a:xfrm>
          <a:prstGeom prst="rect">
            <a:avLst/>
          </a:prstGeom>
        </p:spPr>
      </p:pic>
      <p:sp>
        <p:nvSpPr>
          <p:cNvPr id="9" name="Title 1"/>
          <p:cNvSpPr>
            <a:spLocks noGrp="1"/>
          </p:cNvSpPr>
          <p:nvPr>
            <p:ph type="ctrTitle"/>
          </p:nvPr>
        </p:nvSpPr>
        <p:spPr>
          <a:xfrm>
            <a:off x="685800" y="1122363"/>
            <a:ext cx="7772400" cy="2387600"/>
          </a:xfrm>
        </p:spPr>
        <p:txBody>
          <a:bodyPr anchor="b"/>
          <a:lstStyle>
            <a:lvl1pPr algn="ctr">
              <a:defRPr sz="6000"/>
            </a:lvl1pPr>
          </a:lstStyle>
          <a:p>
            <a:r>
              <a:rPr lang="en-US" dirty="0"/>
              <a:t>Click to edit Master title style</a:t>
            </a:r>
          </a:p>
        </p:txBody>
      </p:sp>
      <p:sp>
        <p:nvSpPr>
          <p:cNvPr id="15" name="Subtitle 2"/>
          <p:cNvSpPr>
            <a:spLocks noGrp="1"/>
          </p:cNvSpPr>
          <p:nvPr>
            <p:ph type="subTitle" idx="1"/>
          </p:nvPr>
        </p:nvSpPr>
        <p:spPr>
          <a:xfrm>
            <a:off x="1143000" y="3602038"/>
            <a:ext cx="6858000" cy="414791"/>
          </a:xfrm>
        </p:spPr>
        <p:txBody>
          <a:bodyPr/>
          <a:lstStyle>
            <a:lvl1pPr marL="0" indent="0" algn="ctr">
              <a:buNone/>
              <a:defRPr sz="2400">
                <a:solidFill>
                  <a:srgbClr val="495869"/>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16" name="Text Placeholder 15"/>
          <p:cNvSpPr>
            <a:spLocks noGrp="1"/>
          </p:cNvSpPr>
          <p:nvPr>
            <p:ph type="body" sz="quarter" idx="13" hasCustomPrompt="1"/>
          </p:nvPr>
        </p:nvSpPr>
        <p:spPr>
          <a:xfrm>
            <a:off x="2578768" y="4108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Name</a:t>
            </a:r>
          </a:p>
        </p:txBody>
      </p:sp>
      <p:sp>
        <p:nvSpPr>
          <p:cNvPr id="17" name="Text Placeholder 15"/>
          <p:cNvSpPr>
            <a:spLocks noGrp="1"/>
          </p:cNvSpPr>
          <p:nvPr>
            <p:ph type="body" sz="quarter" idx="14" hasCustomPrompt="1"/>
          </p:nvPr>
        </p:nvSpPr>
        <p:spPr>
          <a:xfrm>
            <a:off x="2578768" y="4489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Title</a:t>
            </a:r>
          </a:p>
        </p:txBody>
      </p:sp>
      <p:sp>
        <p:nvSpPr>
          <p:cNvPr id="18" name="Text Placeholder 15"/>
          <p:cNvSpPr>
            <a:spLocks noGrp="1"/>
          </p:cNvSpPr>
          <p:nvPr>
            <p:ph type="body" sz="quarter" idx="15" hasCustomPrompt="1"/>
          </p:nvPr>
        </p:nvSpPr>
        <p:spPr>
          <a:xfrm>
            <a:off x="2578768" y="4884130"/>
            <a:ext cx="4191000" cy="381000"/>
          </a:xfrm>
        </p:spPr>
        <p:txBody>
          <a:bodyPr anchor="ctr">
            <a:normAutofit/>
          </a:bodyPr>
          <a:lstStyle>
            <a:lvl1pPr marL="0" indent="0" algn="ctr">
              <a:buNone/>
              <a:defRPr sz="18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Date</a:t>
            </a:r>
          </a:p>
        </p:txBody>
      </p:sp>
    </p:spTree>
    <p:extLst>
      <p:ext uri="{BB962C8B-B14F-4D97-AF65-F5344CB8AC3E}">
        <p14:creationId xmlns:p14="http://schemas.microsoft.com/office/powerpoint/2010/main" val="2874044712"/>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8" name="Straight Connector 7"/>
          <p:cNvCxnSpPr/>
          <p:nvPr userDrawn="1"/>
        </p:nvCxnSpPr>
        <p:spPr>
          <a:xfrm>
            <a:off x="-1" y="6253843"/>
            <a:ext cx="9144000"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lstStyle/>
          <a:p>
            <a:fld id="{993C7B44-8E76-4112-AF81-173C15839EC8}" type="slidenum">
              <a:rPr lang="en-US" smtClean="0"/>
              <a:t>‹#›</a:t>
            </a:fld>
            <a:endParaRPr lang="en-US" dirty="0"/>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7054280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7" name="Slide Number Placeholder 6"/>
          <p:cNvSpPr>
            <a:spLocks noGrp="1"/>
          </p:cNvSpPr>
          <p:nvPr>
            <p:ph type="sldNum" sz="quarter" idx="12"/>
          </p:nvPr>
        </p:nvSpPr>
        <p:spPr/>
        <p:txBody>
          <a:bodyPr/>
          <a:lstStyle/>
          <a:p>
            <a:fld id="{993C7B44-8E76-4112-AF81-173C15839EC8}" type="slidenum">
              <a:rPr lang="en-US" smtClean="0"/>
              <a:t>‹#›</a:t>
            </a:fld>
            <a:endParaRPr lang="en-US" dirty="0"/>
          </a:p>
        </p:txBody>
      </p:sp>
      <p:cxnSp>
        <p:nvCxnSpPr>
          <p:cNvPr id="8" name="Straight Connector 7"/>
          <p:cNvCxnSpPr/>
          <p:nvPr userDrawn="1"/>
        </p:nvCxnSpPr>
        <p:spPr>
          <a:xfrm>
            <a:off x="-1" y="6253843"/>
            <a:ext cx="914400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7641771" y="5733710"/>
            <a:ext cx="1077686" cy="963386"/>
          </a:xfrm>
          <a:prstGeom prst="rect">
            <a:avLst/>
          </a:prstGeom>
        </p:spPr>
      </p:pic>
    </p:spTree>
    <p:extLst>
      <p:ext uri="{BB962C8B-B14F-4D97-AF65-F5344CB8AC3E}">
        <p14:creationId xmlns:p14="http://schemas.microsoft.com/office/powerpoint/2010/main" val="2552391501"/>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2"/>
          </p:nvPr>
        </p:nvSpPr>
        <p:spPr/>
        <p:txBody>
          <a:bodyPr/>
          <a:lstStyle/>
          <a:p>
            <a:fld id="{993C7B44-8E76-4112-AF81-173C15839EC8}" type="slidenum">
              <a:rPr lang="en-US" smtClean="0"/>
              <a:t>‹#›</a:t>
            </a:fld>
            <a:endParaRPr lang="en-US" dirty="0"/>
          </a:p>
        </p:txBody>
      </p:sp>
      <p:cxnSp>
        <p:nvCxnSpPr>
          <p:cNvPr id="8" name="Straight Connector 7"/>
          <p:cNvCxnSpPr/>
          <p:nvPr userDrawn="1"/>
        </p:nvCxnSpPr>
        <p:spPr>
          <a:xfrm>
            <a:off x="-1" y="6253843"/>
            <a:ext cx="9144000"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3634068734"/>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8"/>
          <p:cNvSpPr>
            <a:spLocks noGrp="1"/>
          </p:cNvSpPr>
          <p:nvPr>
            <p:ph type="sldNum" sz="quarter" idx="12"/>
          </p:nvPr>
        </p:nvSpPr>
        <p:spPr/>
        <p:txBody>
          <a:bodyPr/>
          <a:lstStyle/>
          <a:p>
            <a:fld id="{993C7B44-8E76-4112-AF81-173C15839EC8}" type="slidenum">
              <a:rPr lang="en-US" smtClean="0"/>
              <a:t>‹#›</a:t>
            </a:fld>
            <a:endParaRPr lang="en-US" dirty="0"/>
          </a:p>
        </p:txBody>
      </p:sp>
      <p:cxnSp>
        <p:nvCxnSpPr>
          <p:cNvPr id="10" name="Straight Connector 9"/>
          <p:cNvCxnSpPr/>
          <p:nvPr userDrawn="1"/>
        </p:nvCxnSpPr>
        <p:spPr>
          <a:xfrm>
            <a:off x="-1" y="6253843"/>
            <a:ext cx="9144000"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3819251101"/>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5" name="Slide Number Placeholder 4"/>
          <p:cNvSpPr>
            <a:spLocks noGrp="1"/>
          </p:cNvSpPr>
          <p:nvPr>
            <p:ph type="sldNum" sz="quarter" idx="12"/>
          </p:nvPr>
        </p:nvSpPr>
        <p:spPr/>
        <p:txBody>
          <a:bodyPr/>
          <a:lstStyle/>
          <a:p>
            <a:fld id="{993C7B44-8E76-4112-AF81-173C15839EC8}" type="slidenum">
              <a:rPr lang="en-US" smtClean="0"/>
              <a:t>‹#›</a:t>
            </a:fld>
            <a:endParaRPr lang="en-US" dirty="0"/>
          </a:p>
        </p:txBody>
      </p:sp>
      <p:cxnSp>
        <p:nvCxnSpPr>
          <p:cNvPr id="6" name="Straight Connector 5"/>
          <p:cNvCxnSpPr/>
          <p:nvPr userDrawn="1"/>
        </p:nvCxnSpPr>
        <p:spPr>
          <a:xfrm>
            <a:off x="-1" y="6253843"/>
            <a:ext cx="9144000"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2138764244"/>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93C7B44-8E76-4112-AF81-173C15839EC8}" type="slidenum">
              <a:rPr lang="en-US" smtClean="0"/>
              <a:t>‹#›</a:t>
            </a:fld>
            <a:endParaRPr lang="en-US" dirty="0"/>
          </a:p>
        </p:txBody>
      </p:sp>
      <p:cxnSp>
        <p:nvCxnSpPr>
          <p:cNvPr id="5" name="Straight Connector 4"/>
          <p:cNvCxnSpPr/>
          <p:nvPr userDrawn="1"/>
        </p:nvCxnSpPr>
        <p:spPr>
          <a:xfrm>
            <a:off x="-1" y="6253843"/>
            <a:ext cx="9144000"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3822009952"/>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993C7B44-8E76-4112-AF81-173C15839EC8}" type="slidenum">
              <a:rPr lang="en-US" smtClean="0"/>
              <a:t>‹#›</a:t>
            </a:fld>
            <a:endParaRPr lang="en-US" dirty="0"/>
          </a:p>
        </p:txBody>
      </p:sp>
      <p:cxnSp>
        <p:nvCxnSpPr>
          <p:cNvPr id="8" name="Straight Connector 7"/>
          <p:cNvCxnSpPr/>
          <p:nvPr userDrawn="1"/>
        </p:nvCxnSpPr>
        <p:spPr>
          <a:xfrm>
            <a:off x="-1" y="6253843"/>
            <a:ext cx="9144000"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3141498540"/>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993C7B44-8E76-4112-AF81-173C15839EC8}" type="slidenum">
              <a:rPr lang="en-US" smtClean="0"/>
              <a:t>‹#›</a:t>
            </a:fld>
            <a:endParaRPr lang="en-US" dirty="0"/>
          </a:p>
        </p:txBody>
      </p:sp>
      <p:cxnSp>
        <p:nvCxnSpPr>
          <p:cNvPr id="8" name="Straight Connector 7"/>
          <p:cNvCxnSpPr/>
          <p:nvPr userDrawn="1"/>
        </p:nvCxnSpPr>
        <p:spPr>
          <a:xfrm>
            <a:off x="-1" y="6253843"/>
            <a:ext cx="9144000"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4030293400"/>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28650" y="1825625"/>
            <a:ext cx="7886700" cy="367710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lstStyle/>
          <a:p>
            <a:fld id="{993C7B44-8E76-4112-AF81-173C15839EC8}" type="slidenum">
              <a:rPr lang="en-US" smtClean="0"/>
              <a:t>‹#›</a:t>
            </a:fld>
            <a:endParaRPr lang="en-US" dirty="0"/>
          </a:p>
        </p:txBody>
      </p:sp>
      <p:cxnSp>
        <p:nvCxnSpPr>
          <p:cNvPr id="7" name="Straight Connector 6"/>
          <p:cNvCxnSpPr/>
          <p:nvPr userDrawn="1"/>
        </p:nvCxnSpPr>
        <p:spPr>
          <a:xfrm>
            <a:off x="-1" y="6253843"/>
            <a:ext cx="9144000"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1299170281"/>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233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lstStyle/>
          <a:p>
            <a:fld id="{993C7B44-8E76-4112-AF81-173C15839EC8}" type="slidenum">
              <a:rPr lang="en-US" smtClean="0"/>
              <a:t>‹#›</a:t>
            </a:fld>
            <a:endParaRPr lang="en-US" dirty="0"/>
          </a:p>
        </p:txBody>
      </p:sp>
      <p:cxnSp>
        <p:nvCxnSpPr>
          <p:cNvPr id="7" name="Straight Connector 6"/>
          <p:cNvCxnSpPr/>
          <p:nvPr userDrawn="1"/>
        </p:nvCxnSpPr>
        <p:spPr>
          <a:xfrm>
            <a:off x="-1" y="6253843"/>
            <a:ext cx="9144000"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2787521601"/>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preserve="1" userDrawn="1">
  <p:cSld name="5_Title Only">
    <p:spTree>
      <p:nvGrpSpPr>
        <p:cNvPr id="1" name=""/>
        <p:cNvGrpSpPr/>
        <p:nvPr/>
      </p:nvGrpSpPr>
      <p:grpSpPr>
        <a:xfrm>
          <a:off x="0" y="0"/>
          <a:ext cx="0" cy="0"/>
          <a:chOff x="0" y="0"/>
          <a:chExt cx="0" cy="0"/>
        </a:xfrm>
      </p:grpSpPr>
      <p:cxnSp>
        <p:nvCxnSpPr>
          <p:cNvPr id="6" name="Straight Connector 5"/>
          <p:cNvCxnSpPr/>
          <p:nvPr userDrawn="1"/>
        </p:nvCxnSpPr>
        <p:spPr>
          <a:xfrm>
            <a:off x="1" y="5143500"/>
            <a:ext cx="9143999"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userDrawn="1"/>
        </p:nvSpPr>
        <p:spPr>
          <a:xfrm>
            <a:off x="144915" y="5260607"/>
            <a:ext cx="7643814"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1" kern="1200" dirty="0">
                <a:solidFill>
                  <a:schemeClr val="tx1"/>
                </a:solidFill>
                <a:effectLst/>
                <a:latin typeface="Arial" panose="020B0604020202020204" pitchFamily="34" charset="0"/>
                <a:ea typeface="+mn-ea"/>
                <a:cs typeface="Arial" panose="020B0604020202020204" pitchFamily="34" charset="0"/>
              </a:rPr>
              <a:t>Maine State Housing Authority (“MaineHousing”) does not discriminate on the basis of race, color, religion, sex, sexual orientation, gender identity or expression, marital status, national origin, ancestry, physical or mental disability, age, familial status or receipt of public assistance in the admission or access to</a:t>
            </a:r>
            <a:r>
              <a:rPr lang="en-US" sz="1000" i="1" kern="1200" baseline="0" dirty="0">
                <a:solidFill>
                  <a:schemeClr val="tx1"/>
                </a:solidFill>
                <a:effectLst/>
                <a:latin typeface="Arial" panose="020B0604020202020204" pitchFamily="34" charset="0"/>
                <a:ea typeface="+mn-ea"/>
                <a:cs typeface="Arial" panose="020B0604020202020204" pitchFamily="34" charset="0"/>
              </a:rPr>
              <a:t> </a:t>
            </a:r>
            <a:r>
              <a:rPr lang="en-US" sz="1000" i="1" kern="1200" dirty="0">
                <a:solidFill>
                  <a:schemeClr val="tx1"/>
                </a:solidFill>
                <a:effectLst/>
                <a:latin typeface="Arial" panose="020B0604020202020204" pitchFamily="34" charset="0"/>
                <a:ea typeface="+mn-ea"/>
                <a:cs typeface="Arial" panose="020B0604020202020204" pitchFamily="34" charset="0"/>
              </a:rPr>
              <a:t>or treatment in its programs and activities. In employment, MaineHousing does not discriminate on the basis of race, color, religion, sex, sexual orientation, gender identity or expression, national origin, ancestry, age, physical or mental disability or genetic information. MaineHousing will provide appropriate</a:t>
            </a:r>
            <a:r>
              <a:rPr lang="en-US" sz="1000" i="1" kern="1200" baseline="0" dirty="0">
                <a:solidFill>
                  <a:schemeClr val="tx1"/>
                </a:solidFill>
                <a:effectLst/>
                <a:latin typeface="Arial" panose="020B0604020202020204" pitchFamily="34" charset="0"/>
                <a:ea typeface="+mn-ea"/>
                <a:cs typeface="Arial" panose="020B0604020202020204" pitchFamily="34" charset="0"/>
              </a:rPr>
              <a:t> </a:t>
            </a:r>
            <a:r>
              <a:rPr lang="en-US" sz="1000" i="1" kern="1200" dirty="0">
                <a:solidFill>
                  <a:schemeClr val="tx1"/>
                </a:solidFill>
                <a:effectLst/>
                <a:latin typeface="Arial" panose="020B0604020202020204" pitchFamily="34" charset="0"/>
                <a:ea typeface="+mn-ea"/>
                <a:cs typeface="Arial" panose="020B0604020202020204" pitchFamily="34" charset="0"/>
              </a:rPr>
              <a:t>communication auxiliary aids and services upon sufficient notice. MaineHousing will also provide this document in alternative formats upon sufficient notice. MaineHousing has designated the following person responsible for coordinating compliance with applicable federal and state nondiscrimination requirements and addressing grievances: Louise Patenaude, Maine State Housing Authority, 26 Edison Drive, Augusta, Maine 04330-6046;1-800-452-4668 (voice in state only), (207) 626-4600 (voice), or Maine Relay 711.</a:t>
            </a:r>
            <a:endParaRPr lang="en-US" sz="1000" kern="1200" dirty="0">
              <a:solidFill>
                <a:schemeClr val="tx1"/>
              </a:solidFill>
              <a:effectLst/>
              <a:latin typeface="Arial" panose="020B0604020202020204" pitchFamily="34" charset="0"/>
              <a:ea typeface="+mn-ea"/>
              <a:cs typeface="Arial" panose="020B0604020202020204" pitchFamily="34" charset="0"/>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42864" y="5542071"/>
            <a:ext cx="854700" cy="91440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827270" y="4054785"/>
            <a:ext cx="5489459" cy="920498"/>
          </a:xfrm>
          <a:prstGeom prst="rect">
            <a:avLst/>
          </a:prstGeom>
        </p:spPr>
      </p:pic>
      <p:sp>
        <p:nvSpPr>
          <p:cNvPr id="14" name="Title 1"/>
          <p:cNvSpPr>
            <a:spLocks noGrp="1"/>
          </p:cNvSpPr>
          <p:nvPr>
            <p:ph type="title" hasCustomPrompt="1"/>
          </p:nvPr>
        </p:nvSpPr>
        <p:spPr>
          <a:xfrm>
            <a:off x="628650" y="365126"/>
            <a:ext cx="7886700" cy="1325563"/>
          </a:xfrm>
        </p:spPr>
        <p:txBody>
          <a:bodyPr>
            <a:normAutofit/>
          </a:bodyPr>
          <a:lstStyle>
            <a:lvl1pPr algn="ctr">
              <a:defRPr sz="6600"/>
            </a:lvl1pPr>
          </a:lstStyle>
          <a:p>
            <a:r>
              <a:rPr lang="en-US" dirty="0"/>
              <a:t>Questions</a:t>
            </a:r>
          </a:p>
        </p:txBody>
      </p:sp>
      <p:sp>
        <p:nvSpPr>
          <p:cNvPr id="15" name="Text Placeholder 15"/>
          <p:cNvSpPr>
            <a:spLocks noGrp="1"/>
          </p:cNvSpPr>
          <p:nvPr>
            <p:ph type="body" sz="quarter" idx="17" hasCustomPrompt="1"/>
          </p:nvPr>
        </p:nvSpPr>
        <p:spPr>
          <a:xfrm>
            <a:off x="2057399" y="2288126"/>
            <a:ext cx="5029199" cy="381000"/>
          </a:xfrm>
        </p:spPr>
        <p:txBody>
          <a:bodyPr anchor="ctr">
            <a:no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Name</a:t>
            </a:r>
          </a:p>
        </p:txBody>
      </p:sp>
      <p:sp>
        <p:nvSpPr>
          <p:cNvPr id="16" name="Text Placeholder 15"/>
          <p:cNvSpPr>
            <a:spLocks noGrp="1"/>
          </p:cNvSpPr>
          <p:nvPr>
            <p:ph type="body" sz="quarter" idx="14" hasCustomPrompt="1"/>
          </p:nvPr>
        </p:nvSpPr>
        <p:spPr>
          <a:xfrm>
            <a:off x="2057399" y="2821525"/>
            <a:ext cx="5029199" cy="381000"/>
          </a:xfrm>
        </p:spPr>
        <p:txBody>
          <a:bodyPr anchor="ctr">
            <a:norm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Title</a:t>
            </a:r>
          </a:p>
        </p:txBody>
      </p:sp>
      <p:sp>
        <p:nvSpPr>
          <p:cNvPr id="17" name="Text Placeholder 15"/>
          <p:cNvSpPr>
            <a:spLocks noGrp="1"/>
          </p:cNvSpPr>
          <p:nvPr>
            <p:ph type="body" sz="quarter" idx="18" hasCustomPrompt="1"/>
          </p:nvPr>
        </p:nvSpPr>
        <p:spPr>
          <a:xfrm>
            <a:off x="2057399" y="3352108"/>
            <a:ext cx="5029199" cy="381000"/>
          </a:xfrm>
        </p:spPr>
        <p:txBody>
          <a:bodyPr anchor="ctr">
            <a:noAutofit/>
          </a:bodyPr>
          <a:lstStyle>
            <a:lvl1pPr marL="0" indent="0" algn="ctr">
              <a:buNone/>
              <a:defRPr sz="24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Email</a:t>
            </a:r>
          </a:p>
        </p:txBody>
      </p:sp>
    </p:spTree>
    <p:extLst>
      <p:ext uri="{BB962C8B-B14F-4D97-AF65-F5344CB8AC3E}">
        <p14:creationId xmlns:p14="http://schemas.microsoft.com/office/powerpoint/2010/main" val="1489636898"/>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827270" y="5641522"/>
            <a:ext cx="5489459" cy="920498"/>
          </a:xfrm>
          <a:prstGeom prst="rect">
            <a:avLst/>
          </a:prstGeom>
        </p:spPr>
      </p:pic>
      <p:sp>
        <p:nvSpPr>
          <p:cNvPr id="9" name="Title 1"/>
          <p:cNvSpPr>
            <a:spLocks noGrp="1"/>
          </p:cNvSpPr>
          <p:nvPr>
            <p:ph type="ctrTitle"/>
          </p:nvPr>
        </p:nvSpPr>
        <p:spPr>
          <a:xfrm>
            <a:off x="685800" y="1122363"/>
            <a:ext cx="7772400" cy="2387600"/>
          </a:xfrm>
        </p:spPr>
        <p:txBody>
          <a:bodyPr anchor="b"/>
          <a:lstStyle>
            <a:lvl1pPr algn="ctr">
              <a:defRPr sz="6000"/>
            </a:lvl1pPr>
          </a:lstStyle>
          <a:p>
            <a:r>
              <a:rPr lang="en-US" dirty="0"/>
              <a:t>Click to edit Master title style</a:t>
            </a:r>
          </a:p>
        </p:txBody>
      </p:sp>
      <p:sp>
        <p:nvSpPr>
          <p:cNvPr id="13" name="Subtitle 2"/>
          <p:cNvSpPr>
            <a:spLocks noGrp="1"/>
          </p:cNvSpPr>
          <p:nvPr>
            <p:ph type="subTitle" idx="1"/>
          </p:nvPr>
        </p:nvSpPr>
        <p:spPr>
          <a:xfrm>
            <a:off x="1143000" y="3602038"/>
            <a:ext cx="6858000" cy="414791"/>
          </a:xfrm>
        </p:spPr>
        <p:txBody>
          <a:bodyPr/>
          <a:lstStyle>
            <a:lvl1pPr marL="0" indent="0" algn="ctr">
              <a:buNone/>
              <a:defRPr sz="2400">
                <a:solidFill>
                  <a:srgbClr val="495869"/>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14" name="Text Placeholder 15"/>
          <p:cNvSpPr>
            <a:spLocks noGrp="1"/>
          </p:cNvSpPr>
          <p:nvPr>
            <p:ph type="body" sz="quarter" idx="13" hasCustomPrompt="1"/>
          </p:nvPr>
        </p:nvSpPr>
        <p:spPr>
          <a:xfrm>
            <a:off x="2578768" y="4108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Name</a:t>
            </a:r>
          </a:p>
        </p:txBody>
      </p:sp>
      <p:sp>
        <p:nvSpPr>
          <p:cNvPr id="15" name="Text Placeholder 15"/>
          <p:cNvSpPr>
            <a:spLocks noGrp="1"/>
          </p:cNvSpPr>
          <p:nvPr>
            <p:ph type="body" sz="quarter" idx="14" hasCustomPrompt="1"/>
          </p:nvPr>
        </p:nvSpPr>
        <p:spPr>
          <a:xfrm>
            <a:off x="2578768" y="4489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Title</a:t>
            </a:r>
          </a:p>
        </p:txBody>
      </p:sp>
      <p:sp>
        <p:nvSpPr>
          <p:cNvPr id="16" name="Text Placeholder 15"/>
          <p:cNvSpPr>
            <a:spLocks noGrp="1"/>
          </p:cNvSpPr>
          <p:nvPr>
            <p:ph type="body" sz="quarter" idx="15" hasCustomPrompt="1"/>
          </p:nvPr>
        </p:nvSpPr>
        <p:spPr>
          <a:xfrm>
            <a:off x="2578768" y="4884130"/>
            <a:ext cx="4191000" cy="381000"/>
          </a:xfrm>
        </p:spPr>
        <p:txBody>
          <a:bodyPr anchor="ctr">
            <a:normAutofit/>
          </a:bodyPr>
          <a:lstStyle>
            <a:lvl1pPr marL="0" indent="0" algn="ctr">
              <a:buNone/>
              <a:defRPr sz="18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Date</a:t>
            </a:r>
          </a:p>
        </p:txBody>
      </p:sp>
    </p:spTree>
    <p:extLst>
      <p:ext uri="{BB962C8B-B14F-4D97-AF65-F5344CB8AC3E}">
        <p14:creationId xmlns:p14="http://schemas.microsoft.com/office/powerpoint/2010/main" val="22461671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28650" y="1825625"/>
            <a:ext cx="7886700" cy="367710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lstStyle/>
          <a:p>
            <a:fld id="{993C7B44-8E76-4112-AF81-173C15839EC8}" type="slidenum">
              <a:rPr lang="en-US" smtClean="0"/>
              <a:t>‹#›</a:t>
            </a:fld>
            <a:endParaRPr lang="en-US" dirty="0"/>
          </a:p>
        </p:txBody>
      </p:sp>
      <p:cxnSp>
        <p:nvCxnSpPr>
          <p:cNvPr id="7" name="Straight Connector 6"/>
          <p:cNvCxnSpPr/>
          <p:nvPr userDrawn="1"/>
        </p:nvCxnSpPr>
        <p:spPr>
          <a:xfrm>
            <a:off x="-1" y="6253843"/>
            <a:ext cx="914400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7641771" y="5733710"/>
            <a:ext cx="1077686" cy="963386"/>
          </a:xfrm>
          <a:prstGeom prst="rect">
            <a:avLst/>
          </a:prstGeom>
        </p:spPr>
      </p:pic>
    </p:spTree>
    <p:extLst>
      <p:ext uri="{BB962C8B-B14F-4D97-AF65-F5344CB8AC3E}">
        <p14:creationId xmlns:p14="http://schemas.microsoft.com/office/powerpoint/2010/main" val="2970875261"/>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7A72D192-844B-4ECA-A687-7A66FE0BFAFA}" type="slidenum">
              <a:rPr lang="en-US" smtClean="0"/>
              <a:t>‹#›</a:t>
            </a:fld>
            <a:endParaRPr lang="en-US" dirty="0"/>
          </a:p>
        </p:txBody>
      </p:sp>
      <p:cxnSp>
        <p:nvCxnSpPr>
          <p:cNvPr id="7" name="Straight Connector 6"/>
          <p:cNvCxnSpPr/>
          <p:nvPr userDrawn="1"/>
        </p:nvCxnSpPr>
        <p:spPr>
          <a:xfrm>
            <a:off x="0" y="6316436"/>
            <a:ext cx="91440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8" name="Rectangle 7"/>
          <p:cNvSpPr/>
          <p:nvPr userDrawn="1"/>
        </p:nvSpPr>
        <p:spPr>
          <a:xfrm>
            <a:off x="7290707" y="5690507"/>
            <a:ext cx="1330779" cy="1425574"/>
          </a:xfrm>
          <a:prstGeom prst="rect">
            <a:avLst/>
          </a:prstGeom>
          <a:solidFill>
            <a:schemeClr val="tx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2120265469"/>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p>
            <a:fld id="{7A72D192-844B-4ECA-A687-7A66FE0BFAFA}" type="slidenum">
              <a:rPr lang="en-US" smtClean="0"/>
              <a:t>‹#›</a:t>
            </a:fld>
            <a:endParaRPr lang="en-US" dirty="0"/>
          </a:p>
        </p:txBody>
      </p:sp>
      <p:cxnSp>
        <p:nvCxnSpPr>
          <p:cNvPr id="8" name="Straight Connector 7"/>
          <p:cNvCxnSpPr/>
          <p:nvPr userDrawn="1"/>
        </p:nvCxnSpPr>
        <p:spPr>
          <a:xfrm>
            <a:off x="0" y="6316436"/>
            <a:ext cx="91440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9" name="Rectangle 8"/>
          <p:cNvSpPr/>
          <p:nvPr userDrawn="1"/>
        </p:nvSpPr>
        <p:spPr>
          <a:xfrm>
            <a:off x="7290707" y="5690507"/>
            <a:ext cx="1330779" cy="1425574"/>
          </a:xfrm>
          <a:prstGeom prst="rect">
            <a:avLst/>
          </a:prstGeom>
          <a:solidFill>
            <a:schemeClr val="tx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3906040939"/>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p>
            <a:fld id="{7A72D192-844B-4ECA-A687-7A66FE0BFAFA}" type="slidenum">
              <a:rPr lang="en-US" smtClean="0"/>
              <a:t>‹#›</a:t>
            </a:fld>
            <a:endParaRPr lang="en-US" dirty="0"/>
          </a:p>
        </p:txBody>
      </p:sp>
      <p:cxnSp>
        <p:nvCxnSpPr>
          <p:cNvPr id="10" name="Straight Connector 9"/>
          <p:cNvCxnSpPr/>
          <p:nvPr userDrawn="1"/>
        </p:nvCxnSpPr>
        <p:spPr>
          <a:xfrm>
            <a:off x="0" y="6316436"/>
            <a:ext cx="91440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7290707" y="5690507"/>
            <a:ext cx="1330779" cy="1425574"/>
          </a:xfrm>
          <a:prstGeom prst="rect">
            <a:avLst/>
          </a:prstGeom>
          <a:solidFill>
            <a:schemeClr val="tx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1256322775"/>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p>
            <a:fld id="{7A72D192-844B-4ECA-A687-7A66FE0BFAFA}" type="slidenum">
              <a:rPr lang="en-US" smtClean="0"/>
              <a:t>‹#›</a:t>
            </a:fld>
            <a:endParaRPr lang="en-US" dirty="0"/>
          </a:p>
        </p:txBody>
      </p:sp>
      <p:cxnSp>
        <p:nvCxnSpPr>
          <p:cNvPr id="6" name="Straight Connector 5"/>
          <p:cNvCxnSpPr/>
          <p:nvPr userDrawn="1"/>
        </p:nvCxnSpPr>
        <p:spPr>
          <a:xfrm>
            <a:off x="0" y="6316436"/>
            <a:ext cx="91440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7" name="Rectangle 6"/>
          <p:cNvSpPr/>
          <p:nvPr userDrawn="1"/>
        </p:nvSpPr>
        <p:spPr>
          <a:xfrm>
            <a:off x="7290707" y="5690507"/>
            <a:ext cx="1330779" cy="1425574"/>
          </a:xfrm>
          <a:prstGeom prst="rect">
            <a:avLst/>
          </a:prstGeom>
          <a:solidFill>
            <a:schemeClr val="tx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150007703"/>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A72D192-844B-4ECA-A687-7A66FE0BFAFA}" type="slidenum">
              <a:rPr lang="en-US" smtClean="0"/>
              <a:t>‹#›</a:t>
            </a:fld>
            <a:endParaRPr lang="en-US" dirty="0"/>
          </a:p>
        </p:txBody>
      </p:sp>
      <p:cxnSp>
        <p:nvCxnSpPr>
          <p:cNvPr id="5" name="Straight Connector 4"/>
          <p:cNvCxnSpPr/>
          <p:nvPr userDrawn="1"/>
        </p:nvCxnSpPr>
        <p:spPr>
          <a:xfrm>
            <a:off x="0" y="6316436"/>
            <a:ext cx="91440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6" name="Rectangle 5"/>
          <p:cNvSpPr/>
          <p:nvPr userDrawn="1"/>
        </p:nvSpPr>
        <p:spPr>
          <a:xfrm>
            <a:off x="7290707" y="5690507"/>
            <a:ext cx="1330779" cy="1425574"/>
          </a:xfrm>
          <a:prstGeom prst="rect">
            <a:avLst/>
          </a:prstGeom>
          <a:solidFill>
            <a:schemeClr val="tx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1923695420"/>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7A72D192-844B-4ECA-A687-7A66FE0BFAFA}" type="slidenum">
              <a:rPr lang="en-US" smtClean="0"/>
              <a:t>‹#›</a:t>
            </a:fld>
            <a:endParaRPr lang="en-US" dirty="0"/>
          </a:p>
        </p:txBody>
      </p:sp>
      <p:cxnSp>
        <p:nvCxnSpPr>
          <p:cNvPr id="8" name="Straight Connector 7"/>
          <p:cNvCxnSpPr/>
          <p:nvPr userDrawn="1"/>
        </p:nvCxnSpPr>
        <p:spPr>
          <a:xfrm>
            <a:off x="0" y="6316436"/>
            <a:ext cx="91440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9" name="Rectangle 8"/>
          <p:cNvSpPr/>
          <p:nvPr userDrawn="1"/>
        </p:nvSpPr>
        <p:spPr>
          <a:xfrm>
            <a:off x="7290707" y="5690507"/>
            <a:ext cx="1330779" cy="1425574"/>
          </a:xfrm>
          <a:prstGeom prst="rect">
            <a:avLst/>
          </a:prstGeom>
          <a:solidFill>
            <a:schemeClr val="tx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1931622581"/>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7A72D192-844B-4ECA-A687-7A66FE0BFAFA}" type="slidenum">
              <a:rPr lang="en-US" smtClean="0"/>
              <a:t>‹#›</a:t>
            </a:fld>
            <a:endParaRPr lang="en-US" dirty="0"/>
          </a:p>
        </p:txBody>
      </p:sp>
      <p:cxnSp>
        <p:nvCxnSpPr>
          <p:cNvPr id="8" name="Straight Connector 7"/>
          <p:cNvCxnSpPr/>
          <p:nvPr userDrawn="1"/>
        </p:nvCxnSpPr>
        <p:spPr>
          <a:xfrm>
            <a:off x="0" y="6316436"/>
            <a:ext cx="91440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9" name="Rectangle 8"/>
          <p:cNvSpPr/>
          <p:nvPr userDrawn="1"/>
        </p:nvSpPr>
        <p:spPr>
          <a:xfrm>
            <a:off x="7290707" y="5690507"/>
            <a:ext cx="1330779" cy="1425574"/>
          </a:xfrm>
          <a:prstGeom prst="rect">
            <a:avLst/>
          </a:prstGeom>
          <a:solidFill>
            <a:schemeClr val="tx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1866045157"/>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628650" y="1825625"/>
            <a:ext cx="7886700" cy="368209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628650" y="6329136"/>
            <a:ext cx="2057400" cy="365125"/>
          </a:xfrm>
        </p:spPr>
        <p:txBody>
          <a:bodyPr/>
          <a:lstStyle/>
          <a:p>
            <a:fld id="{7A72D192-844B-4ECA-A687-7A66FE0BFAFA}" type="slidenum">
              <a:rPr lang="en-US" smtClean="0"/>
              <a:t>‹#›</a:t>
            </a:fld>
            <a:endParaRPr lang="en-US" dirty="0"/>
          </a:p>
        </p:txBody>
      </p:sp>
      <p:cxnSp>
        <p:nvCxnSpPr>
          <p:cNvPr id="7" name="Straight Connector 6"/>
          <p:cNvCxnSpPr/>
          <p:nvPr userDrawn="1"/>
        </p:nvCxnSpPr>
        <p:spPr>
          <a:xfrm>
            <a:off x="0" y="6316436"/>
            <a:ext cx="91440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8" name="Rectangle 7"/>
          <p:cNvSpPr/>
          <p:nvPr userDrawn="1"/>
        </p:nvSpPr>
        <p:spPr>
          <a:xfrm>
            <a:off x="7290707" y="5690507"/>
            <a:ext cx="1330779" cy="1425574"/>
          </a:xfrm>
          <a:prstGeom prst="rect">
            <a:avLst/>
          </a:prstGeom>
          <a:solidFill>
            <a:schemeClr val="tx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2923007242"/>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227411"/>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7A72D192-844B-4ECA-A687-7A66FE0BFAFA}" type="slidenum">
              <a:rPr lang="en-US" smtClean="0"/>
              <a:t>‹#›</a:t>
            </a:fld>
            <a:endParaRPr lang="en-US" dirty="0"/>
          </a:p>
        </p:txBody>
      </p:sp>
      <p:cxnSp>
        <p:nvCxnSpPr>
          <p:cNvPr id="7" name="Straight Connector 6"/>
          <p:cNvCxnSpPr/>
          <p:nvPr userDrawn="1"/>
        </p:nvCxnSpPr>
        <p:spPr>
          <a:xfrm>
            <a:off x="0" y="6316436"/>
            <a:ext cx="91440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8" name="Rectangle 7"/>
          <p:cNvSpPr/>
          <p:nvPr userDrawn="1"/>
        </p:nvSpPr>
        <p:spPr>
          <a:xfrm>
            <a:off x="7290707" y="5690507"/>
            <a:ext cx="1330779" cy="1425574"/>
          </a:xfrm>
          <a:prstGeom prst="rect">
            <a:avLst/>
          </a:prstGeom>
          <a:solidFill>
            <a:schemeClr val="tx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547224413"/>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preserve="1" userDrawn="1">
  <p:cSld name="4_Title Only">
    <p:spTree>
      <p:nvGrpSpPr>
        <p:cNvPr id="1" name=""/>
        <p:cNvGrpSpPr/>
        <p:nvPr/>
      </p:nvGrpSpPr>
      <p:grpSpPr>
        <a:xfrm>
          <a:off x="0" y="0"/>
          <a:ext cx="0" cy="0"/>
          <a:chOff x="0" y="0"/>
          <a:chExt cx="0" cy="0"/>
        </a:xfrm>
      </p:grpSpPr>
      <p:cxnSp>
        <p:nvCxnSpPr>
          <p:cNvPr id="6" name="Straight Connector 5"/>
          <p:cNvCxnSpPr/>
          <p:nvPr userDrawn="1"/>
        </p:nvCxnSpPr>
        <p:spPr>
          <a:xfrm>
            <a:off x="1" y="5143500"/>
            <a:ext cx="9143999"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userDrawn="1"/>
        </p:nvSpPr>
        <p:spPr>
          <a:xfrm>
            <a:off x="144915" y="5260607"/>
            <a:ext cx="7643814"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1" kern="1200" dirty="0">
                <a:solidFill>
                  <a:schemeClr val="tx1"/>
                </a:solidFill>
                <a:effectLst/>
                <a:latin typeface="Arial" panose="020B0604020202020204" pitchFamily="34" charset="0"/>
                <a:ea typeface="+mn-ea"/>
                <a:cs typeface="Arial" panose="020B0604020202020204" pitchFamily="34" charset="0"/>
              </a:rPr>
              <a:t>Maine State Housing Authority (“MaineHousing”) does not discriminate on the basis of race, color, religion, sex, sexual orientation, gender identity or expression, marital status, national origin, ancestry, physical or mental disability, age, familial status or receipt of public assistance in the admission or access to</a:t>
            </a:r>
            <a:r>
              <a:rPr lang="en-US" sz="1000" i="1" kern="1200" baseline="0" dirty="0">
                <a:solidFill>
                  <a:schemeClr val="tx1"/>
                </a:solidFill>
                <a:effectLst/>
                <a:latin typeface="Arial" panose="020B0604020202020204" pitchFamily="34" charset="0"/>
                <a:ea typeface="+mn-ea"/>
                <a:cs typeface="Arial" panose="020B0604020202020204" pitchFamily="34" charset="0"/>
              </a:rPr>
              <a:t> </a:t>
            </a:r>
            <a:r>
              <a:rPr lang="en-US" sz="1000" i="1" kern="1200" dirty="0">
                <a:solidFill>
                  <a:schemeClr val="tx1"/>
                </a:solidFill>
                <a:effectLst/>
                <a:latin typeface="Arial" panose="020B0604020202020204" pitchFamily="34" charset="0"/>
                <a:ea typeface="+mn-ea"/>
                <a:cs typeface="Arial" panose="020B0604020202020204" pitchFamily="34" charset="0"/>
              </a:rPr>
              <a:t>or treatment in its programs and activities. In employment, MaineHousing does not discriminate on the basis of race, color, religion, sex, sexual orientation, gender identity or expression, national origin, ancestry, age, physical or mental disability or genetic information. MaineHousing will provide appropriate</a:t>
            </a:r>
            <a:r>
              <a:rPr lang="en-US" sz="1000" i="1" kern="1200" baseline="0" dirty="0">
                <a:solidFill>
                  <a:schemeClr val="tx1"/>
                </a:solidFill>
                <a:effectLst/>
                <a:latin typeface="Arial" panose="020B0604020202020204" pitchFamily="34" charset="0"/>
                <a:ea typeface="+mn-ea"/>
                <a:cs typeface="Arial" panose="020B0604020202020204" pitchFamily="34" charset="0"/>
              </a:rPr>
              <a:t> </a:t>
            </a:r>
            <a:r>
              <a:rPr lang="en-US" sz="1000" i="1" kern="1200" dirty="0">
                <a:solidFill>
                  <a:schemeClr val="tx1"/>
                </a:solidFill>
                <a:effectLst/>
                <a:latin typeface="Arial" panose="020B0604020202020204" pitchFamily="34" charset="0"/>
                <a:ea typeface="+mn-ea"/>
                <a:cs typeface="Arial" panose="020B0604020202020204" pitchFamily="34" charset="0"/>
              </a:rPr>
              <a:t>communication auxiliary aids and services upon sufficient notice. MaineHousing will also provide this document in alternative formats upon sufficient notice. MaineHousing has designated the following person responsible for coordinating compliance with applicable federal and state nondiscrimination requirements and addressing grievances: Louise Patenaude, Maine State Housing Authority, 26 Edison Drive, Augusta, Maine 04330-6046;1-800-452-4668 (voice in state only), (207) 626-4600 (voice), or Maine Relay 711.</a:t>
            </a:r>
            <a:endParaRPr lang="en-US" sz="1000" kern="1200" dirty="0">
              <a:solidFill>
                <a:schemeClr val="tx1"/>
              </a:solidFill>
              <a:effectLst/>
              <a:latin typeface="Arial" panose="020B0604020202020204" pitchFamily="34" charset="0"/>
              <a:ea typeface="+mn-ea"/>
              <a:cs typeface="Arial" panose="020B0604020202020204" pitchFamily="34" charset="0"/>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42864" y="5542071"/>
            <a:ext cx="854700" cy="91440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827270" y="4054785"/>
            <a:ext cx="5489459" cy="920498"/>
          </a:xfrm>
          <a:prstGeom prst="rect">
            <a:avLst/>
          </a:prstGeom>
        </p:spPr>
      </p:pic>
      <p:sp>
        <p:nvSpPr>
          <p:cNvPr id="14" name="Title 1"/>
          <p:cNvSpPr>
            <a:spLocks noGrp="1"/>
          </p:cNvSpPr>
          <p:nvPr>
            <p:ph type="title" hasCustomPrompt="1"/>
          </p:nvPr>
        </p:nvSpPr>
        <p:spPr>
          <a:xfrm>
            <a:off x="628650" y="365126"/>
            <a:ext cx="7886700" cy="1325563"/>
          </a:xfrm>
        </p:spPr>
        <p:txBody>
          <a:bodyPr>
            <a:normAutofit/>
          </a:bodyPr>
          <a:lstStyle>
            <a:lvl1pPr algn="ctr">
              <a:defRPr sz="6600"/>
            </a:lvl1pPr>
          </a:lstStyle>
          <a:p>
            <a:r>
              <a:rPr lang="en-US" dirty="0"/>
              <a:t>Questions</a:t>
            </a:r>
          </a:p>
        </p:txBody>
      </p:sp>
      <p:sp>
        <p:nvSpPr>
          <p:cNvPr id="15" name="Text Placeholder 15"/>
          <p:cNvSpPr>
            <a:spLocks noGrp="1"/>
          </p:cNvSpPr>
          <p:nvPr>
            <p:ph type="body" sz="quarter" idx="17" hasCustomPrompt="1"/>
          </p:nvPr>
        </p:nvSpPr>
        <p:spPr>
          <a:xfrm>
            <a:off x="2057399" y="2288126"/>
            <a:ext cx="5029199" cy="381000"/>
          </a:xfrm>
        </p:spPr>
        <p:txBody>
          <a:bodyPr anchor="ctr">
            <a:no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Name</a:t>
            </a:r>
          </a:p>
        </p:txBody>
      </p:sp>
      <p:sp>
        <p:nvSpPr>
          <p:cNvPr id="16" name="Text Placeholder 15"/>
          <p:cNvSpPr>
            <a:spLocks noGrp="1"/>
          </p:cNvSpPr>
          <p:nvPr>
            <p:ph type="body" sz="quarter" idx="14" hasCustomPrompt="1"/>
          </p:nvPr>
        </p:nvSpPr>
        <p:spPr>
          <a:xfrm>
            <a:off x="2057399" y="2821525"/>
            <a:ext cx="5029199" cy="381000"/>
          </a:xfrm>
        </p:spPr>
        <p:txBody>
          <a:bodyPr anchor="ctr">
            <a:norm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Title</a:t>
            </a:r>
          </a:p>
        </p:txBody>
      </p:sp>
      <p:sp>
        <p:nvSpPr>
          <p:cNvPr id="17" name="Text Placeholder 15"/>
          <p:cNvSpPr>
            <a:spLocks noGrp="1"/>
          </p:cNvSpPr>
          <p:nvPr>
            <p:ph type="body" sz="quarter" idx="18" hasCustomPrompt="1"/>
          </p:nvPr>
        </p:nvSpPr>
        <p:spPr>
          <a:xfrm>
            <a:off x="2057399" y="3352108"/>
            <a:ext cx="5029199" cy="381000"/>
          </a:xfrm>
        </p:spPr>
        <p:txBody>
          <a:bodyPr anchor="ctr">
            <a:noAutofit/>
          </a:bodyPr>
          <a:lstStyle>
            <a:lvl1pPr marL="0" indent="0" algn="ctr">
              <a:buNone/>
              <a:defRPr sz="24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Email</a:t>
            </a:r>
          </a:p>
        </p:txBody>
      </p:sp>
    </p:spTree>
    <p:extLst>
      <p:ext uri="{BB962C8B-B14F-4D97-AF65-F5344CB8AC3E}">
        <p14:creationId xmlns:p14="http://schemas.microsoft.com/office/powerpoint/2010/main" val="12849000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7.xml"/><Relationship Id="rId3" Type="http://schemas.openxmlformats.org/officeDocument/2006/relationships/slideLayout" Target="../slideLayouts/slideLayout102.xml"/><Relationship Id="rId7" Type="http://schemas.openxmlformats.org/officeDocument/2006/relationships/slideLayout" Target="../slideLayouts/slideLayout106.xml"/><Relationship Id="rId12" Type="http://schemas.openxmlformats.org/officeDocument/2006/relationships/theme" Target="../theme/theme10.xml"/><Relationship Id="rId2" Type="http://schemas.openxmlformats.org/officeDocument/2006/relationships/slideLayout" Target="../slideLayouts/slideLayout101.xml"/><Relationship Id="rId1" Type="http://schemas.openxmlformats.org/officeDocument/2006/relationships/slideLayout" Target="../slideLayouts/slideLayout100.xml"/><Relationship Id="rId6" Type="http://schemas.openxmlformats.org/officeDocument/2006/relationships/slideLayout" Target="../slideLayouts/slideLayout105.xml"/><Relationship Id="rId11" Type="http://schemas.openxmlformats.org/officeDocument/2006/relationships/slideLayout" Target="../slideLayouts/slideLayout110.xml"/><Relationship Id="rId5" Type="http://schemas.openxmlformats.org/officeDocument/2006/relationships/slideLayout" Target="../slideLayouts/slideLayout104.xml"/><Relationship Id="rId10" Type="http://schemas.openxmlformats.org/officeDocument/2006/relationships/slideLayout" Target="../slideLayouts/slideLayout109.xml"/><Relationship Id="rId4" Type="http://schemas.openxmlformats.org/officeDocument/2006/relationships/slideLayout" Target="../slideLayouts/slideLayout103.xml"/><Relationship Id="rId9" Type="http://schemas.openxmlformats.org/officeDocument/2006/relationships/slideLayout" Target="../slideLayouts/slideLayout108.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18.xml"/><Relationship Id="rId3" Type="http://schemas.openxmlformats.org/officeDocument/2006/relationships/slideLayout" Target="../slideLayouts/slideLayout113.xml"/><Relationship Id="rId7" Type="http://schemas.openxmlformats.org/officeDocument/2006/relationships/slideLayout" Target="../slideLayouts/slideLayout117.xml"/><Relationship Id="rId12" Type="http://schemas.openxmlformats.org/officeDocument/2006/relationships/theme" Target="../theme/theme11.xml"/><Relationship Id="rId2" Type="http://schemas.openxmlformats.org/officeDocument/2006/relationships/slideLayout" Target="../slideLayouts/slideLayout112.xml"/><Relationship Id="rId1" Type="http://schemas.openxmlformats.org/officeDocument/2006/relationships/slideLayout" Target="../slideLayouts/slideLayout111.xml"/><Relationship Id="rId6" Type="http://schemas.openxmlformats.org/officeDocument/2006/relationships/slideLayout" Target="../slideLayouts/slideLayout116.xml"/><Relationship Id="rId11" Type="http://schemas.openxmlformats.org/officeDocument/2006/relationships/slideLayout" Target="../slideLayouts/slideLayout121.xml"/><Relationship Id="rId5" Type="http://schemas.openxmlformats.org/officeDocument/2006/relationships/slideLayout" Target="../slideLayouts/slideLayout115.xml"/><Relationship Id="rId10" Type="http://schemas.openxmlformats.org/officeDocument/2006/relationships/slideLayout" Target="../slideLayouts/slideLayout120.xml"/><Relationship Id="rId4" Type="http://schemas.openxmlformats.org/officeDocument/2006/relationships/slideLayout" Target="../slideLayouts/slideLayout114.xml"/><Relationship Id="rId9" Type="http://schemas.openxmlformats.org/officeDocument/2006/relationships/slideLayout" Target="../slideLayouts/slideLayout119.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29.xml"/><Relationship Id="rId3" Type="http://schemas.openxmlformats.org/officeDocument/2006/relationships/slideLayout" Target="../slideLayouts/slideLayout124.xml"/><Relationship Id="rId7" Type="http://schemas.openxmlformats.org/officeDocument/2006/relationships/slideLayout" Target="../slideLayouts/slideLayout128.xml"/><Relationship Id="rId12" Type="http://schemas.openxmlformats.org/officeDocument/2006/relationships/theme" Target="../theme/theme12.xml"/><Relationship Id="rId2" Type="http://schemas.openxmlformats.org/officeDocument/2006/relationships/slideLayout" Target="../slideLayouts/slideLayout123.xml"/><Relationship Id="rId1" Type="http://schemas.openxmlformats.org/officeDocument/2006/relationships/slideLayout" Target="../slideLayouts/slideLayout122.xml"/><Relationship Id="rId6" Type="http://schemas.openxmlformats.org/officeDocument/2006/relationships/slideLayout" Target="../slideLayouts/slideLayout127.xml"/><Relationship Id="rId11" Type="http://schemas.openxmlformats.org/officeDocument/2006/relationships/slideLayout" Target="../slideLayouts/slideLayout132.xml"/><Relationship Id="rId5" Type="http://schemas.openxmlformats.org/officeDocument/2006/relationships/slideLayout" Target="../slideLayouts/slideLayout126.xml"/><Relationship Id="rId10" Type="http://schemas.openxmlformats.org/officeDocument/2006/relationships/slideLayout" Target="../slideLayouts/slideLayout131.xml"/><Relationship Id="rId4" Type="http://schemas.openxmlformats.org/officeDocument/2006/relationships/slideLayout" Target="../slideLayouts/slideLayout125.xml"/><Relationship Id="rId9" Type="http://schemas.openxmlformats.org/officeDocument/2006/relationships/slideLayout" Target="../slideLayouts/slideLayout130.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140.xml"/><Relationship Id="rId3" Type="http://schemas.openxmlformats.org/officeDocument/2006/relationships/slideLayout" Target="../slideLayouts/slideLayout135.xml"/><Relationship Id="rId7" Type="http://schemas.openxmlformats.org/officeDocument/2006/relationships/slideLayout" Target="../slideLayouts/slideLayout139.xml"/><Relationship Id="rId12" Type="http://schemas.openxmlformats.org/officeDocument/2006/relationships/theme" Target="../theme/theme13.xml"/><Relationship Id="rId2" Type="http://schemas.openxmlformats.org/officeDocument/2006/relationships/slideLayout" Target="../slideLayouts/slideLayout134.xml"/><Relationship Id="rId1" Type="http://schemas.openxmlformats.org/officeDocument/2006/relationships/slideLayout" Target="../slideLayouts/slideLayout133.xml"/><Relationship Id="rId6" Type="http://schemas.openxmlformats.org/officeDocument/2006/relationships/slideLayout" Target="../slideLayouts/slideLayout138.xml"/><Relationship Id="rId11" Type="http://schemas.openxmlformats.org/officeDocument/2006/relationships/slideLayout" Target="../slideLayouts/slideLayout143.xml"/><Relationship Id="rId5" Type="http://schemas.openxmlformats.org/officeDocument/2006/relationships/slideLayout" Target="../slideLayouts/slideLayout137.xml"/><Relationship Id="rId10" Type="http://schemas.openxmlformats.org/officeDocument/2006/relationships/slideLayout" Target="../slideLayouts/slideLayout142.xml"/><Relationship Id="rId4" Type="http://schemas.openxmlformats.org/officeDocument/2006/relationships/slideLayout" Target="../slideLayouts/slideLayout136.xml"/><Relationship Id="rId9" Type="http://schemas.openxmlformats.org/officeDocument/2006/relationships/slideLayout" Target="../slideLayouts/slideLayout141.xml"/></Relationships>
</file>

<file path=ppt/slideMasters/_rels/slideMaster14.xml.rels><?xml version="1.0" encoding="UTF-8" standalone="yes"?>
<Relationships xmlns="http://schemas.openxmlformats.org/package/2006/relationships"><Relationship Id="rId8" Type="http://schemas.openxmlformats.org/officeDocument/2006/relationships/slideLayout" Target="../slideLayouts/slideLayout151.xml"/><Relationship Id="rId3" Type="http://schemas.openxmlformats.org/officeDocument/2006/relationships/slideLayout" Target="../slideLayouts/slideLayout146.xml"/><Relationship Id="rId7" Type="http://schemas.openxmlformats.org/officeDocument/2006/relationships/slideLayout" Target="../slideLayouts/slideLayout150.xml"/><Relationship Id="rId12" Type="http://schemas.openxmlformats.org/officeDocument/2006/relationships/theme" Target="../theme/theme14.xml"/><Relationship Id="rId2" Type="http://schemas.openxmlformats.org/officeDocument/2006/relationships/slideLayout" Target="../slideLayouts/slideLayout145.xml"/><Relationship Id="rId1" Type="http://schemas.openxmlformats.org/officeDocument/2006/relationships/slideLayout" Target="../slideLayouts/slideLayout144.xml"/><Relationship Id="rId6" Type="http://schemas.openxmlformats.org/officeDocument/2006/relationships/slideLayout" Target="../slideLayouts/slideLayout149.xml"/><Relationship Id="rId11" Type="http://schemas.openxmlformats.org/officeDocument/2006/relationships/slideLayout" Target="../slideLayouts/slideLayout154.xml"/><Relationship Id="rId5" Type="http://schemas.openxmlformats.org/officeDocument/2006/relationships/slideLayout" Target="../slideLayouts/slideLayout148.xml"/><Relationship Id="rId10" Type="http://schemas.openxmlformats.org/officeDocument/2006/relationships/slideLayout" Target="../slideLayouts/slideLayout153.xml"/><Relationship Id="rId4" Type="http://schemas.openxmlformats.org/officeDocument/2006/relationships/slideLayout" Target="../slideLayouts/slideLayout147.xml"/><Relationship Id="rId9" Type="http://schemas.openxmlformats.org/officeDocument/2006/relationships/slideLayout" Target="../slideLayouts/slideLayout152.xml"/></Relationships>
</file>

<file path=ppt/slideMasters/_rels/slideMaster15.xml.rels><?xml version="1.0" encoding="UTF-8" standalone="yes"?>
<Relationships xmlns="http://schemas.openxmlformats.org/package/2006/relationships"><Relationship Id="rId8" Type="http://schemas.openxmlformats.org/officeDocument/2006/relationships/slideLayout" Target="../slideLayouts/slideLayout162.xml"/><Relationship Id="rId3" Type="http://schemas.openxmlformats.org/officeDocument/2006/relationships/slideLayout" Target="../slideLayouts/slideLayout157.xml"/><Relationship Id="rId7" Type="http://schemas.openxmlformats.org/officeDocument/2006/relationships/slideLayout" Target="../slideLayouts/slideLayout161.xml"/><Relationship Id="rId12" Type="http://schemas.openxmlformats.org/officeDocument/2006/relationships/theme" Target="../theme/theme15.xml"/><Relationship Id="rId2" Type="http://schemas.openxmlformats.org/officeDocument/2006/relationships/slideLayout" Target="../slideLayouts/slideLayout156.xml"/><Relationship Id="rId1" Type="http://schemas.openxmlformats.org/officeDocument/2006/relationships/slideLayout" Target="../slideLayouts/slideLayout155.xml"/><Relationship Id="rId6" Type="http://schemas.openxmlformats.org/officeDocument/2006/relationships/slideLayout" Target="../slideLayouts/slideLayout160.xml"/><Relationship Id="rId11" Type="http://schemas.openxmlformats.org/officeDocument/2006/relationships/slideLayout" Target="../slideLayouts/slideLayout165.xml"/><Relationship Id="rId5" Type="http://schemas.openxmlformats.org/officeDocument/2006/relationships/slideLayout" Target="../slideLayouts/slideLayout159.xml"/><Relationship Id="rId10" Type="http://schemas.openxmlformats.org/officeDocument/2006/relationships/slideLayout" Target="../slideLayouts/slideLayout164.xml"/><Relationship Id="rId4" Type="http://schemas.openxmlformats.org/officeDocument/2006/relationships/slideLayout" Target="../slideLayouts/slideLayout158.xml"/><Relationship Id="rId9" Type="http://schemas.openxmlformats.org/officeDocument/2006/relationships/slideLayout" Target="../slideLayouts/slideLayout163.xml"/></Relationships>
</file>

<file path=ppt/slideMasters/_rels/slideMaster16.xml.rels><?xml version="1.0" encoding="UTF-8" standalone="yes"?>
<Relationships xmlns="http://schemas.openxmlformats.org/package/2006/relationships"><Relationship Id="rId8" Type="http://schemas.openxmlformats.org/officeDocument/2006/relationships/slideLayout" Target="../slideLayouts/slideLayout173.xml"/><Relationship Id="rId3" Type="http://schemas.openxmlformats.org/officeDocument/2006/relationships/slideLayout" Target="../slideLayouts/slideLayout168.xml"/><Relationship Id="rId7" Type="http://schemas.openxmlformats.org/officeDocument/2006/relationships/slideLayout" Target="../slideLayouts/slideLayout172.xml"/><Relationship Id="rId12" Type="http://schemas.openxmlformats.org/officeDocument/2006/relationships/theme" Target="../theme/theme16.xml"/><Relationship Id="rId2" Type="http://schemas.openxmlformats.org/officeDocument/2006/relationships/slideLayout" Target="../slideLayouts/slideLayout167.xml"/><Relationship Id="rId1" Type="http://schemas.openxmlformats.org/officeDocument/2006/relationships/slideLayout" Target="../slideLayouts/slideLayout166.xml"/><Relationship Id="rId6" Type="http://schemas.openxmlformats.org/officeDocument/2006/relationships/slideLayout" Target="../slideLayouts/slideLayout171.xml"/><Relationship Id="rId11" Type="http://schemas.openxmlformats.org/officeDocument/2006/relationships/slideLayout" Target="../slideLayouts/slideLayout176.xml"/><Relationship Id="rId5" Type="http://schemas.openxmlformats.org/officeDocument/2006/relationships/slideLayout" Target="../slideLayouts/slideLayout170.xml"/><Relationship Id="rId10" Type="http://schemas.openxmlformats.org/officeDocument/2006/relationships/slideLayout" Target="../slideLayouts/slideLayout175.xml"/><Relationship Id="rId4" Type="http://schemas.openxmlformats.org/officeDocument/2006/relationships/slideLayout" Target="../slideLayouts/slideLayout169.xml"/><Relationship Id="rId9" Type="http://schemas.openxmlformats.org/officeDocument/2006/relationships/slideLayout" Target="../slideLayouts/slideLayout17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6.xml"/><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theme" Target="../theme/theme9.xml"/><Relationship Id="rId2" Type="http://schemas.openxmlformats.org/officeDocument/2006/relationships/slideLayout" Target="../slideLayouts/slideLayout90.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0" Type="http://schemas.openxmlformats.org/officeDocument/2006/relationships/slideLayout" Target="../slideLayouts/slideLayout98.xml"/><Relationship Id="rId4" Type="http://schemas.openxmlformats.org/officeDocument/2006/relationships/slideLayout" Target="../slideLayouts/slideLayout92.xml"/><Relationship Id="rId9" Type="http://schemas.openxmlformats.org/officeDocument/2006/relationships/slideLayout" Target="../slideLayouts/slideLayout9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4"/>
          </p:nvPr>
        </p:nvSpPr>
        <p:spPr>
          <a:xfrm>
            <a:off x="628650" y="6389008"/>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3C7B44-8E76-4112-AF81-173C15839EC8}" type="slidenum">
              <a:rPr lang="en-US" smtClean="0"/>
              <a:pPr/>
              <a:t>‹#›</a:t>
            </a:fld>
            <a:endParaRPr lang="en-US" dirty="0"/>
          </a:p>
        </p:txBody>
      </p:sp>
    </p:spTree>
    <p:extLst>
      <p:ext uri="{BB962C8B-B14F-4D97-AF65-F5344CB8AC3E}">
        <p14:creationId xmlns:p14="http://schemas.microsoft.com/office/powerpoint/2010/main" val="31624153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700" r:id="rId11"/>
  </p:sldLayoutIdLst>
  <p:txStyles>
    <p:titleStyle>
      <a:lvl1pPr algn="l" defTabSz="914400" rtl="0" eaLnBrk="1" latinLnBrk="0" hangingPunct="1">
        <a:lnSpc>
          <a:spcPct val="90000"/>
        </a:lnSpc>
        <a:spcBef>
          <a:spcPct val="0"/>
        </a:spcBef>
        <a:buNone/>
        <a:defRPr sz="4000" b="1" kern="1200">
          <a:solidFill>
            <a:schemeClr val="tx2"/>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628650" y="6316436"/>
            <a:ext cx="2057400" cy="365125"/>
          </a:xfrm>
          <a:prstGeom prst="rect">
            <a:avLst/>
          </a:prstGeom>
        </p:spPr>
        <p:txBody>
          <a:bodyPr vert="horz" lIns="91440" tIns="45720" rIns="91440" bIns="45720" rtlCol="0" anchor="ctr"/>
          <a:lstStyle>
            <a:lvl1pPr algn="l">
              <a:defRPr sz="1200">
                <a:solidFill>
                  <a:schemeClr val="tx1">
                    <a:tint val="75000"/>
                  </a:schemeClr>
                </a:solidFill>
                <a:latin typeface="Arial" panose="020B0604020202020204" pitchFamily="34" charset="0"/>
                <a:cs typeface="Arial" panose="020B0604020202020204" pitchFamily="34" charset="0"/>
              </a:defRPr>
            </a:lvl1pPr>
          </a:lstStyle>
          <a:p>
            <a:fld id="{7A72D192-844B-4ECA-A687-7A66FE0BFAFA}" type="slidenum">
              <a:rPr lang="en-US" smtClean="0"/>
              <a:pPr/>
              <a:t>‹#›</a:t>
            </a:fld>
            <a:endParaRPr lang="en-US" dirty="0"/>
          </a:p>
        </p:txBody>
      </p:sp>
    </p:spTree>
    <p:extLst>
      <p:ext uri="{BB962C8B-B14F-4D97-AF65-F5344CB8AC3E}">
        <p14:creationId xmlns:p14="http://schemas.microsoft.com/office/powerpoint/2010/main" val="2472808935"/>
      </p:ext>
    </p:extLst>
  </p:cSld>
  <p:clrMap bg1="lt1" tx1="dk1" bg2="lt2" tx2="dk2" accent1="accent1" accent2="accent2" accent3="accent3" accent4="accent4" accent5="accent5" accent6="accent6" hlink="hlink" folHlink="folHlink"/>
  <p:sldLayoutIdLst>
    <p:sldLayoutId id="2147483774" r:id="rId1"/>
    <p:sldLayoutId id="2147483775" r:id="rId2"/>
    <p:sldLayoutId id="2147483776" r:id="rId3"/>
    <p:sldLayoutId id="2147483777" r:id="rId4"/>
    <p:sldLayoutId id="2147483778" r:id="rId5"/>
    <p:sldLayoutId id="2147483779" r:id="rId6"/>
    <p:sldLayoutId id="2147483780" r:id="rId7"/>
    <p:sldLayoutId id="2147483781" r:id="rId8"/>
    <p:sldLayoutId id="2147483782" r:id="rId9"/>
    <p:sldLayoutId id="2147483783" r:id="rId10"/>
    <p:sldLayoutId id="2147483784" r:id="rId11"/>
  </p:sldLayoutIdLst>
  <p:txStyles>
    <p:titleStyle>
      <a:lvl1pPr algn="l" defTabSz="914400" rtl="0" eaLnBrk="1" latinLnBrk="0" hangingPunct="1">
        <a:lnSpc>
          <a:spcPct val="90000"/>
        </a:lnSpc>
        <a:spcBef>
          <a:spcPct val="0"/>
        </a:spcBef>
        <a:buNone/>
        <a:defRPr sz="4000" b="1" kern="1200">
          <a:solidFill>
            <a:schemeClr val="tx2"/>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628650" y="6316436"/>
            <a:ext cx="2057400" cy="365125"/>
          </a:xfrm>
          <a:prstGeom prst="rect">
            <a:avLst/>
          </a:prstGeom>
        </p:spPr>
        <p:txBody>
          <a:bodyPr vert="horz" lIns="91440" tIns="45720" rIns="91440" bIns="45720" rtlCol="0" anchor="ctr"/>
          <a:lstStyle>
            <a:lvl1pPr algn="l">
              <a:defRPr sz="1200">
                <a:solidFill>
                  <a:schemeClr val="tx1">
                    <a:tint val="75000"/>
                  </a:schemeClr>
                </a:solidFill>
                <a:latin typeface="Arial" panose="020B0604020202020204" pitchFamily="34" charset="0"/>
                <a:cs typeface="Arial" panose="020B0604020202020204" pitchFamily="34" charset="0"/>
              </a:defRPr>
            </a:lvl1pPr>
          </a:lstStyle>
          <a:p>
            <a:fld id="{7A72D192-844B-4ECA-A687-7A66FE0BFAFA}" type="slidenum">
              <a:rPr lang="en-US" smtClean="0"/>
              <a:pPr/>
              <a:t>‹#›</a:t>
            </a:fld>
            <a:endParaRPr lang="en-US" dirty="0"/>
          </a:p>
        </p:txBody>
      </p:sp>
    </p:spTree>
    <p:extLst>
      <p:ext uri="{BB962C8B-B14F-4D97-AF65-F5344CB8AC3E}">
        <p14:creationId xmlns:p14="http://schemas.microsoft.com/office/powerpoint/2010/main" val="1529246113"/>
      </p:ext>
    </p:extLst>
  </p:cSld>
  <p:clrMap bg1="lt1" tx1="dk1" bg2="lt2" tx2="dk2" accent1="accent1" accent2="accent2" accent3="accent3" accent4="accent4" accent5="accent5" accent6="accent6" hlink="hlink" folHlink="folHlink"/>
  <p:sldLayoutIdLst>
    <p:sldLayoutId id="2147483786" r:id="rId1"/>
    <p:sldLayoutId id="2147483787" r:id="rId2"/>
    <p:sldLayoutId id="2147483788" r:id="rId3"/>
    <p:sldLayoutId id="2147483789" r:id="rId4"/>
    <p:sldLayoutId id="2147483790" r:id="rId5"/>
    <p:sldLayoutId id="2147483791" r:id="rId6"/>
    <p:sldLayoutId id="2147483792" r:id="rId7"/>
    <p:sldLayoutId id="2147483793" r:id="rId8"/>
    <p:sldLayoutId id="2147483794" r:id="rId9"/>
    <p:sldLayoutId id="2147483795" r:id="rId10"/>
    <p:sldLayoutId id="2147483796" r:id="rId11"/>
  </p:sldLayoutIdLst>
  <p:txStyles>
    <p:titleStyle>
      <a:lvl1pPr algn="l" defTabSz="914400" rtl="0" eaLnBrk="1" latinLnBrk="0" hangingPunct="1">
        <a:lnSpc>
          <a:spcPct val="90000"/>
        </a:lnSpc>
        <a:spcBef>
          <a:spcPct val="0"/>
        </a:spcBef>
        <a:buNone/>
        <a:defRPr sz="4000" b="1" kern="1200">
          <a:solidFill>
            <a:schemeClr val="tx2"/>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628650" y="6316436"/>
            <a:ext cx="2057400" cy="365125"/>
          </a:xfrm>
          <a:prstGeom prst="rect">
            <a:avLst/>
          </a:prstGeom>
        </p:spPr>
        <p:txBody>
          <a:bodyPr vert="horz" lIns="91440" tIns="45720" rIns="91440" bIns="45720" rtlCol="0" anchor="ctr"/>
          <a:lstStyle>
            <a:lvl1pPr algn="l">
              <a:defRPr sz="1200">
                <a:solidFill>
                  <a:schemeClr val="tx1">
                    <a:tint val="75000"/>
                  </a:schemeClr>
                </a:solidFill>
                <a:latin typeface="Arial" panose="020B0604020202020204" pitchFamily="34" charset="0"/>
                <a:cs typeface="Arial" panose="020B0604020202020204" pitchFamily="34" charset="0"/>
              </a:defRPr>
            </a:lvl1pPr>
          </a:lstStyle>
          <a:p>
            <a:fld id="{7A72D192-844B-4ECA-A687-7A66FE0BFAFA}" type="slidenum">
              <a:rPr lang="en-US" smtClean="0"/>
              <a:pPr/>
              <a:t>‹#›</a:t>
            </a:fld>
            <a:endParaRPr lang="en-US" dirty="0"/>
          </a:p>
        </p:txBody>
      </p:sp>
    </p:spTree>
    <p:extLst>
      <p:ext uri="{BB962C8B-B14F-4D97-AF65-F5344CB8AC3E}">
        <p14:creationId xmlns:p14="http://schemas.microsoft.com/office/powerpoint/2010/main" val="1384566081"/>
      </p:ext>
    </p:extLst>
  </p:cSld>
  <p:clrMap bg1="lt1" tx1="dk1" bg2="lt2" tx2="dk2" accent1="accent1" accent2="accent2" accent3="accent3" accent4="accent4" accent5="accent5" accent6="accent6" hlink="hlink" folHlink="folHlink"/>
  <p:sldLayoutIdLst>
    <p:sldLayoutId id="2147483798" r:id="rId1"/>
    <p:sldLayoutId id="2147483799" r:id="rId2"/>
    <p:sldLayoutId id="2147483800" r:id="rId3"/>
    <p:sldLayoutId id="2147483801" r:id="rId4"/>
    <p:sldLayoutId id="2147483802" r:id="rId5"/>
    <p:sldLayoutId id="2147483803" r:id="rId6"/>
    <p:sldLayoutId id="2147483804" r:id="rId7"/>
    <p:sldLayoutId id="2147483805" r:id="rId8"/>
    <p:sldLayoutId id="2147483806" r:id="rId9"/>
    <p:sldLayoutId id="2147483807" r:id="rId10"/>
    <p:sldLayoutId id="2147483808" r:id="rId11"/>
  </p:sldLayoutIdLst>
  <p:txStyles>
    <p:titleStyle>
      <a:lvl1pPr algn="l" defTabSz="914400" rtl="0" eaLnBrk="1" latinLnBrk="0" hangingPunct="1">
        <a:lnSpc>
          <a:spcPct val="90000"/>
        </a:lnSpc>
        <a:spcBef>
          <a:spcPct val="0"/>
        </a:spcBef>
        <a:buNone/>
        <a:defRPr sz="4000" b="1" kern="1200">
          <a:solidFill>
            <a:schemeClr val="tx2"/>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628650" y="6311899"/>
            <a:ext cx="2057400" cy="365125"/>
          </a:xfrm>
          <a:prstGeom prst="rect">
            <a:avLst/>
          </a:prstGeom>
        </p:spPr>
        <p:txBody>
          <a:bodyPr vert="horz" lIns="91440" tIns="45720" rIns="91440" bIns="45720" rtlCol="0" anchor="ctr"/>
          <a:lstStyle>
            <a:lvl1pPr algn="l">
              <a:defRPr sz="1200" i="0">
                <a:solidFill>
                  <a:schemeClr val="tx1">
                    <a:tint val="75000"/>
                  </a:schemeClr>
                </a:solidFill>
                <a:latin typeface="Arial" panose="020B0604020202020204" pitchFamily="34" charset="0"/>
                <a:cs typeface="Arial" panose="020B0604020202020204" pitchFamily="34" charset="0"/>
              </a:defRPr>
            </a:lvl1pPr>
          </a:lstStyle>
          <a:p>
            <a:fld id="{37D2D656-E6CC-4D61-813A-AAF37DD8F272}" type="slidenum">
              <a:rPr lang="en-US" smtClean="0"/>
              <a:pPr/>
              <a:t>‹#›</a:t>
            </a:fld>
            <a:endParaRPr lang="en-US" dirty="0"/>
          </a:p>
        </p:txBody>
      </p:sp>
    </p:spTree>
    <p:extLst>
      <p:ext uri="{BB962C8B-B14F-4D97-AF65-F5344CB8AC3E}">
        <p14:creationId xmlns:p14="http://schemas.microsoft.com/office/powerpoint/2010/main" val="855700992"/>
      </p:ext>
    </p:extLst>
  </p:cSld>
  <p:clrMap bg1="lt1" tx1="dk1" bg2="lt2" tx2="dk2" accent1="accent1" accent2="accent2" accent3="accent3" accent4="accent4" accent5="accent5" accent6="accent6" hlink="hlink" folHlink="folHlink"/>
  <p:sldLayoutIdLst>
    <p:sldLayoutId id="2147483810" r:id="rId1"/>
    <p:sldLayoutId id="2147483811" r:id="rId2"/>
    <p:sldLayoutId id="2147483812" r:id="rId3"/>
    <p:sldLayoutId id="2147483813" r:id="rId4"/>
    <p:sldLayoutId id="2147483814" r:id="rId5"/>
    <p:sldLayoutId id="2147483815" r:id="rId6"/>
    <p:sldLayoutId id="2147483816" r:id="rId7"/>
    <p:sldLayoutId id="2147483817" r:id="rId8"/>
    <p:sldLayoutId id="2147483818" r:id="rId9"/>
    <p:sldLayoutId id="2147483819" r:id="rId10"/>
    <p:sldLayoutId id="2147483820" r:id="rId11"/>
  </p:sldLayoutIdLst>
  <p:txStyles>
    <p:titleStyle>
      <a:lvl1pPr algn="l" defTabSz="914400" rtl="0" eaLnBrk="1" latinLnBrk="0" hangingPunct="1">
        <a:lnSpc>
          <a:spcPct val="90000"/>
        </a:lnSpc>
        <a:spcBef>
          <a:spcPct val="0"/>
        </a:spcBef>
        <a:buNone/>
        <a:defRPr sz="4000" b="1" kern="1200">
          <a:solidFill>
            <a:schemeClr val="tx2"/>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628650" y="6311899"/>
            <a:ext cx="2057400" cy="365125"/>
          </a:xfrm>
          <a:prstGeom prst="rect">
            <a:avLst/>
          </a:prstGeom>
        </p:spPr>
        <p:txBody>
          <a:bodyPr vert="horz" lIns="91440" tIns="45720" rIns="91440" bIns="45720" rtlCol="0" anchor="ctr"/>
          <a:lstStyle>
            <a:lvl1pPr algn="l">
              <a:defRPr sz="1200" i="0">
                <a:solidFill>
                  <a:schemeClr val="tx1">
                    <a:tint val="75000"/>
                  </a:schemeClr>
                </a:solidFill>
                <a:latin typeface="Arial" panose="020B0604020202020204" pitchFamily="34" charset="0"/>
                <a:cs typeface="Arial" panose="020B0604020202020204" pitchFamily="34" charset="0"/>
              </a:defRPr>
            </a:lvl1pPr>
          </a:lstStyle>
          <a:p>
            <a:fld id="{37D2D656-E6CC-4D61-813A-AAF37DD8F272}" type="slidenum">
              <a:rPr lang="en-US" smtClean="0"/>
              <a:pPr/>
              <a:t>‹#›</a:t>
            </a:fld>
            <a:endParaRPr lang="en-US" dirty="0"/>
          </a:p>
        </p:txBody>
      </p:sp>
    </p:spTree>
    <p:extLst>
      <p:ext uri="{BB962C8B-B14F-4D97-AF65-F5344CB8AC3E}">
        <p14:creationId xmlns:p14="http://schemas.microsoft.com/office/powerpoint/2010/main" val="3800866330"/>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4" r:id="rId3"/>
    <p:sldLayoutId id="2147483825" r:id="rId4"/>
    <p:sldLayoutId id="2147483826" r:id="rId5"/>
    <p:sldLayoutId id="2147483827" r:id="rId6"/>
    <p:sldLayoutId id="2147483828" r:id="rId7"/>
    <p:sldLayoutId id="2147483829" r:id="rId8"/>
    <p:sldLayoutId id="2147483830" r:id="rId9"/>
    <p:sldLayoutId id="2147483831" r:id="rId10"/>
    <p:sldLayoutId id="2147483832" r:id="rId11"/>
  </p:sldLayoutIdLst>
  <p:txStyles>
    <p:titleStyle>
      <a:lvl1pPr algn="l" defTabSz="914400" rtl="0" eaLnBrk="1" latinLnBrk="0" hangingPunct="1">
        <a:lnSpc>
          <a:spcPct val="90000"/>
        </a:lnSpc>
        <a:spcBef>
          <a:spcPct val="0"/>
        </a:spcBef>
        <a:buNone/>
        <a:defRPr sz="4000" b="1" kern="1200">
          <a:solidFill>
            <a:schemeClr val="tx2"/>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628650" y="6311899"/>
            <a:ext cx="2057400" cy="365125"/>
          </a:xfrm>
          <a:prstGeom prst="rect">
            <a:avLst/>
          </a:prstGeom>
        </p:spPr>
        <p:txBody>
          <a:bodyPr vert="horz" lIns="91440" tIns="45720" rIns="91440" bIns="45720" rtlCol="0" anchor="ctr"/>
          <a:lstStyle>
            <a:lvl1pPr algn="l">
              <a:defRPr sz="1200" i="0">
                <a:solidFill>
                  <a:schemeClr val="tx1">
                    <a:tint val="75000"/>
                  </a:schemeClr>
                </a:solidFill>
                <a:latin typeface="Arial" panose="020B0604020202020204" pitchFamily="34" charset="0"/>
                <a:cs typeface="Arial" panose="020B0604020202020204" pitchFamily="34" charset="0"/>
              </a:defRPr>
            </a:lvl1pPr>
          </a:lstStyle>
          <a:p>
            <a:fld id="{37D2D656-E6CC-4D61-813A-AAF37DD8F272}" type="slidenum">
              <a:rPr lang="en-US" smtClean="0"/>
              <a:pPr/>
              <a:t>‹#›</a:t>
            </a:fld>
            <a:endParaRPr lang="en-US" dirty="0"/>
          </a:p>
        </p:txBody>
      </p:sp>
    </p:spTree>
    <p:extLst>
      <p:ext uri="{BB962C8B-B14F-4D97-AF65-F5344CB8AC3E}">
        <p14:creationId xmlns:p14="http://schemas.microsoft.com/office/powerpoint/2010/main" val="2253363372"/>
      </p:ext>
    </p:extLst>
  </p:cSld>
  <p:clrMap bg1="lt1" tx1="dk1" bg2="lt2" tx2="dk2" accent1="accent1" accent2="accent2" accent3="accent3" accent4="accent4" accent5="accent5" accent6="accent6" hlink="hlink" folHlink="folHlink"/>
  <p:sldLayoutIdLst>
    <p:sldLayoutId id="2147483834" r:id="rId1"/>
    <p:sldLayoutId id="2147483835" r:id="rId2"/>
    <p:sldLayoutId id="2147483836" r:id="rId3"/>
    <p:sldLayoutId id="2147483837" r:id="rId4"/>
    <p:sldLayoutId id="2147483838" r:id="rId5"/>
    <p:sldLayoutId id="2147483839" r:id="rId6"/>
    <p:sldLayoutId id="2147483840" r:id="rId7"/>
    <p:sldLayoutId id="2147483841" r:id="rId8"/>
    <p:sldLayoutId id="2147483842" r:id="rId9"/>
    <p:sldLayoutId id="2147483843" r:id="rId10"/>
    <p:sldLayoutId id="2147483844" r:id="rId11"/>
  </p:sldLayoutIdLst>
  <p:txStyles>
    <p:titleStyle>
      <a:lvl1pPr algn="l" defTabSz="914400" rtl="0" eaLnBrk="1" latinLnBrk="0" hangingPunct="1">
        <a:lnSpc>
          <a:spcPct val="90000"/>
        </a:lnSpc>
        <a:spcBef>
          <a:spcPct val="0"/>
        </a:spcBef>
        <a:buNone/>
        <a:defRPr sz="4000" b="1" kern="1200">
          <a:solidFill>
            <a:schemeClr val="tx2"/>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628650" y="6311899"/>
            <a:ext cx="2057400" cy="365125"/>
          </a:xfrm>
          <a:prstGeom prst="rect">
            <a:avLst/>
          </a:prstGeom>
        </p:spPr>
        <p:txBody>
          <a:bodyPr vert="horz" lIns="91440" tIns="45720" rIns="91440" bIns="45720" rtlCol="0" anchor="ctr"/>
          <a:lstStyle>
            <a:lvl1pPr algn="l">
              <a:defRPr sz="1200" i="0">
                <a:solidFill>
                  <a:schemeClr val="tx1">
                    <a:tint val="75000"/>
                  </a:schemeClr>
                </a:solidFill>
                <a:latin typeface="Arial" panose="020B0604020202020204" pitchFamily="34" charset="0"/>
                <a:cs typeface="Arial" panose="020B0604020202020204" pitchFamily="34" charset="0"/>
              </a:defRPr>
            </a:lvl1pPr>
          </a:lstStyle>
          <a:p>
            <a:fld id="{37D2D656-E6CC-4D61-813A-AAF37DD8F272}" type="slidenum">
              <a:rPr lang="en-US" smtClean="0"/>
              <a:pPr/>
              <a:t>‹#›</a:t>
            </a:fld>
            <a:endParaRPr lang="en-US" dirty="0"/>
          </a:p>
        </p:txBody>
      </p:sp>
    </p:spTree>
    <p:extLst>
      <p:ext uri="{BB962C8B-B14F-4D97-AF65-F5344CB8AC3E}">
        <p14:creationId xmlns:p14="http://schemas.microsoft.com/office/powerpoint/2010/main" val="1308577806"/>
      </p:ext>
    </p:extLst>
  </p:cSld>
  <p:clrMap bg1="lt1" tx1="dk1" bg2="lt2" tx2="dk2" accent1="accent1" accent2="accent2" accent3="accent3" accent4="accent4" accent5="accent5" accent6="accent6" hlink="hlink" folHlink="folHlink"/>
  <p:sldLayoutIdLst>
    <p:sldLayoutId id="2147483846" r:id="rId1"/>
    <p:sldLayoutId id="2147483847" r:id="rId2"/>
    <p:sldLayoutId id="2147483848" r:id="rId3"/>
    <p:sldLayoutId id="2147483849" r:id="rId4"/>
    <p:sldLayoutId id="2147483850" r:id="rId5"/>
    <p:sldLayoutId id="2147483851" r:id="rId6"/>
    <p:sldLayoutId id="2147483852" r:id="rId7"/>
    <p:sldLayoutId id="2147483853" r:id="rId8"/>
    <p:sldLayoutId id="2147483854" r:id="rId9"/>
    <p:sldLayoutId id="2147483855" r:id="rId10"/>
    <p:sldLayoutId id="2147483856" r:id="rId11"/>
  </p:sldLayoutIdLst>
  <p:txStyles>
    <p:titleStyle>
      <a:lvl1pPr algn="l" defTabSz="914400" rtl="0" eaLnBrk="1" latinLnBrk="0" hangingPunct="1">
        <a:lnSpc>
          <a:spcPct val="90000"/>
        </a:lnSpc>
        <a:spcBef>
          <a:spcPct val="0"/>
        </a:spcBef>
        <a:buNone/>
        <a:defRPr sz="4000" b="1" kern="1200">
          <a:solidFill>
            <a:schemeClr val="tx2"/>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628650" y="6405336"/>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6DDA68-4277-4F53-8049-5D2EF4360011}" type="slidenum">
              <a:rPr lang="en-US" smtClean="0"/>
              <a:pPr/>
              <a:t>‹#›</a:t>
            </a:fld>
            <a:endParaRPr lang="en-US" dirty="0"/>
          </a:p>
        </p:txBody>
      </p:sp>
    </p:spTree>
    <p:extLst>
      <p:ext uri="{BB962C8B-B14F-4D97-AF65-F5344CB8AC3E}">
        <p14:creationId xmlns:p14="http://schemas.microsoft.com/office/powerpoint/2010/main" val="412499211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99" r:id="rId11"/>
  </p:sldLayoutIdLst>
  <p:txStyles>
    <p:titleStyle>
      <a:lvl1pPr algn="l" defTabSz="914400" rtl="0" eaLnBrk="1" latinLnBrk="0" hangingPunct="1">
        <a:lnSpc>
          <a:spcPct val="90000"/>
        </a:lnSpc>
        <a:spcBef>
          <a:spcPct val="0"/>
        </a:spcBef>
        <a:buNone/>
        <a:defRPr sz="4000" b="1" kern="1200">
          <a:solidFill>
            <a:schemeClr val="tx2"/>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628650" y="6380842"/>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FDD685-0178-4CDC-BE0F-FDF6C0ACD5A7}" type="slidenum">
              <a:rPr lang="en-US" smtClean="0"/>
              <a:pPr/>
              <a:t>‹#›</a:t>
            </a:fld>
            <a:endParaRPr lang="en-US" dirty="0"/>
          </a:p>
        </p:txBody>
      </p:sp>
    </p:spTree>
    <p:extLst>
      <p:ext uri="{BB962C8B-B14F-4D97-AF65-F5344CB8AC3E}">
        <p14:creationId xmlns:p14="http://schemas.microsoft.com/office/powerpoint/2010/main" val="27495441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8" r:id="rId11"/>
  </p:sldLayoutIdLst>
  <p:txStyles>
    <p:titleStyle>
      <a:lvl1pPr algn="l" defTabSz="914400" rtl="0" eaLnBrk="1" latinLnBrk="0" hangingPunct="1">
        <a:lnSpc>
          <a:spcPct val="90000"/>
        </a:lnSpc>
        <a:spcBef>
          <a:spcPct val="0"/>
        </a:spcBef>
        <a:buNone/>
        <a:defRPr sz="4000" b="1" kern="1200">
          <a:solidFill>
            <a:schemeClr val="tx2"/>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4"/>
          </p:nvPr>
        </p:nvSpPr>
        <p:spPr>
          <a:xfrm>
            <a:off x="628650" y="6389008"/>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3C7B44-8E76-4112-AF81-173C15839EC8}" type="slidenum">
              <a:rPr lang="en-US" smtClean="0"/>
              <a:pPr/>
              <a:t>‹#›</a:t>
            </a:fld>
            <a:endParaRPr lang="en-US" dirty="0"/>
          </a:p>
        </p:txBody>
      </p:sp>
    </p:spTree>
    <p:extLst>
      <p:ext uri="{BB962C8B-B14F-4D97-AF65-F5344CB8AC3E}">
        <p14:creationId xmlns:p14="http://schemas.microsoft.com/office/powerpoint/2010/main" val="2440934440"/>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txStyles>
    <p:titleStyle>
      <a:lvl1pPr algn="l" defTabSz="914400" rtl="0" eaLnBrk="1" latinLnBrk="0" hangingPunct="1">
        <a:lnSpc>
          <a:spcPct val="90000"/>
        </a:lnSpc>
        <a:spcBef>
          <a:spcPct val="0"/>
        </a:spcBef>
        <a:buNone/>
        <a:defRPr sz="4000" b="1" kern="1200">
          <a:solidFill>
            <a:schemeClr val="tx2"/>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4"/>
          </p:nvPr>
        </p:nvSpPr>
        <p:spPr>
          <a:xfrm>
            <a:off x="628650" y="6389008"/>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3C7B44-8E76-4112-AF81-173C15839EC8}" type="slidenum">
              <a:rPr lang="en-US" smtClean="0"/>
              <a:pPr/>
              <a:t>‹#›</a:t>
            </a:fld>
            <a:endParaRPr lang="en-US" dirty="0"/>
          </a:p>
        </p:txBody>
      </p:sp>
    </p:spTree>
    <p:extLst>
      <p:ext uri="{BB962C8B-B14F-4D97-AF65-F5344CB8AC3E}">
        <p14:creationId xmlns:p14="http://schemas.microsoft.com/office/powerpoint/2010/main" val="2685883236"/>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914400" rtl="0" eaLnBrk="1" latinLnBrk="0" hangingPunct="1">
        <a:lnSpc>
          <a:spcPct val="90000"/>
        </a:lnSpc>
        <a:spcBef>
          <a:spcPct val="0"/>
        </a:spcBef>
        <a:buNone/>
        <a:defRPr sz="4000" b="1" kern="1200">
          <a:solidFill>
            <a:schemeClr val="tx2"/>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4"/>
          </p:nvPr>
        </p:nvSpPr>
        <p:spPr>
          <a:xfrm>
            <a:off x="628650" y="6389008"/>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3C7B44-8E76-4112-AF81-173C15839EC8}" type="slidenum">
              <a:rPr lang="en-US" smtClean="0"/>
              <a:pPr/>
              <a:t>‹#›</a:t>
            </a:fld>
            <a:endParaRPr lang="en-US" dirty="0"/>
          </a:p>
        </p:txBody>
      </p:sp>
    </p:spTree>
    <p:extLst>
      <p:ext uri="{BB962C8B-B14F-4D97-AF65-F5344CB8AC3E}">
        <p14:creationId xmlns:p14="http://schemas.microsoft.com/office/powerpoint/2010/main" val="1574547189"/>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Lst>
  <p:txStyles>
    <p:titleStyle>
      <a:lvl1pPr algn="l" defTabSz="914400" rtl="0" eaLnBrk="1" latinLnBrk="0" hangingPunct="1">
        <a:lnSpc>
          <a:spcPct val="90000"/>
        </a:lnSpc>
        <a:spcBef>
          <a:spcPct val="0"/>
        </a:spcBef>
        <a:buNone/>
        <a:defRPr sz="4000" b="1" kern="1200">
          <a:solidFill>
            <a:schemeClr val="tx2"/>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4"/>
          </p:nvPr>
        </p:nvSpPr>
        <p:spPr>
          <a:xfrm>
            <a:off x="628650" y="6389008"/>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3C7B44-8E76-4112-AF81-173C15839EC8}" type="slidenum">
              <a:rPr lang="en-US" smtClean="0"/>
              <a:pPr/>
              <a:t>‹#›</a:t>
            </a:fld>
            <a:endParaRPr lang="en-US" dirty="0"/>
          </a:p>
        </p:txBody>
      </p:sp>
    </p:spTree>
    <p:extLst>
      <p:ext uri="{BB962C8B-B14F-4D97-AF65-F5344CB8AC3E}">
        <p14:creationId xmlns:p14="http://schemas.microsoft.com/office/powerpoint/2010/main" val="3377874032"/>
      </p:ext>
    </p:extLst>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Lst>
  <p:txStyles>
    <p:titleStyle>
      <a:lvl1pPr algn="l" defTabSz="914400" rtl="0" eaLnBrk="1" latinLnBrk="0" hangingPunct="1">
        <a:lnSpc>
          <a:spcPct val="90000"/>
        </a:lnSpc>
        <a:spcBef>
          <a:spcPct val="0"/>
        </a:spcBef>
        <a:buNone/>
        <a:defRPr sz="4000" b="1" kern="1200">
          <a:solidFill>
            <a:schemeClr val="tx2"/>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4"/>
          </p:nvPr>
        </p:nvSpPr>
        <p:spPr>
          <a:xfrm>
            <a:off x="628650" y="6389008"/>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3C7B44-8E76-4112-AF81-173C15839EC8}" type="slidenum">
              <a:rPr lang="en-US" smtClean="0"/>
              <a:pPr/>
              <a:t>‹#›</a:t>
            </a:fld>
            <a:endParaRPr lang="en-US" dirty="0"/>
          </a:p>
        </p:txBody>
      </p:sp>
    </p:spTree>
    <p:extLst>
      <p:ext uri="{BB962C8B-B14F-4D97-AF65-F5344CB8AC3E}">
        <p14:creationId xmlns:p14="http://schemas.microsoft.com/office/powerpoint/2010/main" val="157084828"/>
      </p:ext>
    </p:extLst>
  </p:cSld>
  <p:clrMap bg1="lt1" tx1="dk1" bg2="lt2" tx2="dk2" accent1="accent1" accent2="accent2" accent3="accent3" accent4="accent4" accent5="accent5" accent6="accent6" hlink="hlink" folHlink="folHlink"/>
  <p:sldLayoutIdLst>
    <p:sldLayoutId id="2147483750" r:id="rId1"/>
    <p:sldLayoutId id="2147483751" r:id="rId2"/>
    <p:sldLayoutId id="2147483752" r:id="rId3"/>
    <p:sldLayoutId id="2147483753" r:id="rId4"/>
    <p:sldLayoutId id="2147483754" r:id="rId5"/>
    <p:sldLayoutId id="2147483755" r:id="rId6"/>
    <p:sldLayoutId id="2147483756" r:id="rId7"/>
    <p:sldLayoutId id="2147483757" r:id="rId8"/>
    <p:sldLayoutId id="2147483758" r:id="rId9"/>
    <p:sldLayoutId id="2147483759" r:id="rId10"/>
    <p:sldLayoutId id="2147483760" r:id="rId11"/>
  </p:sldLayoutIdLst>
  <p:txStyles>
    <p:titleStyle>
      <a:lvl1pPr algn="l" defTabSz="914400" rtl="0" eaLnBrk="1" latinLnBrk="0" hangingPunct="1">
        <a:lnSpc>
          <a:spcPct val="90000"/>
        </a:lnSpc>
        <a:spcBef>
          <a:spcPct val="0"/>
        </a:spcBef>
        <a:buNone/>
        <a:defRPr sz="4000" b="1" kern="1200">
          <a:solidFill>
            <a:schemeClr val="tx2"/>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628650" y="6316436"/>
            <a:ext cx="2057400" cy="365125"/>
          </a:xfrm>
          <a:prstGeom prst="rect">
            <a:avLst/>
          </a:prstGeom>
        </p:spPr>
        <p:txBody>
          <a:bodyPr vert="horz" lIns="91440" tIns="45720" rIns="91440" bIns="45720" rtlCol="0" anchor="ctr"/>
          <a:lstStyle>
            <a:lvl1pPr algn="l">
              <a:defRPr sz="1200">
                <a:solidFill>
                  <a:schemeClr val="tx1">
                    <a:tint val="75000"/>
                  </a:schemeClr>
                </a:solidFill>
                <a:latin typeface="Arial" panose="020B0604020202020204" pitchFamily="34" charset="0"/>
                <a:cs typeface="Arial" panose="020B0604020202020204" pitchFamily="34" charset="0"/>
              </a:defRPr>
            </a:lvl1pPr>
          </a:lstStyle>
          <a:p>
            <a:fld id="{7A72D192-844B-4ECA-A687-7A66FE0BFAFA}" type="slidenum">
              <a:rPr lang="en-US" smtClean="0"/>
              <a:pPr/>
              <a:t>‹#›</a:t>
            </a:fld>
            <a:endParaRPr lang="en-US" dirty="0"/>
          </a:p>
        </p:txBody>
      </p:sp>
    </p:spTree>
    <p:extLst>
      <p:ext uri="{BB962C8B-B14F-4D97-AF65-F5344CB8AC3E}">
        <p14:creationId xmlns:p14="http://schemas.microsoft.com/office/powerpoint/2010/main" val="2053428181"/>
      </p:ext>
    </p:extLst>
  </p:cSld>
  <p:clrMap bg1="lt1" tx1="dk1" bg2="lt2" tx2="dk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 id="2147483766" r:id="rId5"/>
    <p:sldLayoutId id="2147483767" r:id="rId6"/>
    <p:sldLayoutId id="2147483768" r:id="rId7"/>
    <p:sldLayoutId id="2147483769" r:id="rId8"/>
    <p:sldLayoutId id="2147483770" r:id="rId9"/>
    <p:sldLayoutId id="2147483771" r:id="rId10"/>
    <p:sldLayoutId id="2147483772" r:id="rId11"/>
  </p:sldLayoutIdLst>
  <p:txStyles>
    <p:titleStyle>
      <a:lvl1pPr algn="l" defTabSz="914400" rtl="0" eaLnBrk="1" latinLnBrk="0" hangingPunct="1">
        <a:lnSpc>
          <a:spcPct val="90000"/>
        </a:lnSpc>
        <a:spcBef>
          <a:spcPct val="0"/>
        </a:spcBef>
        <a:buNone/>
        <a:defRPr sz="4000" b="1" kern="1200">
          <a:solidFill>
            <a:schemeClr val="tx2"/>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hyperlink" Target="mailto:dbrennan@mainehousing.org" TargetMode="External"/><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image" Target="../media/image10.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864296" y="2320410"/>
            <a:ext cx="7593904" cy="1405859"/>
          </a:xfrm>
        </p:spPr>
        <p:txBody>
          <a:bodyPr>
            <a:noAutofit/>
          </a:bodyPr>
          <a:lstStyle/>
          <a:p>
            <a:r>
              <a:rPr lang="en-US" sz="4800" dirty="0">
                <a:solidFill>
                  <a:srgbClr val="002060"/>
                </a:solidFill>
              </a:rPr>
              <a:t>MaineHousing </a:t>
            </a:r>
            <a:br>
              <a:rPr lang="en-US" sz="4800" dirty="0">
                <a:solidFill>
                  <a:srgbClr val="002060"/>
                </a:solidFill>
              </a:rPr>
            </a:br>
            <a:r>
              <a:rPr lang="en-US" sz="4800" dirty="0">
                <a:solidFill>
                  <a:srgbClr val="002060"/>
                </a:solidFill>
              </a:rPr>
              <a:t>and Our Programs</a:t>
            </a:r>
          </a:p>
        </p:txBody>
      </p:sp>
      <p:sp>
        <p:nvSpPr>
          <p:cNvPr id="3" name="Subtitle 2"/>
          <p:cNvSpPr>
            <a:spLocks noGrp="1"/>
          </p:cNvSpPr>
          <p:nvPr>
            <p:ph type="subTitle" idx="1"/>
          </p:nvPr>
        </p:nvSpPr>
        <p:spPr>
          <a:xfrm>
            <a:off x="6479458" y="5102939"/>
            <a:ext cx="2524432" cy="875071"/>
          </a:xfrm>
        </p:spPr>
        <p:txBody>
          <a:bodyPr>
            <a:noAutofit/>
          </a:bodyPr>
          <a:lstStyle/>
          <a:p>
            <a:pPr algn="r">
              <a:lnSpc>
                <a:spcPct val="100000"/>
              </a:lnSpc>
              <a:spcBef>
                <a:spcPts val="600"/>
              </a:spcBef>
            </a:pPr>
            <a:r>
              <a:rPr lang="en-US" sz="1600" dirty="0">
                <a:solidFill>
                  <a:srgbClr val="002060"/>
                </a:solidFill>
              </a:rPr>
              <a:t>Daniel Brennan, Director</a:t>
            </a:r>
          </a:p>
          <a:p>
            <a:pPr algn="r">
              <a:lnSpc>
                <a:spcPct val="100000"/>
              </a:lnSpc>
              <a:spcBef>
                <a:spcPts val="600"/>
              </a:spcBef>
            </a:pPr>
            <a:r>
              <a:rPr lang="en-US" sz="1600" dirty="0">
                <a:solidFill>
                  <a:srgbClr val="002060"/>
                </a:solidFill>
              </a:rPr>
              <a:t>February 2, 2024</a:t>
            </a:r>
          </a:p>
          <a:p>
            <a:pPr algn="r">
              <a:lnSpc>
                <a:spcPct val="100000"/>
              </a:lnSpc>
              <a:spcBef>
                <a:spcPts val="600"/>
              </a:spcBef>
            </a:pPr>
            <a:endParaRPr lang="en-US" sz="1600" dirty="0">
              <a:solidFill>
                <a:srgbClr val="002060"/>
              </a:solidFill>
            </a:endParaRPr>
          </a:p>
          <a:p>
            <a:pPr algn="r">
              <a:lnSpc>
                <a:spcPct val="100000"/>
              </a:lnSpc>
              <a:spcBef>
                <a:spcPts val="600"/>
              </a:spcBef>
            </a:pPr>
            <a:endParaRPr lang="en-US" sz="1600" dirty="0">
              <a:solidFill>
                <a:srgbClr val="002060"/>
              </a:solidFill>
            </a:endParaRPr>
          </a:p>
          <a:p>
            <a:pPr algn="r">
              <a:lnSpc>
                <a:spcPct val="100000"/>
              </a:lnSpc>
              <a:spcBef>
                <a:spcPts val="0"/>
              </a:spcBef>
              <a:spcAft>
                <a:spcPts val="600"/>
              </a:spcAft>
            </a:pPr>
            <a:endParaRPr lang="en-US" sz="1600" dirty="0">
              <a:solidFill>
                <a:srgbClr val="002060"/>
              </a:solidFill>
            </a:endParaRPr>
          </a:p>
        </p:txBody>
      </p:sp>
    </p:spTree>
    <p:extLst>
      <p:ext uri="{BB962C8B-B14F-4D97-AF65-F5344CB8AC3E}">
        <p14:creationId xmlns:p14="http://schemas.microsoft.com/office/powerpoint/2010/main" val="7314916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txBox="1">
            <a:spLocks noGrp="1"/>
          </p:cNvSpPr>
          <p:nvPr>
            <p:ph type="title" idx="4294967295"/>
          </p:nvPr>
        </p:nvSpPr>
        <p:spPr>
          <a:xfrm>
            <a:off x="480874" y="342861"/>
            <a:ext cx="8210544" cy="660029"/>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l" defTabSz="914400" rtl="0" eaLnBrk="1" latinLnBrk="0" hangingPunct="1">
              <a:lnSpc>
                <a:spcPct val="90000"/>
              </a:lnSpc>
              <a:spcBef>
                <a:spcPct val="0"/>
              </a:spcBef>
              <a:buNone/>
              <a:defRPr sz="4000" b="1" kern="1200">
                <a:solidFill>
                  <a:schemeClr val="tx2"/>
                </a:solidFill>
                <a:latin typeface="Arial" panose="020B0604020202020204" pitchFamily="34" charset="0"/>
                <a:ea typeface="+mj-ea"/>
                <a:cs typeface="Arial" panose="020B0604020202020204" pitchFamily="34" charset="0"/>
              </a:defRPr>
            </a:lvl1pPr>
          </a:lstStyle>
          <a:p>
            <a:pPr marL="0" marR="0" lvl="0" indent="0" algn="ctr" defTabSz="914400" rtl="0" eaLnBrk="1" fontAlgn="auto" latinLnBrk="0" hangingPunct="1">
              <a:lnSpc>
                <a:spcPct val="100000"/>
              </a:lnSpc>
              <a:spcBef>
                <a:spcPct val="0"/>
              </a:spcBef>
              <a:spcAft>
                <a:spcPts val="0"/>
              </a:spcAft>
              <a:buClrTx/>
              <a:buSzTx/>
              <a:buFontTx/>
              <a:buNone/>
              <a:tabLst>
                <a:tab pos="5943600" algn="r"/>
              </a:tabLst>
              <a:defRPr/>
            </a:pPr>
            <a:r>
              <a:rPr kumimoji="0" lang="en-US" sz="3600" b="1" i="0" u="none" strike="noStrike" kern="1200" cap="none" spc="0" normalizeH="0" baseline="0" noProof="0" dirty="0">
                <a:ln>
                  <a:noFill/>
                </a:ln>
                <a:solidFill>
                  <a:srgbClr val="002060"/>
                </a:solidFill>
                <a:effectLst/>
                <a:uLnTx/>
                <a:uFillTx/>
                <a:latin typeface="Arial" panose="020B0604020202020204" pitchFamily="34" charset="0"/>
                <a:ea typeface="+mj-ea"/>
                <a:cs typeface="Times New Roman" panose="02020603050405020304" pitchFamily="18" charset="0"/>
              </a:rPr>
              <a:t>Affordable Homeownership Program</a:t>
            </a:r>
            <a:endParaRPr kumimoji="0" lang="en-US" sz="3600" b="1" i="0" u="none" strike="noStrike" kern="1200" cap="none" spc="0" normalizeH="0" baseline="0" noProof="0" dirty="0">
              <a:ln>
                <a:noFill/>
              </a:ln>
              <a:solidFill>
                <a:srgbClr val="002060"/>
              </a:solidFill>
              <a:effectLst/>
              <a:uLnTx/>
              <a:uFillTx/>
              <a:latin typeface="Arial" panose="020B0604020202020204" pitchFamily="34" charset="0"/>
              <a:ea typeface="+mj-ea"/>
              <a:cs typeface="Arial" panose="020B0604020202020204" pitchFamily="34" charset="0"/>
            </a:endParaRPr>
          </a:p>
        </p:txBody>
      </p:sp>
      <p:sp>
        <p:nvSpPr>
          <p:cNvPr id="2" name="Rectangle 1"/>
          <p:cNvSpPr/>
          <p:nvPr/>
        </p:nvSpPr>
        <p:spPr>
          <a:xfrm>
            <a:off x="372723" y="1022768"/>
            <a:ext cx="8652007" cy="5447645"/>
          </a:xfrm>
          <a:prstGeom prst="rect">
            <a:avLst/>
          </a:prstGeom>
        </p:spPr>
        <p:txBody>
          <a:bodyPr wrap="square">
            <a:spAutoFit/>
          </a:bodyPr>
          <a:lstStyle/>
          <a:p>
            <a:pPr marL="225425" marR="0" lvl="1" indent="-225425">
              <a:spcBef>
                <a:spcPts val="600"/>
              </a:spcBef>
              <a:spcAft>
                <a:spcPts val="600"/>
              </a:spcAft>
              <a:buFont typeface="Arial" panose="020B0604020202020204" pitchFamily="34" charset="0"/>
              <a:buChar char="•"/>
            </a:pPr>
            <a:r>
              <a:rPr lang="en-US" sz="2300" dirty="0">
                <a:solidFill>
                  <a:srgbClr val="002060"/>
                </a:solidFill>
                <a:latin typeface="Arial" panose="020B0604020202020204" pitchFamily="34" charset="0"/>
                <a:ea typeface="Garamond" panose="02020404030301010803" pitchFamily="18" charset="0"/>
                <a:cs typeface="Arial" panose="020B0604020202020204" pitchFamily="34" charset="0"/>
              </a:rPr>
              <a:t>For a minimum of 5 homes</a:t>
            </a:r>
          </a:p>
          <a:p>
            <a:pPr marL="225425" marR="0" lvl="1" indent="-225425">
              <a:spcBef>
                <a:spcPts val="600"/>
              </a:spcBef>
              <a:spcAft>
                <a:spcPts val="600"/>
              </a:spcAft>
              <a:buFont typeface="Arial" panose="020B0604020202020204" pitchFamily="34" charset="0"/>
              <a:buChar char="•"/>
            </a:pPr>
            <a:r>
              <a:rPr lang="en-US" sz="2300" dirty="0">
                <a:solidFill>
                  <a:srgbClr val="002060"/>
                </a:solidFill>
                <a:latin typeface="Arial" panose="020B0604020202020204" pitchFamily="34" charset="0"/>
                <a:ea typeface="Garamond" panose="02020404030301010803" pitchFamily="18" charset="0"/>
                <a:cs typeface="Arial" panose="020B0604020202020204" pitchFamily="34" charset="0"/>
              </a:rPr>
              <a:t>Up to $70,000 per unit in York, Cumberland and Sagadahoc counties (max 20 homes); up to $60,000 per unit in remaining 13 counties (max 23 homes); amounts to be reviewed if more funding received</a:t>
            </a:r>
          </a:p>
          <a:p>
            <a:pPr marL="225425" marR="0" lvl="1" indent="-225425">
              <a:spcBef>
                <a:spcPts val="600"/>
              </a:spcBef>
              <a:spcAft>
                <a:spcPts val="600"/>
              </a:spcAft>
              <a:buFont typeface="Arial" panose="020B0604020202020204" pitchFamily="34" charset="0"/>
              <a:buChar char="•"/>
            </a:pPr>
            <a:r>
              <a:rPr lang="en-US" sz="2300" dirty="0">
                <a:solidFill>
                  <a:srgbClr val="002060"/>
                </a:solidFill>
                <a:latin typeface="Arial" panose="020B0604020202020204" pitchFamily="34" charset="0"/>
                <a:ea typeface="Garamond" panose="02020404030301010803" pitchFamily="18" charset="0"/>
                <a:cs typeface="Arial" panose="020B0604020202020204" pitchFamily="34" charset="0"/>
              </a:rPr>
              <a:t>Maximum of $1,400,000 per project</a:t>
            </a:r>
          </a:p>
          <a:p>
            <a:pPr marL="225425" lvl="1" indent="-225425">
              <a:spcBef>
                <a:spcPts val="600"/>
              </a:spcBef>
              <a:spcAft>
                <a:spcPts val="600"/>
              </a:spcAft>
              <a:buFont typeface="Arial" panose="020B0604020202020204" pitchFamily="34" charset="0"/>
              <a:buChar char="•"/>
            </a:pPr>
            <a:r>
              <a:rPr lang="en-US" sz="2300" dirty="0">
                <a:solidFill>
                  <a:srgbClr val="002060"/>
                </a:solidFill>
                <a:latin typeface="Arial" panose="020B0604020202020204" pitchFamily="34" charset="0"/>
                <a:ea typeface="Garamond" panose="02020404030301010803" pitchFamily="18" charset="0"/>
                <a:cs typeface="Arial" panose="020B0604020202020204" pitchFamily="34" charset="0"/>
              </a:rPr>
              <a:t>Purchaser incomes governed by MaineHousing’s First Home Loan Program (approximately 120% AMI)</a:t>
            </a:r>
          </a:p>
          <a:p>
            <a:pPr marL="225425" marR="0" lvl="1" indent="-225425">
              <a:spcBef>
                <a:spcPts val="600"/>
              </a:spcBef>
              <a:spcAft>
                <a:spcPts val="600"/>
              </a:spcAft>
              <a:buFont typeface="Arial" panose="020B0604020202020204" pitchFamily="34" charset="0"/>
              <a:buChar char="•"/>
            </a:pPr>
            <a:r>
              <a:rPr lang="en-US" sz="2300" dirty="0">
                <a:solidFill>
                  <a:srgbClr val="002060"/>
                </a:solidFill>
                <a:latin typeface="Arial" panose="020B0604020202020204" pitchFamily="34" charset="0"/>
                <a:ea typeface="Garamond" panose="02020404030301010803" pitchFamily="18" charset="0"/>
                <a:cs typeface="Arial" panose="020B0604020202020204" pitchFamily="34" charset="0"/>
              </a:rPr>
              <a:t>Maximum home price of $325,000 in York, Cumberland and Sagadahoc counties</a:t>
            </a:r>
          </a:p>
          <a:p>
            <a:pPr marL="225425" marR="0" lvl="1" indent="-225425">
              <a:spcBef>
                <a:spcPts val="600"/>
              </a:spcBef>
              <a:spcAft>
                <a:spcPts val="600"/>
              </a:spcAft>
              <a:buFont typeface="Arial" panose="020B0604020202020204" pitchFamily="34" charset="0"/>
              <a:buChar char="•"/>
            </a:pPr>
            <a:r>
              <a:rPr lang="en-US" sz="2300" dirty="0">
                <a:solidFill>
                  <a:srgbClr val="002060"/>
                </a:solidFill>
                <a:latin typeface="Arial" panose="020B0604020202020204" pitchFamily="34" charset="0"/>
                <a:ea typeface="Garamond" panose="02020404030301010803" pitchFamily="18" charset="0"/>
                <a:cs typeface="Arial" panose="020B0604020202020204" pitchFamily="34" charset="0"/>
              </a:rPr>
              <a:t>Maximum home price of $287,000 in remaining 13 counties</a:t>
            </a:r>
          </a:p>
          <a:p>
            <a:pPr marL="225425" marR="0" lvl="1" indent="-225425">
              <a:spcBef>
                <a:spcPts val="600"/>
              </a:spcBef>
              <a:spcAft>
                <a:spcPts val="600"/>
              </a:spcAft>
              <a:buFont typeface="Arial" panose="020B0604020202020204" pitchFamily="34" charset="0"/>
              <a:buChar char="•"/>
            </a:pPr>
            <a:r>
              <a:rPr lang="en-US" sz="2300" dirty="0">
                <a:solidFill>
                  <a:srgbClr val="002060"/>
                </a:solidFill>
                <a:latin typeface="Arial" panose="020B0604020202020204" pitchFamily="34" charset="0"/>
                <a:ea typeface="Garamond" panose="02020404030301010803" pitchFamily="18" charset="0"/>
                <a:cs typeface="Arial" panose="020B0604020202020204" pitchFamily="34" charset="0"/>
              </a:rPr>
              <a:t>Affordability covenants for 15 years</a:t>
            </a:r>
          </a:p>
        </p:txBody>
      </p:sp>
    </p:spTree>
    <p:extLst>
      <p:ext uri="{BB962C8B-B14F-4D97-AF65-F5344CB8AC3E}">
        <p14:creationId xmlns:p14="http://schemas.microsoft.com/office/powerpoint/2010/main" val="14470135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90864" y="306134"/>
            <a:ext cx="8210684" cy="637764"/>
          </a:xfrm>
        </p:spPr>
        <p:txBody>
          <a:bodyPr anchor="t">
            <a:normAutofit fontScale="90000"/>
          </a:bodyPr>
          <a:lstStyle/>
          <a:p>
            <a:pPr algn="ctr"/>
            <a:r>
              <a:rPr lang="en-US" dirty="0">
                <a:solidFill>
                  <a:srgbClr val="002060"/>
                </a:solidFill>
              </a:rPr>
              <a:t>Single Family Programs 1</a:t>
            </a:r>
          </a:p>
        </p:txBody>
      </p:sp>
      <p:sp>
        <p:nvSpPr>
          <p:cNvPr id="21" name="Rectangle 20"/>
          <p:cNvSpPr/>
          <p:nvPr/>
        </p:nvSpPr>
        <p:spPr>
          <a:xfrm>
            <a:off x="490864" y="1582665"/>
            <a:ext cx="8210684" cy="3831818"/>
          </a:xfrm>
          <a:prstGeom prst="rect">
            <a:avLst/>
          </a:prstGeom>
        </p:spPr>
        <p:txBody>
          <a:bodyPr wrap="square">
            <a:spAutoFit/>
          </a:bodyPr>
          <a:lstStyle/>
          <a:p>
            <a:pPr marL="225425" marR="0" lvl="0" indent="-225425">
              <a:spcBef>
                <a:spcPts val="1200"/>
              </a:spcBef>
              <a:spcAft>
                <a:spcPts val="1200"/>
              </a:spcAft>
              <a:buSzPct val="75000"/>
              <a:buFont typeface="Arial" panose="020B0604020202020204" pitchFamily="34" charset="0"/>
              <a:buChar char="•"/>
              <a:tabLst>
                <a:tab pos="457200" algn="l"/>
              </a:tabLst>
            </a:pPr>
            <a:r>
              <a:rPr lang="en-US" sz="2400" dirty="0">
                <a:solidFill>
                  <a:srgbClr val="002060"/>
                </a:solidFill>
                <a:latin typeface="+mj-lt"/>
                <a:ea typeface="Times New Roman" panose="02020603050405020304" pitchFamily="18" charset="0"/>
                <a:cs typeface="Times New Roman" panose="02020603050405020304" pitchFamily="18" charset="0"/>
              </a:rPr>
              <a:t>First Home Loan Program</a:t>
            </a:r>
          </a:p>
          <a:p>
            <a:pPr marL="457200" indent="-228600">
              <a:spcBef>
                <a:spcPts val="600"/>
              </a:spcBef>
              <a:spcAft>
                <a:spcPts val="600"/>
              </a:spcAft>
              <a:buSzPct val="50000"/>
              <a:buFont typeface="Courier New" panose="02070309020205020404" pitchFamily="49" charset="0"/>
              <a:buChar char="o"/>
              <a:tabLst>
                <a:tab pos="457200" algn="l"/>
              </a:tabLst>
            </a:pPr>
            <a:r>
              <a:rPr lang="en-US" sz="2400" dirty="0">
                <a:solidFill>
                  <a:srgbClr val="002060"/>
                </a:solidFill>
                <a:latin typeface="+mj-lt"/>
                <a:ea typeface="Times New Roman" panose="02020603050405020304" pitchFamily="18" charset="0"/>
                <a:cs typeface="Times New Roman" panose="02020603050405020304" pitchFamily="18" charset="0"/>
              </a:rPr>
              <a:t>Advantage (down payment/closing costs) </a:t>
            </a:r>
          </a:p>
          <a:p>
            <a:pPr marL="228600">
              <a:spcBef>
                <a:spcPts val="600"/>
              </a:spcBef>
              <a:spcAft>
                <a:spcPts val="600"/>
              </a:spcAft>
              <a:buSzPct val="50000"/>
              <a:tabLst>
                <a:tab pos="457200" algn="l"/>
              </a:tabLst>
            </a:pPr>
            <a:endParaRPr lang="en-US" sz="2400" dirty="0">
              <a:solidFill>
                <a:srgbClr val="002060"/>
              </a:solidFill>
              <a:latin typeface="+mj-lt"/>
              <a:ea typeface="Times New Roman" panose="02020603050405020304" pitchFamily="18" charset="0"/>
              <a:cs typeface="Times New Roman" panose="02020603050405020304" pitchFamily="18" charset="0"/>
            </a:endParaRPr>
          </a:p>
          <a:p>
            <a:pPr marL="225425" marR="0" lvl="0" indent="-225425">
              <a:spcBef>
                <a:spcPts val="1200"/>
              </a:spcBef>
              <a:spcAft>
                <a:spcPts val="1200"/>
              </a:spcAft>
              <a:buSzPct val="75000"/>
              <a:buFont typeface="Arial" panose="020B0604020202020204" pitchFamily="34" charset="0"/>
              <a:buChar char="•"/>
              <a:tabLst>
                <a:tab pos="457200" algn="l"/>
              </a:tabLst>
            </a:pPr>
            <a:r>
              <a:rPr lang="en-US" sz="2400" dirty="0">
                <a:solidFill>
                  <a:srgbClr val="002060"/>
                </a:solidFill>
                <a:latin typeface="+mj-lt"/>
                <a:ea typeface="Times New Roman" panose="02020603050405020304" pitchFamily="18" charset="0"/>
                <a:cs typeface="Times New Roman" panose="02020603050405020304" pitchFamily="18" charset="0"/>
              </a:rPr>
              <a:t>First Generation Program</a:t>
            </a:r>
          </a:p>
          <a:p>
            <a:pPr marL="457200" marR="0" lvl="0" indent="-228600">
              <a:spcBef>
                <a:spcPts val="600"/>
              </a:spcBef>
              <a:spcAft>
                <a:spcPts val="600"/>
              </a:spcAft>
              <a:buSzPct val="50000"/>
              <a:buFont typeface="Courier New" panose="02070309020205020404" pitchFamily="49" charset="0"/>
              <a:buChar char="o"/>
              <a:tabLst>
                <a:tab pos="457200" algn="l"/>
              </a:tabLst>
            </a:pPr>
            <a:r>
              <a:rPr lang="en-US" sz="2400" dirty="0">
                <a:solidFill>
                  <a:srgbClr val="002060"/>
                </a:solidFill>
                <a:latin typeface="+mj-lt"/>
                <a:ea typeface="Times New Roman" panose="02020603050405020304" pitchFamily="18" charset="0"/>
                <a:cs typeface="Times New Roman" panose="02020603050405020304" pitchFamily="18" charset="0"/>
              </a:rPr>
              <a:t>Down payment and closing cost assistance</a:t>
            </a:r>
          </a:p>
          <a:p>
            <a:pPr marL="457200" marR="0" lvl="0" indent="-228600">
              <a:spcBef>
                <a:spcPts val="600"/>
              </a:spcBef>
              <a:spcAft>
                <a:spcPts val="600"/>
              </a:spcAft>
              <a:buSzPct val="50000"/>
              <a:buFont typeface="Courier New" panose="02070309020205020404" pitchFamily="49" charset="0"/>
              <a:buChar char="o"/>
              <a:tabLst>
                <a:tab pos="457200" algn="l"/>
              </a:tabLst>
            </a:pPr>
            <a:r>
              <a:rPr lang="en-US" sz="2400" dirty="0">
                <a:solidFill>
                  <a:srgbClr val="002060"/>
                </a:solidFill>
                <a:latin typeface="+mj-lt"/>
                <a:ea typeface="Times New Roman" panose="02020603050405020304" pitchFamily="18" charset="0"/>
                <a:cs typeface="Times New Roman" panose="02020603050405020304" pitchFamily="18" charset="0"/>
              </a:rPr>
              <a:t>Low fixed interest rates</a:t>
            </a:r>
          </a:p>
          <a:p>
            <a:pPr marL="457200" marR="0" lvl="0" indent="-228600">
              <a:spcBef>
                <a:spcPts val="600"/>
              </a:spcBef>
              <a:spcAft>
                <a:spcPts val="600"/>
              </a:spcAft>
              <a:buSzPct val="50000"/>
              <a:buFont typeface="Courier New" panose="02070309020205020404" pitchFamily="49" charset="0"/>
              <a:buChar char="o"/>
              <a:tabLst>
                <a:tab pos="457200" algn="l"/>
              </a:tabLst>
            </a:pPr>
            <a:r>
              <a:rPr lang="en-US" sz="2400" dirty="0">
                <a:solidFill>
                  <a:srgbClr val="002060"/>
                </a:solidFill>
                <a:latin typeface="+mj-lt"/>
                <a:ea typeface="Times New Roman" panose="02020603050405020304" pitchFamily="18" charset="0"/>
                <a:cs typeface="Times New Roman" panose="02020603050405020304" pitchFamily="18" charset="0"/>
              </a:rPr>
              <a:t>Financing for mobile homes</a:t>
            </a:r>
          </a:p>
        </p:txBody>
      </p:sp>
    </p:spTree>
    <p:extLst>
      <p:ext uri="{BB962C8B-B14F-4D97-AF65-F5344CB8AC3E}">
        <p14:creationId xmlns:p14="http://schemas.microsoft.com/office/powerpoint/2010/main" val="37082199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90864" y="306134"/>
            <a:ext cx="8210684" cy="637764"/>
          </a:xfrm>
        </p:spPr>
        <p:txBody>
          <a:bodyPr anchor="t">
            <a:normAutofit fontScale="90000"/>
          </a:bodyPr>
          <a:lstStyle/>
          <a:p>
            <a:pPr algn="ctr"/>
            <a:r>
              <a:rPr lang="en-US" dirty="0">
                <a:solidFill>
                  <a:srgbClr val="002060"/>
                </a:solidFill>
              </a:rPr>
              <a:t>Single Family Programs 2</a:t>
            </a:r>
          </a:p>
        </p:txBody>
      </p:sp>
      <p:sp>
        <p:nvSpPr>
          <p:cNvPr id="21" name="Rectangle 20"/>
          <p:cNvSpPr/>
          <p:nvPr/>
        </p:nvSpPr>
        <p:spPr>
          <a:xfrm>
            <a:off x="490864" y="1591342"/>
            <a:ext cx="8210684" cy="3893374"/>
          </a:xfrm>
          <a:prstGeom prst="rect">
            <a:avLst/>
          </a:prstGeom>
        </p:spPr>
        <p:txBody>
          <a:bodyPr wrap="square">
            <a:spAutoFit/>
          </a:bodyPr>
          <a:lstStyle/>
          <a:p>
            <a:pPr marL="225425" marR="0" lvl="0" indent="-225425">
              <a:spcBef>
                <a:spcPts val="1200"/>
              </a:spcBef>
              <a:spcAft>
                <a:spcPts val="1200"/>
              </a:spcAft>
              <a:buSzPct val="75000"/>
              <a:buFont typeface="Arial" panose="020B0604020202020204" pitchFamily="34" charset="0"/>
              <a:buChar char="•"/>
              <a:tabLst>
                <a:tab pos="457200" algn="l"/>
              </a:tabLst>
            </a:pPr>
            <a:r>
              <a:rPr lang="en-US" sz="2400" dirty="0">
                <a:solidFill>
                  <a:srgbClr val="002060"/>
                </a:solidFill>
                <a:latin typeface="+mj-lt"/>
                <a:ea typeface="Times New Roman" panose="02020603050405020304" pitchFamily="18" charset="0"/>
                <a:cs typeface="Times New Roman" panose="02020603050405020304" pitchFamily="18" charset="0"/>
              </a:rPr>
              <a:t>Mobile Home Replacement Program</a:t>
            </a:r>
          </a:p>
          <a:p>
            <a:pPr marL="225425" marR="0" lvl="0" indent="-225425">
              <a:spcBef>
                <a:spcPts val="600"/>
              </a:spcBef>
              <a:spcAft>
                <a:spcPts val="600"/>
              </a:spcAft>
              <a:buSzPct val="75000"/>
              <a:buFont typeface="Arial" panose="020B0604020202020204" pitchFamily="34" charset="0"/>
              <a:buChar char="•"/>
              <a:tabLst>
                <a:tab pos="457200" algn="l"/>
              </a:tabLst>
            </a:pPr>
            <a:r>
              <a:rPr lang="en-US" sz="2400" dirty="0">
                <a:solidFill>
                  <a:srgbClr val="002060"/>
                </a:solidFill>
                <a:latin typeface="+mj-lt"/>
                <a:ea typeface="Times New Roman" panose="02020603050405020304" pitchFamily="18" charset="0"/>
                <a:cs typeface="Times New Roman" panose="02020603050405020304" pitchFamily="18" charset="0"/>
              </a:rPr>
              <a:t>Community Aging in Place</a:t>
            </a:r>
          </a:p>
          <a:p>
            <a:pPr marL="461963" indent="-236538">
              <a:spcBef>
                <a:spcPts val="600"/>
              </a:spcBef>
              <a:spcAft>
                <a:spcPts val="600"/>
              </a:spcAft>
              <a:buSzPct val="50000"/>
              <a:buFont typeface="Courier New" panose="02070309020205020404" pitchFamily="49" charset="0"/>
              <a:buChar char="o"/>
            </a:pPr>
            <a:r>
              <a:rPr lang="en-US" sz="2400" dirty="0">
                <a:solidFill>
                  <a:srgbClr val="002060"/>
                </a:solidFill>
              </a:rPr>
              <a:t>Delivered by 8 local public housing authorities, 2 community action agencies, 1 Habitat for Humanity</a:t>
            </a:r>
          </a:p>
          <a:p>
            <a:pPr marL="225425" marR="0" lvl="0" indent="-225425">
              <a:spcBef>
                <a:spcPts val="1200"/>
              </a:spcBef>
              <a:buSzPct val="75000"/>
              <a:buFont typeface="Arial" panose="020B0604020202020204" pitchFamily="34" charset="0"/>
              <a:buChar char="•"/>
              <a:tabLst>
                <a:tab pos="457200" algn="l"/>
              </a:tabLst>
            </a:pPr>
            <a:r>
              <a:rPr lang="en-US" sz="2400" dirty="0">
                <a:solidFill>
                  <a:srgbClr val="002060"/>
                </a:solidFill>
                <a:latin typeface="+mj-lt"/>
                <a:ea typeface="Times New Roman" panose="02020603050405020304" pitchFamily="18" charset="0"/>
                <a:cs typeface="Times New Roman" panose="02020603050405020304" pitchFamily="18" charset="0"/>
              </a:rPr>
              <a:t>Home Accessibility and Repair Program</a:t>
            </a:r>
          </a:p>
          <a:p>
            <a:pPr marL="461963" marR="0" lvl="0" indent="-236538">
              <a:spcBef>
                <a:spcPts val="600"/>
              </a:spcBef>
              <a:spcAft>
                <a:spcPts val="600"/>
              </a:spcAft>
              <a:buSzPct val="50000"/>
              <a:buFont typeface="Courier New" panose="02070309020205020404" pitchFamily="49" charset="0"/>
              <a:buChar char="o"/>
            </a:pPr>
            <a:r>
              <a:rPr lang="en-US" sz="2400" dirty="0">
                <a:solidFill>
                  <a:srgbClr val="002060"/>
                </a:solidFill>
                <a:latin typeface="+mj-lt"/>
                <a:ea typeface="Times New Roman" panose="02020603050405020304" pitchFamily="18" charset="0"/>
                <a:cs typeface="Times New Roman" panose="02020603050405020304" pitchFamily="18" charset="0"/>
              </a:rPr>
              <a:t>Grants for more substantial repairs and emergency life/safety measures</a:t>
            </a:r>
          </a:p>
          <a:p>
            <a:pPr marL="461963" marR="0" lvl="0" indent="-236538">
              <a:spcBef>
                <a:spcPts val="600"/>
              </a:spcBef>
              <a:spcAft>
                <a:spcPts val="600"/>
              </a:spcAft>
              <a:buSzPct val="50000"/>
              <a:buFont typeface="Courier New" panose="02070309020205020404" pitchFamily="49" charset="0"/>
              <a:buChar char="o"/>
            </a:pPr>
            <a:r>
              <a:rPr lang="en-US" sz="2400" dirty="0">
                <a:solidFill>
                  <a:srgbClr val="002060"/>
                </a:solidFill>
                <a:latin typeface="+mj-lt"/>
                <a:ea typeface="Times New Roman" panose="02020603050405020304" pitchFamily="18" charset="0"/>
                <a:cs typeface="Times New Roman" panose="02020603050405020304" pitchFamily="18" charset="0"/>
              </a:rPr>
              <a:t>Delivered by Maine’s community action agencies</a:t>
            </a:r>
          </a:p>
        </p:txBody>
      </p:sp>
    </p:spTree>
    <p:extLst>
      <p:ext uri="{BB962C8B-B14F-4D97-AF65-F5344CB8AC3E}">
        <p14:creationId xmlns:p14="http://schemas.microsoft.com/office/powerpoint/2010/main" val="33669955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20"/>
          <p:cNvSpPr>
            <a:spLocks noGrp="1"/>
          </p:cNvSpPr>
          <p:nvPr>
            <p:ph type="title" idx="4294967295"/>
          </p:nvPr>
        </p:nvSpPr>
        <p:spPr>
          <a:xfrm>
            <a:off x="471947" y="2739614"/>
            <a:ext cx="8239433" cy="830997"/>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914400" rtl="0" eaLnBrk="1" fontAlgn="auto" latinLnBrk="0" hangingPunct="1">
              <a:lnSpc>
                <a:spcPct val="100000"/>
              </a:lnSpc>
              <a:spcBef>
                <a:spcPts val="0"/>
              </a:spcBef>
              <a:spcAft>
                <a:spcPts val="0"/>
              </a:spcAft>
              <a:buClrTx/>
              <a:buSzPct val="100000"/>
              <a:buFontTx/>
              <a:buNone/>
              <a:tabLst>
                <a:tab pos="457200" algn="l"/>
              </a:tabLst>
              <a:defRPr/>
            </a:pPr>
            <a:r>
              <a:rPr kumimoji="0" lang="en-US" sz="4800" b="1" i="0" u="none" strike="noStrike" kern="1200" cap="none" spc="0" normalizeH="0" baseline="0" noProof="0" dirty="0">
                <a:ln>
                  <a:noFill/>
                </a:ln>
                <a:solidFill>
                  <a:srgbClr val="002060"/>
                </a:solidFill>
                <a:effectLst/>
                <a:uLnTx/>
                <a:uFillTx/>
                <a:latin typeface="+mn-lt"/>
                <a:ea typeface="+mn-ea"/>
                <a:cs typeface="+mn-cs"/>
              </a:rPr>
              <a:t>Subsidized Housing</a:t>
            </a:r>
            <a:endParaRPr kumimoji="0" lang="en-US" sz="4800" b="1" i="0" u="none" strike="noStrike" kern="1200" cap="none" spc="0" normalizeH="0" baseline="0" noProof="0" dirty="0">
              <a:ln>
                <a:noFill/>
              </a:ln>
              <a:solidFill>
                <a:srgbClr val="002060"/>
              </a:solidFill>
              <a:effectLst/>
              <a:uLnTx/>
              <a:uFillTx/>
              <a:latin typeface="+mj-lt"/>
              <a:ea typeface="Garamond" panose="02020404030301010803" pitchFamily="18" charset="0"/>
              <a:cs typeface="Times New Roman" panose="02020603050405020304" pitchFamily="18" charset="0"/>
            </a:endParaRPr>
          </a:p>
        </p:txBody>
      </p:sp>
    </p:spTree>
    <p:extLst>
      <p:ext uri="{BB962C8B-B14F-4D97-AF65-F5344CB8AC3E}">
        <p14:creationId xmlns:p14="http://schemas.microsoft.com/office/powerpoint/2010/main" val="36149587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90864" y="335630"/>
            <a:ext cx="7886700" cy="1109711"/>
          </a:xfrm>
        </p:spPr>
        <p:txBody>
          <a:bodyPr anchor="t">
            <a:normAutofit fontScale="90000"/>
          </a:bodyPr>
          <a:lstStyle/>
          <a:p>
            <a:pPr algn="ctr"/>
            <a:r>
              <a:rPr lang="en-US" dirty="0">
                <a:solidFill>
                  <a:srgbClr val="002060"/>
                </a:solidFill>
              </a:rPr>
              <a:t>Housing Choice Voucher </a:t>
            </a:r>
            <a:br>
              <a:rPr lang="en-US" dirty="0">
                <a:solidFill>
                  <a:srgbClr val="002060"/>
                </a:solidFill>
              </a:rPr>
            </a:br>
            <a:r>
              <a:rPr lang="en-US" dirty="0">
                <a:solidFill>
                  <a:srgbClr val="002060"/>
                </a:solidFill>
              </a:rPr>
              <a:t>(HCV) Program</a:t>
            </a:r>
          </a:p>
        </p:txBody>
      </p:sp>
      <p:sp>
        <p:nvSpPr>
          <p:cNvPr id="21" name="Rectangle 20"/>
          <p:cNvSpPr/>
          <p:nvPr/>
        </p:nvSpPr>
        <p:spPr>
          <a:xfrm>
            <a:off x="490864" y="1589234"/>
            <a:ext cx="8348336" cy="3416320"/>
          </a:xfrm>
          <a:prstGeom prst="rect">
            <a:avLst/>
          </a:prstGeom>
        </p:spPr>
        <p:txBody>
          <a:bodyPr wrap="square">
            <a:spAutoFit/>
          </a:bodyPr>
          <a:lstStyle/>
          <a:p>
            <a:pPr marL="342900" marR="0" lvl="0" indent="-342900">
              <a:spcBef>
                <a:spcPts val="0"/>
              </a:spcBef>
              <a:spcAft>
                <a:spcPts val="0"/>
              </a:spcAft>
              <a:buSzPct val="100000"/>
              <a:buFont typeface="Arial" panose="020B0604020202020204" pitchFamily="34" charset="0"/>
              <a:buChar char="•"/>
              <a:tabLst>
                <a:tab pos="457200" algn="l"/>
              </a:tabLst>
            </a:pPr>
            <a:r>
              <a:rPr lang="en-US" sz="2400" dirty="0">
                <a:solidFill>
                  <a:srgbClr val="002060"/>
                </a:solidFill>
                <a:latin typeface="+mj-lt"/>
                <a:ea typeface="Times New Roman" panose="02020603050405020304" pitchFamily="18" charset="0"/>
                <a:cs typeface="Times New Roman" panose="02020603050405020304" pitchFamily="18" charset="0"/>
              </a:rPr>
              <a:t>Section </a:t>
            </a:r>
            <a:r>
              <a:rPr lang="en-US" sz="2400" dirty="0">
                <a:solidFill>
                  <a:srgbClr val="002060"/>
                </a:solidFill>
              </a:rPr>
              <a:t>8 federal program administered on behalf of HUD</a:t>
            </a:r>
          </a:p>
          <a:p>
            <a:pPr marL="342900" marR="0" lvl="0" indent="-342900">
              <a:spcBef>
                <a:spcPts val="0"/>
              </a:spcBef>
              <a:spcAft>
                <a:spcPts val="0"/>
              </a:spcAft>
              <a:buSzPct val="100000"/>
              <a:buFont typeface="Arial" panose="020B0604020202020204" pitchFamily="34" charset="0"/>
              <a:buChar char="•"/>
              <a:tabLst>
                <a:tab pos="457200" algn="l"/>
              </a:tabLst>
            </a:pPr>
            <a:endParaRPr lang="en-US" sz="1600" dirty="0">
              <a:solidFill>
                <a:srgbClr val="002060"/>
              </a:solidFill>
            </a:endParaRPr>
          </a:p>
          <a:p>
            <a:pPr marL="342900" lvl="0" indent="-342900">
              <a:buFont typeface="Arial" panose="020B0604020202020204" pitchFamily="34" charset="0"/>
              <a:buChar char="•"/>
              <a:defRPr/>
            </a:pPr>
            <a:r>
              <a:rPr lang="en-US" sz="2400" dirty="0">
                <a:solidFill>
                  <a:srgbClr val="002060"/>
                </a:solidFill>
              </a:rPr>
              <a:t>MaineHousing administers approximately 28% of Maine’s housing choice vouchers - remainder are administered by Maine’s 25 local public housing authorities</a:t>
            </a:r>
          </a:p>
          <a:p>
            <a:pPr marL="342900" lvl="0" indent="-342900">
              <a:buFont typeface="Arial" panose="020B0604020202020204" pitchFamily="34" charset="0"/>
              <a:buChar char="•"/>
              <a:defRPr/>
            </a:pPr>
            <a:endParaRPr lang="en-US" sz="1600" dirty="0">
              <a:solidFill>
                <a:srgbClr val="002060"/>
              </a:solidFill>
            </a:endParaRPr>
          </a:p>
          <a:p>
            <a:pPr marL="342900" lvl="0" indent="-342900">
              <a:buFont typeface="Arial" panose="020B0604020202020204" pitchFamily="34" charset="0"/>
              <a:buChar char="•"/>
              <a:defRPr/>
            </a:pPr>
            <a:r>
              <a:rPr lang="en-US" sz="2400" dirty="0">
                <a:solidFill>
                  <a:srgbClr val="002060"/>
                </a:solidFill>
              </a:rPr>
              <a:t>60% of MaineHousing’s vouchers go to people who are homeless</a:t>
            </a:r>
          </a:p>
          <a:p>
            <a:pPr marL="342900" lvl="0" indent="-342900">
              <a:buFont typeface="Arial" panose="020B0604020202020204" pitchFamily="34" charset="0"/>
              <a:buChar char="•"/>
              <a:defRPr/>
            </a:pPr>
            <a:endParaRPr lang="en-US" sz="1600" dirty="0">
              <a:solidFill>
                <a:srgbClr val="002060"/>
              </a:solidFill>
            </a:endParaRPr>
          </a:p>
          <a:p>
            <a:pPr marL="342900" lvl="0" indent="-342900">
              <a:buFont typeface="Arial" panose="020B0604020202020204" pitchFamily="34" charset="0"/>
              <a:buChar char="•"/>
              <a:defRPr/>
            </a:pPr>
            <a:r>
              <a:rPr lang="en-US" sz="2400" dirty="0">
                <a:solidFill>
                  <a:srgbClr val="002060"/>
                </a:solidFill>
              </a:rPr>
              <a:t>About 3,800 households currently served</a:t>
            </a:r>
            <a:endParaRPr lang="en-US" sz="2400" dirty="0">
              <a:solidFill>
                <a:srgbClr val="002060"/>
              </a:solidFill>
              <a:effectLst/>
              <a:latin typeface="+mj-lt"/>
              <a:ea typeface="Garamond" panose="02020404030301010803" pitchFamily="18" charset="0"/>
              <a:cs typeface="Times New Roman" panose="02020603050405020304" pitchFamily="18" charset="0"/>
            </a:endParaRPr>
          </a:p>
        </p:txBody>
      </p:sp>
    </p:spTree>
    <p:extLst>
      <p:ext uri="{BB962C8B-B14F-4D97-AF65-F5344CB8AC3E}">
        <p14:creationId xmlns:p14="http://schemas.microsoft.com/office/powerpoint/2010/main" val="33912926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noGrp="1"/>
          </p:cNvSpPr>
          <p:nvPr>
            <p:ph type="title" idx="4294967295"/>
          </p:nvPr>
        </p:nvSpPr>
        <p:spPr>
          <a:xfrm>
            <a:off x="88490" y="385823"/>
            <a:ext cx="8937523" cy="1083612"/>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l" defTabSz="914400" rtl="0" eaLnBrk="1" latinLnBrk="0" hangingPunct="1">
              <a:lnSpc>
                <a:spcPct val="90000"/>
              </a:lnSpc>
              <a:spcBef>
                <a:spcPct val="0"/>
              </a:spcBef>
              <a:buNone/>
              <a:defRPr sz="4000" b="1" kern="1200">
                <a:solidFill>
                  <a:schemeClr val="tx2"/>
                </a:solidFill>
                <a:latin typeface="Arial" panose="020B0604020202020204" pitchFamily="34" charset="0"/>
                <a:ea typeface="+mj-ea"/>
                <a:cs typeface="Arial" panose="020B0604020202020204"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3600" b="1" i="0" u="none" strike="noStrike" kern="1200" cap="none" spc="0" normalizeH="0" baseline="0" noProof="0" dirty="0">
                <a:ln>
                  <a:noFill/>
                </a:ln>
                <a:solidFill>
                  <a:srgbClr val="002060"/>
                </a:solidFill>
                <a:effectLst/>
                <a:uLnTx/>
                <a:uFillTx/>
                <a:latin typeface="Arial" panose="020B0604020202020204" pitchFamily="34" charset="0"/>
                <a:ea typeface="+mj-ea"/>
                <a:cs typeface="Arial" panose="020B0604020202020204" pitchFamily="34" charset="0"/>
              </a:rPr>
              <a:t>HUD Section 8 </a:t>
            </a:r>
          </a:p>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3600" b="1" i="0" u="none" strike="noStrike" kern="1200" cap="none" spc="0" normalizeH="0" baseline="0" noProof="0" dirty="0">
                <a:ln>
                  <a:noFill/>
                </a:ln>
                <a:solidFill>
                  <a:srgbClr val="002060"/>
                </a:solidFill>
                <a:effectLst/>
                <a:uLnTx/>
                <a:uFillTx/>
                <a:latin typeface="Arial" panose="020B0604020202020204" pitchFamily="34" charset="0"/>
                <a:ea typeface="+mj-ea"/>
                <a:cs typeface="Arial" panose="020B0604020202020204" pitchFamily="34" charset="0"/>
              </a:rPr>
              <a:t>Project Based Housing</a:t>
            </a:r>
          </a:p>
        </p:txBody>
      </p:sp>
      <p:sp>
        <p:nvSpPr>
          <p:cNvPr id="2" name="Rectangle 1"/>
          <p:cNvSpPr/>
          <p:nvPr/>
        </p:nvSpPr>
        <p:spPr>
          <a:xfrm>
            <a:off x="542396" y="1953952"/>
            <a:ext cx="8029710" cy="3293209"/>
          </a:xfrm>
          <a:prstGeom prst="rect">
            <a:avLst/>
          </a:prstGeom>
        </p:spPr>
        <p:txBody>
          <a:bodyPr wrap="square">
            <a:spAutoFit/>
          </a:bodyPr>
          <a:lstStyle/>
          <a:p>
            <a:pPr marL="225425" lvl="0" indent="-225425">
              <a:spcBef>
                <a:spcPts val="1200"/>
              </a:spcBef>
              <a:spcAft>
                <a:spcPts val="1200"/>
              </a:spcAft>
              <a:buFont typeface="Arial" panose="020B0604020202020204" pitchFamily="34" charset="0"/>
              <a:buChar char="•"/>
              <a:defRPr/>
            </a:pPr>
            <a:r>
              <a:rPr lang="en-US" sz="2400" dirty="0">
                <a:solidFill>
                  <a:srgbClr val="002060"/>
                </a:solidFill>
              </a:rPr>
              <a:t>HUD Section 8 Project Based Housing (1974 – 1983)</a:t>
            </a:r>
          </a:p>
          <a:p>
            <a:pPr marL="461963" lvl="1" indent="-236538">
              <a:buSzPct val="50000"/>
              <a:buFont typeface="Courier New" panose="02070309020205020404" pitchFamily="49" charset="0"/>
              <a:buChar char="o"/>
              <a:defRPr/>
            </a:pPr>
            <a:r>
              <a:rPr lang="en-US" sz="2400" dirty="0">
                <a:solidFill>
                  <a:srgbClr val="002060"/>
                </a:solidFill>
              </a:rPr>
              <a:t>7,806 unit</a:t>
            </a:r>
          </a:p>
          <a:p>
            <a:pPr marL="461963" lvl="1" indent="-236538">
              <a:buSzPct val="50000"/>
              <a:buFont typeface="Courier New" panose="02070309020205020404" pitchFamily="49" charset="0"/>
              <a:buChar char="o"/>
              <a:defRPr/>
            </a:pPr>
            <a:r>
              <a:rPr lang="en-US" sz="2400" dirty="0">
                <a:solidFill>
                  <a:srgbClr val="002060"/>
                </a:solidFill>
              </a:rPr>
              <a:t>226 properties</a:t>
            </a:r>
          </a:p>
          <a:p>
            <a:pPr marL="225425" indent="-225425">
              <a:spcBef>
                <a:spcPts val="1200"/>
              </a:spcBef>
              <a:spcAft>
                <a:spcPts val="1200"/>
              </a:spcAft>
              <a:buFont typeface="Arial" panose="020B0604020202020204" pitchFamily="34" charset="0"/>
              <a:buChar char="•"/>
              <a:defRPr/>
            </a:pPr>
            <a:r>
              <a:rPr lang="en-US" sz="2400" dirty="0">
                <a:solidFill>
                  <a:srgbClr val="002060"/>
                </a:solidFill>
              </a:rPr>
              <a:t>40 year housing assistance payment contracts tied directly to property</a:t>
            </a:r>
          </a:p>
          <a:p>
            <a:pPr marL="225425" lvl="0" indent="-225425">
              <a:spcBef>
                <a:spcPts val="1200"/>
              </a:spcBef>
              <a:spcAft>
                <a:spcPts val="1200"/>
              </a:spcAft>
              <a:buFont typeface="Arial" panose="020B0604020202020204" pitchFamily="34" charset="0"/>
              <a:buChar char="•"/>
              <a:defRPr/>
            </a:pPr>
            <a:r>
              <a:rPr lang="en-US" sz="2400" dirty="0">
                <a:solidFill>
                  <a:srgbClr val="002060"/>
                </a:solidFill>
              </a:rPr>
              <a:t>Vast majority of owners renew their contracts – Maine is lucky!</a:t>
            </a:r>
          </a:p>
        </p:txBody>
      </p:sp>
    </p:spTree>
    <p:extLst>
      <p:ext uri="{BB962C8B-B14F-4D97-AF65-F5344CB8AC3E}">
        <p14:creationId xmlns:p14="http://schemas.microsoft.com/office/powerpoint/2010/main" val="19782113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noGrp="1"/>
          </p:cNvSpPr>
          <p:nvPr>
            <p:ph type="title" idx="4294967295"/>
          </p:nvPr>
        </p:nvSpPr>
        <p:spPr>
          <a:xfrm>
            <a:off x="481782" y="385815"/>
            <a:ext cx="8229599" cy="715398"/>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l" defTabSz="914400" rtl="0" eaLnBrk="1" latinLnBrk="0" hangingPunct="1">
              <a:lnSpc>
                <a:spcPct val="90000"/>
              </a:lnSpc>
              <a:spcBef>
                <a:spcPct val="0"/>
              </a:spcBef>
              <a:buNone/>
              <a:defRPr sz="4000" b="1" kern="1200">
                <a:solidFill>
                  <a:schemeClr val="tx2"/>
                </a:solidFill>
                <a:latin typeface="Arial" panose="020B0604020202020204" pitchFamily="34" charset="0"/>
                <a:ea typeface="+mj-ea"/>
                <a:cs typeface="Arial" panose="020B0604020202020204"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3600" b="1" i="0" u="none" strike="noStrike" kern="1200" cap="none" spc="0" normalizeH="0" baseline="0" noProof="0" dirty="0">
                <a:ln>
                  <a:noFill/>
                </a:ln>
                <a:solidFill>
                  <a:srgbClr val="002060"/>
                </a:solidFill>
                <a:effectLst/>
                <a:uLnTx/>
                <a:uFillTx/>
                <a:latin typeface="Arial" panose="020B0604020202020204" pitchFamily="34" charset="0"/>
                <a:ea typeface="+mj-ea"/>
                <a:cs typeface="Arial" panose="020B0604020202020204" pitchFamily="34" charset="0"/>
              </a:rPr>
              <a:t>USDA Rural Development Housing</a:t>
            </a:r>
          </a:p>
        </p:txBody>
      </p:sp>
      <p:sp>
        <p:nvSpPr>
          <p:cNvPr id="2" name="Rectangle 1"/>
          <p:cNvSpPr/>
          <p:nvPr/>
        </p:nvSpPr>
        <p:spPr>
          <a:xfrm>
            <a:off x="481782" y="1611889"/>
            <a:ext cx="8119777" cy="3077766"/>
          </a:xfrm>
          <a:prstGeom prst="rect">
            <a:avLst/>
          </a:prstGeom>
        </p:spPr>
        <p:txBody>
          <a:bodyPr wrap="square">
            <a:spAutoFit/>
          </a:bodyPr>
          <a:lstStyle/>
          <a:p>
            <a:pPr marL="342900" lvl="0" indent="-342900">
              <a:spcBef>
                <a:spcPts val="600"/>
              </a:spcBef>
              <a:spcAft>
                <a:spcPts val="600"/>
              </a:spcAft>
              <a:buFont typeface="Arial" panose="020B0604020202020204" pitchFamily="34" charset="0"/>
              <a:buChar char="•"/>
              <a:defRPr/>
            </a:pPr>
            <a:r>
              <a:rPr lang="en-US" sz="2400" dirty="0">
                <a:solidFill>
                  <a:srgbClr val="002060"/>
                </a:solidFill>
              </a:rPr>
              <a:t>USDA Rural Development Housing </a:t>
            </a:r>
          </a:p>
          <a:p>
            <a:pPr marL="569913" lvl="1" indent="-225425">
              <a:buSzPct val="50000"/>
              <a:buFont typeface="Courier New" panose="02070309020205020404" pitchFamily="49" charset="0"/>
              <a:buChar char="o"/>
              <a:defRPr/>
            </a:pPr>
            <a:r>
              <a:rPr lang="en-US" sz="2400" dirty="0">
                <a:solidFill>
                  <a:srgbClr val="002060"/>
                </a:solidFill>
              </a:rPr>
              <a:t>6,813 units</a:t>
            </a:r>
          </a:p>
          <a:p>
            <a:pPr marL="569913" lvl="1" indent="-225425">
              <a:buSzPct val="50000"/>
              <a:buFont typeface="Courier New" panose="02070309020205020404" pitchFamily="49" charset="0"/>
              <a:buChar char="o"/>
              <a:defRPr/>
            </a:pPr>
            <a:r>
              <a:rPr lang="en-US" sz="2400" dirty="0">
                <a:solidFill>
                  <a:srgbClr val="002060"/>
                </a:solidFill>
              </a:rPr>
              <a:t>290 properties</a:t>
            </a:r>
          </a:p>
          <a:p>
            <a:pPr marL="569913" lvl="1" indent="-225425">
              <a:buSzPct val="50000"/>
              <a:buFont typeface="Courier New" panose="02070309020205020404" pitchFamily="49" charset="0"/>
              <a:buChar char="o"/>
              <a:defRPr/>
            </a:pPr>
            <a:endParaRPr lang="en-US" sz="2400" dirty="0">
              <a:solidFill>
                <a:srgbClr val="002060"/>
              </a:solidFill>
            </a:endParaRPr>
          </a:p>
          <a:p>
            <a:pPr marL="342900" lvl="0" indent="-342900">
              <a:spcBef>
                <a:spcPts val="1200"/>
              </a:spcBef>
              <a:spcAft>
                <a:spcPts val="1800"/>
              </a:spcAft>
              <a:buFont typeface="Arial" panose="020B0604020202020204" pitchFamily="34" charset="0"/>
              <a:buChar char="•"/>
              <a:defRPr/>
            </a:pPr>
            <a:r>
              <a:rPr lang="en-US" sz="2400" dirty="0">
                <a:solidFill>
                  <a:srgbClr val="002060"/>
                </a:solidFill>
              </a:rPr>
              <a:t>Many coming up on end of 50 year 1% mortgage</a:t>
            </a:r>
          </a:p>
          <a:p>
            <a:pPr marL="342900" lvl="0" indent="-342900">
              <a:spcBef>
                <a:spcPts val="2400"/>
              </a:spcBef>
              <a:spcAft>
                <a:spcPts val="1800"/>
              </a:spcAft>
              <a:buFont typeface="Arial" panose="020B0604020202020204" pitchFamily="34" charset="0"/>
              <a:buChar char="•"/>
              <a:defRPr/>
            </a:pPr>
            <a:r>
              <a:rPr lang="en-US" sz="2400" dirty="0">
                <a:solidFill>
                  <a:srgbClr val="002060"/>
                </a:solidFill>
              </a:rPr>
              <a:t>Definite risk of going “market” if not preserved</a:t>
            </a:r>
          </a:p>
        </p:txBody>
      </p:sp>
    </p:spTree>
    <p:extLst>
      <p:ext uri="{BB962C8B-B14F-4D97-AF65-F5344CB8AC3E}">
        <p14:creationId xmlns:p14="http://schemas.microsoft.com/office/powerpoint/2010/main" val="31431268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noGrp="1"/>
          </p:cNvSpPr>
          <p:nvPr>
            <p:ph type="title" idx="4294967295"/>
          </p:nvPr>
        </p:nvSpPr>
        <p:spPr>
          <a:xfrm>
            <a:off x="471951" y="361729"/>
            <a:ext cx="8011048" cy="107378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l" defTabSz="914400" rtl="0" eaLnBrk="1" latinLnBrk="0" hangingPunct="1">
              <a:lnSpc>
                <a:spcPct val="90000"/>
              </a:lnSpc>
              <a:spcBef>
                <a:spcPct val="0"/>
              </a:spcBef>
              <a:buNone/>
              <a:defRPr sz="4000" b="1" kern="1200">
                <a:solidFill>
                  <a:schemeClr val="tx2"/>
                </a:solidFill>
                <a:latin typeface="Arial" panose="020B0604020202020204" pitchFamily="34" charset="0"/>
                <a:ea typeface="+mj-ea"/>
                <a:cs typeface="Arial" panose="020B0604020202020204"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3600" b="1" i="0" u="none" strike="noStrike" kern="1200" cap="none" spc="0" normalizeH="0" baseline="0" noProof="0" dirty="0">
                <a:ln>
                  <a:noFill/>
                </a:ln>
                <a:solidFill>
                  <a:srgbClr val="002060"/>
                </a:solidFill>
                <a:effectLst/>
                <a:uLnTx/>
                <a:uFillTx/>
                <a:latin typeface="Arial" panose="020B0604020202020204" pitchFamily="34" charset="0"/>
                <a:ea typeface="+mj-ea"/>
                <a:cs typeface="Arial" panose="020B0604020202020204" pitchFamily="34" charset="0"/>
              </a:rPr>
              <a:t>   Supportive Housing</a:t>
            </a:r>
          </a:p>
        </p:txBody>
      </p:sp>
      <p:sp>
        <p:nvSpPr>
          <p:cNvPr id="2" name="Rectangle 1"/>
          <p:cNvSpPr/>
          <p:nvPr/>
        </p:nvSpPr>
        <p:spPr>
          <a:xfrm>
            <a:off x="471951" y="1405935"/>
            <a:ext cx="8119777" cy="4578176"/>
          </a:xfrm>
          <a:prstGeom prst="rect">
            <a:avLst/>
          </a:prstGeom>
        </p:spPr>
        <p:txBody>
          <a:bodyPr wrap="square">
            <a:spAutoFit/>
          </a:bodyPr>
          <a:lstStyle/>
          <a:p>
            <a:pPr marL="342900" lvl="0" indent="-342900">
              <a:spcBef>
                <a:spcPts val="600"/>
              </a:spcBef>
              <a:spcAft>
                <a:spcPts val="300"/>
              </a:spcAft>
              <a:buFont typeface="Arial" panose="020B0604020202020204" pitchFamily="34" charset="0"/>
              <a:buChar char="•"/>
              <a:defRPr/>
            </a:pPr>
            <a:r>
              <a:rPr lang="en-US" sz="2400" dirty="0">
                <a:solidFill>
                  <a:srgbClr val="002060"/>
                </a:solidFill>
              </a:rPr>
              <a:t>Supportive Housing   </a:t>
            </a:r>
          </a:p>
          <a:p>
            <a:pPr marL="569913" lvl="1" indent="-225425">
              <a:spcBef>
                <a:spcPts val="600"/>
              </a:spcBef>
              <a:spcAft>
                <a:spcPts val="600"/>
              </a:spcAft>
              <a:buSzPct val="50000"/>
              <a:buFont typeface="Courier New" panose="02070309020205020404" pitchFamily="49" charset="0"/>
              <a:buChar char="o"/>
              <a:defRPr/>
            </a:pPr>
            <a:r>
              <a:rPr lang="en-US" sz="2400" dirty="0">
                <a:solidFill>
                  <a:srgbClr val="002060"/>
                </a:solidFill>
              </a:rPr>
              <a:t>1,822 units</a:t>
            </a:r>
          </a:p>
          <a:p>
            <a:pPr marL="569913" lvl="1" indent="-225425">
              <a:buSzPct val="50000"/>
              <a:buFont typeface="Courier New" panose="02070309020205020404" pitchFamily="49" charset="0"/>
              <a:buChar char="o"/>
              <a:defRPr/>
            </a:pPr>
            <a:r>
              <a:rPr lang="en-US" sz="2400" dirty="0">
                <a:solidFill>
                  <a:srgbClr val="002060"/>
                </a:solidFill>
              </a:rPr>
              <a:t>277 properties</a:t>
            </a:r>
          </a:p>
          <a:p>
            <a:pPr lvl="1">
              <a:spcAft>
                <a:spcPts val="600"/>
              </a:spcAft>
              <a:defRPr/>
            </a:pPr>
            <a:endParaRPr lang="en-US" dirty="0">
              <a:solidFill>
                <a:srgbClr val="002060"/>
              </a:solidFill>
            </a:endParaRPr>
          </a:p>
          <a:p>
            <a:pPr marL="342900" lvl="0" indent="-342900">
              <a:buFont typeface="Arial" panose="020B0604020202020204" pitchFamily="34" charset="0"/>
              <a:buChar char="•"/>
              <a:defRPr/>
            </a:pPr>
            <a:r>
              <a:rPr lang="en-US" sz="2400" dirty="0">
                <a:solidFill>
                  <a:srgbClr val="002060"/>
                </a:solidFill>
              </a:rPr>
              <a:t>Provides housing to Maine’s most vulnerable citizens (mentally disabled, physically disabled, homeless)</a:t>
            </a:r>
          </a:p>
          <a:p>
            <a:pPr lvl="0">
              <a:defRPr/>
            </a:pPr>
            <a:endParaRPr lang="en-US" sz="2400" dirty="0">
              <a:solidFill>
                <a:srgbClr val="002060"/>
              </a:solidFill>
            </a:endParaRPr>
          </a:p>
          <a:p>
            <a:pPr marL="342900" lvl="0" indent="-342900">
              <a:buFont typeface="Arial" panose="020B0604020202020204" pitchFamily="34" charset="0"/>
              <a:buChar char="•"/>
              <a:defRPr/>
            </a:pPr>
            <a:r>
              <a:rPr lang="en-US" sz="2400" dirty="0">
                <a:solidFill>
                  <a:srgbClr val="002060"/>
                </a:solidFill>
              </a:rPr>
              <a:t>Mostly owned by non-profit service providers</a:t>
            </a:r>
            <a:br>
              <a:rPr lang="en-US" sz="2400" dirty="0">
                <a:solidFill>
                  <a:srgbClr val="002060"/>
                </a:solidFill>
              </a:rPr>
            </a:br>
            <a:endParaRPr lang="en-US" sz="2400" dirty="0">
              <a:solidFill>
                <a:srgbClr val="002060"/>
              </a:solidFill>
            </a:endParaRPr>
          </a:p>
          <a:p>
            <a:pPr marL="342900" lvl="0" indent="-342900">
              <a:buFont typeface="Arial" panose="020B0604020202020204" pitchFamily="34" charset="0"/>
              <a:buChar char="•"/>
              <a:defRPr/>
            </a:pPr>
            <a:r>
              <a:rPr lang="en-US" sz="2400" dirty="0">
                <a:solidFill>
                  <a:srgbClr val="002060"/>
                </a:solidFill>
              </a:rPr>
              <a:t>Attempting to encourage more development</a:t>
            </a:r>
          </a:p>
          <a:p>
            <a:pPr lvl="0">
              <a:defRPr/>
            </a:pPr>
            <a:endParaRPr lang="en-US" sz="2400" dirty="0">
              <a:solidFill>
                <a:srgbClr val="002060"/>
              </a:solidFill>
            </a:endParaRPr>
          </a:p>
          <a:p>
            <a:pPr lvl="0">
              <a:defRPr/>
            </a:pPr>
            <a:endParaRPr lang="en-US" sz="1600" dirty="0">
              <a:solidFill>
                <a:srgbClr val="002060"/>
              </a:solidFill>
            </a:endParaRPr>
          </a:p>
        </p:txBody>
      </p:sp>
    </p:spTree>
    <p:extLst>
      <p:ext uri="{BB962C8B-B14F-4D97-AF65-F5344CB8AC3E}">
        <p14:creationId xmlns:p14="http://schemas.microsoft.com/office/powerpoint/2010/main" val="10582706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idx="4294967295"/>
          </p:nvPr>
        </p:nvSpPr>
        <p:spPr>
          <a:xfrm>
            <a:off x="481169" y="365702"/>
            <a:ext cx="8161385" cy="766916"/>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l" defTabSz="914400" rtl="0" eaLnBrk="1" latinLnBrk="0" hangingPunct="1">
              <a:lnSpc>
                <a:spcPct val="90000"/>
              </a:lnSpc>
              <a:spcBef>
                <a:spcPct val="0"/>
              </a:spcBef>
              <a:buNone/>
              <a:defRPr sz="4000" b="1" kern="1200">
                <a:solidFill>
                  <a:schemeClr val="tx2"/>
                </a:solidFill>
                <a:latin typeface="Arial" panose="020B0604020202020204" pitchFamily="34" charset="0"/>
                <a:ea typeface="+mj-ea"/>
                <a:cs typeface="Arial" panose="020B0604020202020204" pitchFamily="34" charset="0"/>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altLang="en-US" sz="4800" b="1" i="0" u="none" strike="noStrike" kern="1200" cap="none" spc="0" normalizeH="0" baseline="0" noProof="0" dirty="0">
                <a:ln>
                  <a:noFill/>
                </a:ln>
                <a:solidFill>
                  <a:srgbClr val="002060"/>
                </a:solidFill>
                <a:effectLst/>
                <a:uLnTx/>
                <a:uFillTx/>
                <a:latin typeface="+mj-lt"/>
                <a:ea typeface="+mj-ea"/>
                <a:cs typeface="Arial" panose="020B0604020202020204" pitchFamily="34" charset="0"/>
              </a:rPr>
              <a:t>Questions?</a:t>
            </a:r>
          </a:p>
        </p:txBody>
      </p:sp>
      <p:sp>
        <p:nvSpPr>
          <p:cNvPr id="3" name="Title 1"/>
          <p:cNvSpPr txBox="1">
            <a:spLocks/>
          </p:cNvSpPr>
          <p:nvPr/>
        </p:nvSpPr>
        <p:spPr>
          <a:xfrm>
            <a:off x="489238" y="2161149"/>
            <a:ext cx="8153317" cy="3020069"/>
          </a:xfrm>
          <a:prstGeom prst="rect">
            <a:avLst/>
          </a:prstGeom>
        </p:spPr>
        <p:txBody>
          <a:bodyPr/>
          <a:lstStyle>
            <a:lvl1pPr algn="l" defTabSz="914400" rtl="0" eaLnBrk="1" latinLnBrk="0" hangingPunct="1">
              <a:lnSpc>
                <a:spcPct val="90000"/>
              </a:lnSpc>
              <a:spcBef>
                <a:spcPct val="0"/>
              </a:spcBef>
              <a:buNone/>
              <a:defRPr sz="4000" b="1" kern="1200">
                <a:solidFill>
                  <a:schemeClr val="tx2"/>
                </a:solidFill>
                <a:latin typeface="Arial" panose="020B0604020202020204" pitchFamily="34" charset="0"/>
                <a:ea typeface="+mj-ea"/>
                <a:cs typeface="Arial" panose="020B0604020202020204" pitchFamily="34" charset="0"/>
              </a:defRPr>
            </a:lvl1pPr>
          </a:lstStyle>
          <a:p>
            <a:pPr algn="ctr">
              <a:lnSpc>
                <a:spcPct val="100000"/>
              </a:lnSpc>
            </a:pPr>
            <a:r>
              <a:rPr lang="en-US" altLang="en-US" sz="3600" dirty="0">
                <a:solidFill>
                  <a:srgbClr val="002060"/>
                </a:solidFill>
                <a:latin typeface="+mj-lt"/>
              </a:rPr>
              <a:t>Contact Information</a:t>
            </a:r>
          </a:p>
          <a:p>
            <a:pPr algn="ctr">
              <a:lnSpc>
                <a:spcPct val="100000"/>
              </a:lnSpc>
            </a:pPr>
            <a:endParaRPr lang="en-US" altLang="en-US" sz="1600" dirty="0">
              <a:solidFill>
                <a:srgbClr val="002060"/>
              </a:solidFill>
              <a:latin typeface="+mj-lt"/>
            </a:endParaRPr>
          </a:p>
          <a:p>
            <a:pPr algn="ctr">
              <a:lnSpc>
                <a:spcPct val="100000"/>
              </a:lnSpc>
            </a:pPr>
            <a:endParaRPr lang="en-US" altLang="en-US" sz="1600" dirty="0">
              <a:solidFill>
                <a:srgbClr val="002060"/>
              </a:solidFill>
              <a:latin typeface="+mj-lt"/>
            </a:endParaRPr>
          </a:p>
          <a:p>
            <a:pPr algn="ctr">
              <a:lnSpc>
                <a:spcPct val="100000"/>
              </a:lnSpc>
            </a:pPr>
            <a:r>
              <a:rPr lang="en-US" altLang="en-US" sz="2400" b="0" dirty="0">
                <a:solidFill>
                  <a:srgbClr val="002060"/>
                </a:solidFill>
                <a:latin typeface="+mj-lt"/>
              </a:rPr>
              <a:t>Daniel Brennan, Director</a:t>
            </a:r>
          </a:p>
          <a:p>
            <a:pPr algn="ctr">
              <a:lnSpc>
                <a:spcPct val="100000"/>
              </a:lnSpc>
            </a:pPr>
            <a:r>
              <a:rPr lang="en-US" altLang="en-US" sz="2400" b="0" dirty="0">
                <a:solidFill>
                  <a:srgbClr val="002060"/>
                </a:solidFill>
                <a:latin typeface="+mj-lt"/>
              </a:rPr>
              <a:t>MaineHousing</a:t>
            </a:r>
          </a:p>
          <a:p>
            <a:pPr algn="ctr">
              <a:lnSpc>
                <a:spcPct val="100000"/>
              </a:lnSpc>
            </a:pPr>
            <a:r>
              <a:rPr lang="en-US" altLang="en-US" sz="2400" b="0" dirty="0">
                <a:solidFill>
                  <a:srgbClr val="002060"/>
                </a:solidFill>
                <a:latin typeface="+mj-lt"/>
              </a:rPr>
              <a:t>26 Edison Drive</a:t>
            </a:r>
          </a:p>
          <a:p>
            <a:pPr algn="ctr">
              <a:lnSpc>
                <a:spcPct val="100000"/>
              </a:lnSpc>
            </a:pPr>
            <a:r>
              <a:rPr lang="en-US" altLang="en-US" sz="2400" b="0" dirty="0">
                <a:solidFill>
                  <a:srgbClr val="002060"/>
                </a:solidFill>
                <a:latin typeface="+mj-lt"/>
              </a:rPr>
              <a:t>Augusta, ME 04330</a:t>
            </a:r>
          </a:p>
          <a:p>
            <a:pPr algn="ctr">
              <a:lnSpc>
                <a:spcPct val="100000"/>
              </a:lnSpc>
            </a:pPr>
            <a:r>
              <a:rPr lang="en-US" altLang="en-US" sz="2400" b="0" dirty="0">
                <a:solidFill>
                  <a:srgbClr val="002060"/>
                </a:solidFill>
                <a:latin typeface="+mj-lt"/>
              </a:rPr>
              <a:t>(207) 626-4611</a:t>
            </a:r>
          </a:p>
          <a:p>
            <a:pPr algn="ctr">
              <a:lnSpc>
                <a:spcPct val="100000"/>
              </a:lnSpc>
            </a:pPr>
            <a:r>
              <a:rPr lang="en-US" altLang="en-US" sz="2400" b="0" dirty="0">
                <a:solidFill>
                  <a:srgbClr val="0000FF"/>
                </a:solidFill>
                <a:latin typeface="+mj-lt"/>
                <a:hlinkClick r:id="rId3"/>
              </a:rPr>
              <a:t>dbrennan@mainehousing.org</a:t>
            </a:r>
            <a:endParaRPr lang="en-US" altLang="en-US" sz="2400" b="0" dirty="0">
              <a:solidFill>
                <a:srgbClr val="0000FF"/>
              </a:solidFill>
              <a:latin typeface="+mj-lt"/>
            </a:endParaRPr>
          </a:p>
          <a:p>
            <a:pPr>
              <a:lnSpc>
                <a:spcPct val="100000"/>
              </a:lnSpc>
            </a:pPr>
            <a:endParaRPr lang="en-US" altLang="en-US" sz="2000" b="0" dirty="0">
              <a:solidFill>
                <a:srgbClr val="002060"/>
              </a:solidFill>
              <a:latin typeface="+mj-lt"/>
            </a:endParaRPr>
          </a:p>
        </p:txBody>
      </p:sp>
    </p:spTree>
    <p:extLst>
      <p:ext uri="{BB962C8B-B14F-4D97-AF65-F5344CB8AC3E}">
        <p14:creationId xmlns:p14="http://schemas.microsoft.com/office/powerpoint/2010/main" val="27938801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5915" y="252393"/>
            <a:ext cx="8051887" cy="805752"/>
          </a:xfrm>
        </p:spPr>
        <p:txBody>
          <a:bodyPr>
            <a:normAutofit/>
          </a:bodyPr>
          <a:lstStyle/>
          <a:p>
            <a:pPr algn="ctr"/>
            <a:r>
              <a:rPr lang="en-US" sz="3800" dirty="0">
                <a:solidFill>
                  <a:srgbClr val="002060"/>
                </a:solidFill>
              </a:rPr>
              <a:t>MaineHousing – Who We Are</a:t>
            </a:r>
          </a:p>
        </p:txBody>
      </p:sp>
      <p:pic>
        <p:nvPicPr>
          <p:cNvPr id="10" name="Picture 9" descr="Maine Housing is: a bank, a program administrator, and a Public Housing Authority."/>
          <p:cNvPicPr>
            <a:picLocks noChangeAspect="1"/>
          </p:cNvPicPr>
          <p:nvPr/>
        </p:nvPicPr>
        <p:blipFill rotWithShape="1">
          <a:blip r:embed="rId3">
            <a:extLst>
              <a:ext uri="{28A0092B-C50C-407E-A947-70E740481C1C}">
                <a14:useLocalDpi xmlns:a14="http://schemas.microsoft.com/office/drawing/2010/main" val="0"/>
              </a:ext>
            </a:extLst>
          </a:blip>
          <a:srcRect/>
          <a:stretch/>
        </p:blipFill>
        <p:spPr>
          <a:xfrm>
            <a:off x="1029650" y="3346376"/>
            <a:ext cx="7183293" cy="2544835"/>
          </a:xfrm>
          <a:prstGeom prst="rect">
            <a:avLst/>
          </a:prstGeom>
        </p:spPr>
      </p:pic>
      <p:sp>
        <p:nvSpPr>
          <p:cNvPr id="5" name="Title 1"/>
          <p:cNvSpPr txBox="1">
            <a:spLocks/>
          </p:cNvSpPr>
          <p:nvPr/>
        </p:nvSpPr>
        <p:spPr>
          <a:xfrm>
            <a:off x="476120" y="1140539"/>
            <a:ext cx="8500732" cy="2635045"/>
          </a:xfrm>
          <a:prstGeom prst="rect">
            <a:avLst/>
          </a:prstGeom>
        </p:spPr>
        <p:txBody>
          <a:bodyPr vert="horz" lIns="91440" tIns="45720" rIns="91440" bIns="45720" rtlCol="0" anchor="ctr">
            <a:normAutofit fontScale="25000" lnSpcReduction="20000"/>
          </a:bodyPr>
          <a:lstStyle>
            <a:lvl1pPr algn="l" defTabSz="914400" rtl="0" eaLnBrk="1" latinLnBrk="0" hangingPunct="1">
              <a:lnSpc>
                <a:spcPct val="90000"/>
              </a:lnSpc>
              <a:spcBef>
                <a:spcPct val="0"/>
              </a:spcBef>
              <a:buNone/>
              <a:defRPr sz="4000" b="1" kern="1200">
                <a:solidFill>
                  <a:schemeClr val="tx2"/>
                </a:solidFill>
                <a:latin typeface="Arial" panose="020B0604020202020204" pitchFamily="34" charset="0"/>
                <a:ea typeface="+mj-ea"/>
                <a:cs typeface="Arial" panose="020B0604020202020204" pitchFamily="34" charset="0"/>
              </a:defRPr>
            </a:lvl1pPr>
          </a:lstStyle>
          <a:p>
            <a:pPr marL="457200" indent="-457200">
              <a:buFont typeface="Arial" panose="020B0604020202020204" pitchFamily="34" charset="0"/>
              <a:buChar char="•"/>
            </a:pPr>
            <a:r>
              <a:rPr lang="en-US" sz="9600" b="0" dirty="0">
                <a:solidFill>
                  <a:srgbClr val="002060"/>
                </a:solidFill>
              </a:rPr>
              <a:t>Independent, quasi-state agency</a:t>
            </a:r>
          </a:p>
          <a:p>
            <a:endParaRPr lang="en-US" sz="9600" b="0" dirty="0">
              <a:solidFill>
                <a:srgbClr val="002060"/>
              </a:solidFill>
            </a:endParaRPr>
          </a:p>
          <a:p>
            <a:pPr marL="457200" indent="-457200">
              <a:lnSpc>
                <a:spcPct val="120000"/>
              </a:lnSpc>
              <a:spcBef>
                <a:spcPts val="600"/>
              </a:spcBef>
              <a:spcAft>
                <a:spcPts val="600"/>
              </a:spcAft>
              <a:buFont typeface="Arial" panose="020B0604020202020204" pitchFamily="34" charset="0"/>
              <a:buChar char="•"/>
            </a:pPr>
            <a:r>
              <a:rPr lang="en-US" sz="9600" b="0" dirty="0">
                <a:solidFill>
                  <a:srgbClr val="002060"/>
                </a:solidFill>
              </a:rPr>
              <a:t>MaineHousing’s mission is to assist Maine people in obtaining and maintaining quality affordable housing and services suitable to their housing needs</a:t>
            </a:r>
          </a:p>
          <a:p>
            <a:pPr marL="457200" indent="-457200">
              <a:buFont typeface="Arial" panose="020B0604020202020204" pitchFamily="34" charset="0"/>
              <a:buChar char="•"/>
            </a:pPr>
            <a:endParaRPr lang="en-US" sz="2800" b="0" dirty="0">
              <a:solidFill>
                <a:srgbClr val="002060"/>
              </a:solidFill>
            </a:endParaRPr>
          </a:p>
        </p:txBody>
      </p:sp>
    </p:spTree>
    <p:extLst>
      <p:ext uri="{BB962C8B-B14F-4D97-AF65-F5344CB8AC3E}">
        <p14:creationId xmlns:p14="http://schemas.microsoft.com/office/powerpoint/2010/main" val="19901429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noGrp="1"/>
          </p:cNvSpPr>
          <p:nvPr>
            <p:ph type="title" idx="4294967295"/>
          </p:nvPr>
        </p:nvSpPr>
        <p:spPr>
          <a:xfrm>
            <a:off x="478825" y="348154"/>
            <a:ext cx="8301594" cy="77480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l" defTabSz="914400" rtl="0" eaLnBrk="1" latinLnBrk="0" hangingPunct="1">
              <a:lnSpc>
                <a:spcPct val="90000"/>
              </a:lnSpc>
              <a:spcBef>
                <a:spcPct val="0"/>
              </a:spcBef>
              <a:buNone/>
              <a:defRPr sz="4000" b="1" kern="1200">
                <a:solidFill>
                  <a:schemeClr val="tx2"/>
                </a:solidFill>
                <a:latin typeface="Arial" panose="020B0604020202020204" pitchFamily="34" charset="0"/>
                <a:ea typeface="+mj-ea"/>
                <a:cs typeface="Arial" panose="020B0604020202020204"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3800" b="1" i="0" u="none" strike="noStrike" kern="1200" cap="none" spc="0" normalizeH="0" baseline="0" noProof="0" dirty="0">
                <a:ln>
                  <a:noFill/>
                </a:ln>
                <a:solidFill>
                  <a:srgbClr val="002060"/>
                </a:solidFill>
                <a:effectLst/>
                <a:uLnTx/>
                <a:uFillTx/>
                <a:latin typeface="Arial" panose="020B0604020202020204" pitchFamily="34" charset="0"/>
                <a:ea typeface="+mj-ea"/>
                <a:cs typeface="Arial" panose="020B0604020202020204" pitchFamily="34" charset="0"/>
              </a:rPr>
              <a:t>What is “Affordable”?</a:t>
            </a:r>
          </a:p>
        </p:txBody>
      </p:sp>
      <p:pic>
        <p:nvPicPr>
          <p:cNvPr id="5" name="Picture 4" descr="Affordable means that you spend 30% or less of your household income on housing costs."/>
          <p:cNvPicPr>
            <a:picLocks noChangeAspect="1"/>
          </p:cNvPicPr>
          <p:nvPr/>
        </p:nvPicPr>
        <p:blipFill rotWithShape="1">
          <a:blip r:embed="rId3">
            <a:extLst>
              <a:ext uri="{28A0092B-C50C-407E-A947-70E740481C1C}">
                <a14:useLocalDpi xmlns:a14="http://schemas.microsoft.com/office/drawing/2010/main" val="0"/>
              </a:ext>
            </a:extLst>
          </a:blip>
          <a:srcRect/>
          <a:stretch/>
        </p:blipFill>
        <p:spPr>
          <a:xfrm>
            <a:off x="1039156" y="1395060"/>
            <a:ext cx="7005563" cy="2199003"/>
          </a:xfrm>
          <a:prstGeom prst="rect">
            <a:avLst/>
          </a:prstGeom>
        </p:spPr>
      </p:pic>
      <p:pic>
        <p:nvPicPr>
          <p:cNvPr id="3" name="Picture 2" descr="For example, for a household that earns $40,000 per year, 30% of that household income equals $12,000. This works out to a budget of $1,000 per month spent on housing."/>
          <p:cNvPicPr>
            <a:picLocks noChangeAspect="1"/>
          </p:cNvPicPr>
          <p:nvPr/>
        </p:nvPicPr>
        <p:blipFill rotWithShape="1">
          <a:blip r:embed="rId4">
            <a:extLst>
              <a:ext uri="{28A0092B-C50C-407E-A947-70E740481C1C}">
                <a14:useLocalDpi xmlns:a14="http://schemas.microsoft.com/office/drawing/2010/main" val="0"/>
              </a:ext>
            </a:extLst>
          </a:blip>
          <a:srcRect/>
          <a:stretch/>
        </p:blipFill>
        <p:spPr>
          <a:xfrm>
            <a:off x="1855887" y="3594063"/>
            <a:ext cx="5372099" cy="2329043"/>
          </a:xfrm>
          <a:prstGeom prst="rect">
            <a:avLst/>
          </a:prstGeom>
        </p:spPr>
      </p:pic>
    </p:spTree>
    <p:extLst>
      <p:ext uri="{BB962C8B-B14F-4D97-AF65-F5344CB8AC3E}">
        <p14:creationId xmlns:p14="http://schemas.microsoft.com/office/powerpoint/2010/main" val="33438336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idx="4294967295"/>
          </p:nvPr>
        </p:nvSpPr>
        <p:spPr>
          <a:xfrm>
            <a:off x="541719" y="2323875"/>
            <a:ext cx="8023735" cy="1722032"/>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l" defTabSz="914400" rtl="0" eaLnBrk="1" latinLnBrk="0" hangingPunct="1">
              <a:lnSpc>
                <a:spcPct val="90000"/>
              </a:lnSpc>
              <a:spcBef>
                <a:spcPct val="0"/>
              </a:spcBef>
              <a:buNone/>
              <a:defRPr sz="4000" b="1" kern="1200">
                <a:solidFill>
                  <a:schemeClr val="tx2"/>
                </a:solidFill>
                <a:latin typeface="Arial" panose="020B0604020202020204" pitchFamily="34" charset="0"/>
                <a:ea typeface="+mj-ea"/>
                <a:cs typeface="Arial" panose="020B0604020202020204" pitchFamily="34" charset="0"/>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4800" b="1" i="0" u="none" strike="noStrike" kern="1200" cap="none" spc="0" normalizeH="0" baseline="0" noProof="0" dirty="0">
                <a:ln>
                  <a:noFill/>
                </a:ln>
                <a:solidFill>
                  <a:srgbClr val="002060"/>
                </a:solidFill>
                <a:effectLst/>
                <a:uLnTx/>
                <a:uFillTx/>
                <a:latin typeface="Arial" panose="020B0604020202020204" pitchFamily="34" charset="0"/>
                <a:ea typeface="+mj-ea"/>
                <a:cs typeface="Arial" panose="020B0604020202020204" pitchFamily="34" charset="0"/>
              </a:rPr>
              <a:t>Tools to Create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4800" b="1" i="0" u="none" strike="noStrike" kern="1200" cap="none" spc="0" normalizeH="0" baseline="0" noProof="0" dirty="0">
                <a:ln>
                  <a:noFill/>
                </a:ln>
                <a:solidFill>
                  <a:srgbClr val="002060"/>
                </a:solidFill>
                <a:effectLst/>
                <a:uLnTx/>
                <a:uFillTx/>
                <a:latin typeface="Arial" panose="020B0604020202020204" pitchFamily="34" charset="0"/>
                <a:ea typeface="+mj-ea"/>
                <a:cs typeface="Arial" panose="020B0604020202020204" pitchFamily="34" charset="0"/>
              </a:rPr>
              <a:t>Affordable Housing</a:t>
            </a:r>
          </a:p>
        </p:txBody>
      </p:sp>
    </p:spTree>
    <p:extLst>
      <p:ext uri="{BB962C8B-B14F-4D97-AF65-F5344CB8AC3E}">
        <p14:creationId xmlns:p14="http://schemas.microsoft.com/office/powerpoint/2010/main" val="20786929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idx="4294967295"/>
          </p:nvPr>
        </p:nvSpPr>
        <p:spPr>
          <a:xfrm>
            <a:off x="496528" y="363273"/>
            <a:ext cx="7886700" cy="629786"/>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l" defTabSz="914400" rtl="0" eaLnBrk="1" latinLnBrk="0" hangingPunct="1">
              <a:lnSpc>
                <a:spcPct val="90000"/>
              </a:lnSpc>
              <a:spcBef>
                <a:spcPct val="0"/>
              </a:spcBef>
              <a:buNone/>
              <a:defRPr sz="4000" b="1" kern="1200">
                <a:solidFill>
                  <a:schemeClr val="tx2"/>
                </a:solidFill>
                <a:latin typeface="Arial" panose="020B0604020202020204" pitchFamily="34" charset="0"/>
                <a:ea typeface="+mj-ea"/>
                <a:cs typeface="Arial" panose="020B0604020202020204"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altLang="en-US" sz="3600" b="1" i="0" u="none" strike="noStrike" kern="1200" cap="none" spc="0" normalizeH="0" baseline="0" noProof="0" dirty="0">
                <a:ln>
                  <a:noFill/>
                </a:ln>
                <a:solidFill>
                  <a:srgbClr val="002060"/>
                </a:solidFill>
                <a:effectLst/>
                <a:uLnTx/>
                <a:uFillTx/>
                <a:latin typeface="Arial" panose="020B0604020202020204" pitchFamily="34" charset="0"/>
                <a:ea typeface="+mj-ea"/>
                <a:cs typeface="Arial" panose="020B0604020202020204" pitchFamily="34" charset="0"/>
              </a:rPr>
              <a:t>Multifamily Development</a:t>
            </a:r>
          </a:p>
        </p:txBody>
      </p:sp>
      <p:sp>
        <p:nvSpPr>
          <p:cNvPr id="3" name="TextBox 2"/>
          <p:cNvSpPr txBox="1"/>
          <p:nvPr/>
        </p:nvSpPr>
        <p:spPr>
          <a:xfrm>
            <a:off x="496528" y="1607989"/>
            <a:ext cx="8190272" cy="3785652"/>
          </a:xfrm>
          <a:prstGeom prst="rect">
            <a:avLst/>
          </a:prstGeom>
          <a:noFill/>
        </p:spPr>
        <p:txBody>
          <a:bodyPr wrap="square" rtlCol="0">
            <a:spAutoFit/>
          </a:bodyPr>
          <a:lstStyle/>
          <a:p>
            <a:pPr marL="285750" indent="-285750">
              <a:spcBef>
                <a:spcPts val="1800"/>
              </a:spcBef>
              <a:spcAft>
                <a:spcPts val="1800"/>
              </a:spcAft>
              <a:buFont typeface="Arial" panose="020B0604020202020204" pitchFamily="34" charset="0"/>
              <a:buChar char="•"/>
            </a:pPr>
            <a:r>
              <a:rPr lang="en-US" sz="2400" dirty="0">
                <a:solidFill>
                  <a:srgbClr val="002060"/>
                </a:solidFill>
              </a:rPr>
              <a:t>Low-Income Housing Tax Credit</a:t>
            </a:r>
          </a:p>
          <a:p>
            <a:pPr marL="285750" indent="-285750">
              <a:spcBef>
                <a:spcPts val="1800"/>
              </a:spcBef>
              <a:spcAft>
                <a:spcPts val="1800"/>
              </a:spcAft>
              <a:buFont typeface="Arial" panose="020B0604020202020204" pitchFamily="34" charset="0"/>
              <a:buChar char="•"/>
            </a:pPr>
            <a:r>
              <a:rPr lang="en-US" sz="2400" dirty="0">
                <a:solidFill>
                  <a:srgbClr val="002060"/>
                </a:solidFill>
              </a:rPr>
              <a:t>MaineHousing allocates credits</a:t>
            </a:r>
          </a:p>
          <a:p>
            <a:pPr marL="285750" indent="-285750">
              <a:spcBef>
                <a:spcPts val="1800"/>
              </a:spcBef>
              <a:spcAft>
                <a:spcPts val="1800"/>
              </a:spcAft>
              <a:buFont typeface="Arial" panose="020B0604020202020204" pitchFamily="34" charset="0"/>
              <a:buChar char="•"/>
            </a:pPr>
            <a:r>
              <a:rPr lang="en-US" sz="2400" dirty="0">
                <a:solidFill>
                  <a:srgbClr val="002060"/>
                </a:solidFill>
              </a:rPr>
              <a:t>Developer then sells to investors for cash</a:t>
            </a:r>
          </a:p>
          <a:p>
            <a:pPr marL="285750" indent="-285750">
              <a:spcBef>
                <a:spcPts val="1800"/>
              </a:spcBef>
              <a:spcAft>
                <a:spcPts val="1800"/>
              </a:spcAft>
              <a:buFont typeface="Arial" panose="020B0604020202020204" pitchFamily="34" charset="0"/>
              <a:buChar char="•"/>
            </a:pPr>
            <a:r>
              <a:rPr lang="en-US" sz="2400" dirty="0">
                <a:solidFill>
                  <a:srgbClr val="002060"/>
                </a:solidFill>
              </a:rPr>
              <a:t>Cash (equity) = 30% to 70% total development costs</a:t>
            </a:r>
          </a:p>
          <a:p>
            <a:pPr marL="285750" indent="-285750">
              <a:spcBef>
                <a:spcPts val="1800"/>
              </a:spcBef>
              <a:spcAft>
                <a:spcPts val="1800"/>
              </a:spcAft>
              <a:buFont typeface="Arial" panose="020B0604020202020204" pitchFamily="34" charset="0"/>
              <a:buChar char="•"/>
            </a:pPr>
            <a:r>
              <a:rPr lang="en-US" sz="2400" dirty="0">
                <a:solidFill>
                  <a:srgbClr val="002060"/>
                </a:solidFill>
              </a:rPr>
              <a:t>Result = low/no mortgage = lower rents</a:t>
            </a:r>
          </a:p>
        </p:txBody>
      </p:sp>
    </p:spTree>
    <p:extLst>
      <p:ext uri="{BB962C8B-B14F-4D97-AF65-F5344CB8AC3E}">
        <p14:creationId xmlns:p14="http://schemas.microsoft.com/office/powerpoint/2010/main" val="32788591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idx="4294967295"/>
          </p:nvPr>
        </p:nvSpPr>
        <p:spPr>
          <a:xfrm>
            <a:off x="491611" y="2622762"/>
            <a:ext cx="8200105" cy="1349472"/>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l" defTabSz="914400" rtl="0" eaLnBrk="1" latinLnBrk="0" hangingPunct="1">
              <a:lnSpc>
                <a:spcPct val="90000"/>
              </a:lnSpc>
              <a:spcBef>
                <a:spcPct val="0"/>
              </a:spcBef>
              <a:buNone/>
              <a:defRPr sz="4000" b="1" kern="1200">
                <a:solidFill>
                  <a:schemeClr val="tx2"/>
                </a:solidFill>
                <a:latin typeface="Arial" panose="020B0604020202020204" pitchFamily="34" charset="0"/>
                <a:ea typeface="+mj-ea"/>
                <a:cs typeface="Arial" panose="020B0604020202020204"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altLang="en-US" sz="4800" b="1" i="0" u="none" strike="noStrike" kern="1200" cap="none" spc="0" normalizeH="0" baseline="0" noProof="0" dirty="0">
                <a:ln>
                  <a:noFill/>
                </a:ln>
                <a:solidFill>
                  <a:srgbClr val="002060"/>
                </a:solidFill>
                <a:effectLst/>
                <a:uLnTx/>
                <a:uFillTx/>
                <a:latin typeface="Arial" panose="020B0604020202020204" pitchFamily="34" charset="0"/>
                <a:ea typeface="+mj-ea"/>
                <a:cs typeface="Arial" panose="020B0604020202020204" pitchFamily="34" charset="0"/>
              </a:rPr>
              <a:t>Non-Tax Credit </a:t>
            </a:r>
          </a:p>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altLang="en-US" sz="4800" b="1" i="0" u="none" strike="noStrike" kern="1200" cap="none" spc="0" normalizeH="0" baseline="0" noProof="0" dirty="0">
                <a:ln>
                  <a:noFill/>
                </a:ln>
                <a:solidFill>
                  <a:srgbClr val="002060"/>
                </a:solidFill>
                <a:effectLst/>
                <a:uLnTx/>
                <a:uFillTx/>
                <a:latin typeface="Arial" panose="020B0604020202020204" pitchFamily="34" charset="0"/>
                <a:ea typeface="+mj-ea"/>
                <a:cs typeface="Arial" panose="020B0604020202020204" pitchFamily="34" charset="0"/>
              </a:rPr>
              <a:t>Development Programs</a:t>
            </a:r>
          </a:p>
        </p:txBody>
      </p:sp>
    </p:spTree>
    <p:extLst>
      <p:ext uri="{BB962C8B-B14F-4D97-AF65-F5344CB8AC3E}">
        <p14:creationId xmlns:p14="http://schemas.microsoft.com/office/powerpoint/2010/main" val="6909973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txBox="1">
            <a:spLocks noGrp="1"/>
          </p:cNvSpPr>
          <p:nvPr>
            <p:ph type="title" idx="4294967295"/>
          </p:nvPr>
        </p:nvSpPr>
        <p:spPr>
          <a:xfrm>
            <a:off x="480874" y="362526"/>
            <a:ext cx="8210544" cy="1171306"/>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l" defTabSz="914400" rtl="0" eaLnBrk="1" latinLnBrk="0" hangingPunct="1">
              <a:lnSpc>
                <a:spcPct val="90000"/>
              </a:lnSpc>
              <a:spcBef>
                <a:spcPct val="0"/>
              </a:spcBef>
              <a:buNone/>
              <a:defRPr sz="4000" b="1" kern="1200">
                <a:solidFill>
                  <a:schemeClr val="tx2"/>
                </a:solidFill>
                <a:latin typeface="Arial" panose="020B0604020202020204" pitchFamily="34" charset="0"/>
                <a:ea typeface="+mj-ea"/>
                <a:cs typeface="Arial" panose="020B0604020202020204" pitchFamily="34" charset="0"/>
              </a:defRPr>
            </a:lvl1pPr>
          </a:lstStyle>
          <a:p>
            <a:pPr marL="0" marR="0" lvl="0" indent="0" algn="ctr" defTabSz="914400" rtl="0" eaLnBrk="1" fontAlgn="auto" latinLnBrk="0" hangingPunct="1">
              <a:lnSpc>
                <a:spcPct val="100000"/>
              </a:lnSpc>
              <a:spcBef>
                <a:spcPct val="0"/>
              </a:spcBef>
              <a:spcAft>
                <a:spcPts val="0"/>
              </a:spcAft>
              <a:buClrTx/>
              <a:buSzTx/>
              <a:buFontTx/>
              <a:buNone/>
              <a:tabLst>
                <a:tab pos="5943600" algn="r"/>
              </a:tabLst>
              <a:defRPr/>
            </a:pPr>
            <a:r>
              <a:rPr kumimoji="0" lang="en-US" sz="3600" b="1" i="0" u="none" strike="noStrike" kern="1200" cap="none" spc="0" normalizeH="0" baseline="0" noProof="0" dirty="0">
                <a:ln>
                  <a:noFill/>
                </a:ln>
                <a:solidFill>
                  <a:srgbClr val="002060"/>
                </a:solidFill>
                <a:effectLst/>
                <a:uLnTx/>
                <a:uFillTx/>
                <a:latin typeface="Arial" panose="020B0604020202020204" pitchFamily="34" charset="0"/>
                <a:ea typeface="+mj-ea"/>
                <a:cs typeface="Times New Roman" panose="02020603050405020304" pitchFamily="18" charset="0"/>
              </a:rPr>
              <a:t>Rural Affordable </a:t>
            </a:r>
          </a:p>
          <a:p>
            <a:pPr marL="0" marR="0" lvl="0" indent="0" algn="ctr" defTabSz="914400" rtl="0" eaLnBrk="1" fontAlgn="auto" latinLnBrk="0" hangingPunct="1">
              <a:lnSpc>
                <a:spcPct val="100000"/>
              </a:lnSpc>
              <a:spcBef>
                <a:spcPct val="0"/>
              </a:spcBef>
              <a:spcAft>
                <a:spcPts val="0"/>
              </a:spcAft>
              <a:buClrTx/>
              <a:buSzTx/>
              <a:buFontTx/>
              <a:buNone/>
              <a:tabLst>
                <a:tab pos="5943600" algn="r"/>
              </a:tabLst>
              <a:defRPr/>
            </a:pPr>
            <a:r>
              <a:rPr kumimoji="0" lang="en-US" sz="3600" b="1" i="0" u="none" strike="noStrike" kern="1200" cap="none" spc="0" normalizeH="0" baseline="0" noProof="0" dirty="0">
                <a:ln>
                  <a:noFill/>
                </a:ln>
                <a:solidFill>
                  <a:srgbClr val="002060"/>
                </a:solidFill>
                <a:effectLst/>
                <a:uLnTx/>
                <a:uFillTx/>
                <a:latin typeface="Arial" panose="020B0604020202020204" pitchFamily="34" charset="0"/>
                <a:ea typeface="+mj-ea"/>
                <a:cs typeface="Times New Roman" panose="02020603050405020304" pitchFamily="18" charset="0"/>
              </a:rPr>
              <a:t>Rental Housing Program</a:t>
            </a:r>
            <a:endParaRPr kumimoji="0" lang="en-US" sz="3600" b="1" i="0" u="none" strike="noStrike" kern="1200" cap="none" spc="0" normalizeH="0" baseline="0" noProof="0" dirty="0">
              <a:ln>
                <a:noFill/>
              </a:ln>
              <a:solidFill>
                <a:srgbClr val="002060"/>
              </a:solidFill>
              <a:effectLst/>
              <a:uLnTx/>
              <a:uFillTx/>
              <a:latin typeface="Arial" panose="020B0604020202020204" pitchFamily="34" charset="0"/>
              <a:ea typeface="+mj-ea"/>
              <a:cs typeface="Arial" panose="020B0604020202020204" pitchFamily="34" charset="0"/>
            </a:endParaRPr>
          </a:p>
        </p:txBody>
      </p:sp>
      <p:sp>
        <p:nvSpPr>
          <p:cNvPr id="2" name="Rectangle 1"/>
          <p:cNvSpPr/>
          <p:nvPr/>
        </p:nvSpPr>
        <p:spPr>
          <a:xfrm>
            <a:off x="518682" y="2080647"/>
            <a:ext cx="8134928" cy="3539430"/>
          </a:xfrm>
          <a:prstGeom prst="rect">
            <a:avLst/>
          </a:prstGeom>
        </p:spPr>
        <p:txBody>
          <a:bodyPr wrap="square">
            <a:spAutoFit/>
          </a:bodyPr>
          <a:lstStyle/>
          <a:p>
            <a:pPr marL="225425" marR="0" lvl="1" indent="-225425">
              <a:spcBef>
                <a:spcPts val="1200"/>
              </a:spcBef>
              <a:spcAft>
                <a:spcPts val="1200"/>
              </a:spcAft>
              <a:buFont typeface="Arial" panose="020B0604020202020204" pitchFamily="34" charset="0"/>
              <a:buChar char="•"/>
            </a:pPr>
            <a:r>
              <a:rPr lang="en-US" sz="2400" dirty="0">
                <a:solidFill>
                  <a:srgbClr val="002060"/>
                </a:solidFill>
                <a:latin typeface="Arial" panose="020B0604020202020204" pitchFamily="34" charset="0"/>
                <a:ea typeface="Garamond" panose="02020404030301010803" pitchFamily="18" charset="0"/>
                <a:cs typeface="Arial" panose="020B0604020202020204" pitchFamily="34" charset="0"/>
              </a:rPr>
              <a:t>For projects 5 to 18 units</a:t>
            </a:r>
          </a:p>
          <a:p>
            <a:pPr marL="225425" marR="0" lvl="1" indent="-225425">
              <a:spcBef>
                <a:spcPts val="1200"/>
              </a:spcBef>
              <a:spcAft>
                <a:spcPts val="1200"/>
              </a:spcAft>
              <a:buFont typeface="Arial" panose="020B0604020202020204" pitchFamily="34" charset="0"/>
              <a:buChar char="•"/>
            </a:pPr>
            <a:r>
              <a:rPr lang="en-US" sz="2400" dirty="0">
                <a:solidFill>
                  <a:srgbClr val="002060"/>
                </a:solidFill>
                <a:latin typeface="Arial" panose="020B0604020202020204" pitchFamily="34" charset="0"/>
                <a:ea typeface="Garamond" panose="02020404030301010803" pitchFamily="18" charset="0"/>
                <a:cs typeface="Arial" panose="020B0604020202020204" pitchFamily="34" charset="0"/>
              </a:rPr>
              <a:t>Rents restricted to 80% AMI </a:t>
            </a:r>
          </a:p>
          <a:p>
            <a:pPr marL="225425" marR="0" lvl="1" indent="-225425">
              <a:spcBef>
                <a:spcPts val="1200"/>
              </a:spcBef>
              <a:spcAft>
                <a:spcPts val="1200"/>
              </a:spcAft>
              <a:buFont typeface="Arial" panose="020B0604020202020204" pitchFamily="34" charset="0"/>
              <a:buChar char="•"/>
            </a:pPr>
            <a:r>
              <a:rPr lang="en-US" sz="2400" dirty="0">
                <a:solidFill>
                  <a:srgbClr val="002060"/>
                </a:solidFill>
                <a:latin typeface="Arial" panose="020B0604020202020204" pitchFamily="34" charset="0"/>
                <a:ea typeface="Garamond" panose="02020404030301010803" pitchFamily="18" charset="0"/>
                <a:cs typeface="Arial" panose="020B0604020202020204" pitchFamily="34" charset="0"/>
              </a:rPr>
              <a:t>Incomes limited to 80% AMI</a:t>
            </a:r>
          </a:p>
          <a:p>
            <a:pPr marL="225425" marR="0" lvl="1" indent="-225425">
              <a:spcBef>
                <a:spcPts val="1200"/>
              </a:spcBef>
              <a:spcAft>
                <a:spcPts val="1200"/>
              </a:spcAft>
              <a:buFont typeface="Arial" panose="020B0604020202020204" pitchFamily="34" charset="0"/>
              <a:buChar char="•"/>
            </a:pPr>
            <a:r>
              <a:rPr lang="en-US" sz="2400" dirty="0">
                <a:solidFill>
                  <a:srgbClr val="002060"/>
                </a:solidFill>
                <a:latin typeface="Arial" panose="020B0604020202020204" pitchFamily="34" charset="0"/>
                <a:ea typeface="Garamond" panose="02020404030301010803" pitchFamily="18" charset="0"/>
                <a:cs typeface="Arial" panose="020B0604020202020204" pitchFamily="34" charset="0"/>
              </a:rPr>
              <a:t>For new construction, acquisition rehabilitation and adaptive re-use</a:t>
            </a:r>
          </a:p>
          <a:p>
            <a:pPr marL="225425" marR="0" lvl="1" indent="-225425">
              <a:spcBef>
                <a:spcPts val="1200"/>
              </a:spcBef>
              <a:spcAft>
                <a:spcPts val="1200"/>
              </a:spcAft>
              <a:buFont typeface="Arial" panose="020B0604020202020204" pitchFamily="34" charset="0"/>
              <a:buChar char="•"/>
            </a:pPr>
            <a:r>
              <a:rPr lang="en-US" sz="2400" dirty="0">
                <a:solidFill>
                  <a:srgbClr val="002060"/>
                </a:solidFill>
                <a:latin typeface="Arial" panose="020B0604020202020204" pitchFamily="34" charset="0"/>
                <a:ea typeface="Garamond" panose="02020404030301010803" pitchFamily="18" charset="0"/>
                <a:cs typeface="Arial" panose="020B0604020202020204" pitchFamily="34" charset="0"/>
              </a:rPr>
              <a:t>Affordability covenants for 45 years</a:t>
            </a:r>
            <a:endParaRPr lang="en-US" sz="2400" dirty="0">
              <a:solidFill>
                <a:srgbClr val="002060"/>
              </a:solidFill>
            </a:endParaRPr>
          </a:p>
        </p:txBody>
      </p:sp>
    </p:spTree>
    <p:extLst>
      <p:ext uri="{BB962C8B-B14F-4D97-AF65-F5344CB8AC3E}">
        <p14:creationId xmlns:p14="http://schemas.microsoft.com/office/powerpoint/2010/main" val="21653659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txBox="1">
            <a:spLocks noGrp="1"/>
          </p:cNvSpPr>
          <p:nvPr>
            <p:ph type="title" idx="4294967295"/>
          </p:nvPr>
        </p:nvSpPr>
        <p:spPr>
          <a:xfrm>
            <a:off x="480874" y="342861"/>
            <a:ext cx="8210544" cy="1171307"/>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l" defTabSz="914400" rtl="0" eaLnBrk="1" latinLnBrk="0" hangingPunct="1">
              <a:lnSpc>
                <a:spcPct val="90000"/>
              </a:lnSpc>
              <a:spcBef>
                <a:spcPct val="0"/>
              </a:spcBef>
              <a:buNone/>
              <a:defRPr sz="4000" b="1" kern="1200">
                <a:solidFill>
                  <a:schemeClr val="tx2"/>
                </a:solidFill>
                <a:latin typeface="Arial" panose="020B0604020202020204" pitchFamily="34" charset="0"/>
                <a:ea typeface="+mj-ea"/>
                <a:cs typeface="Arial" panose="020B0604020202020204" pitchFamily="34" charset="0"/>
              </a:defRPr>
            </a:lvl1pPr>
          </a:lstStyle>
          <a:p>
            <a:pPr marL="0" marR="0" lvl="0" indent="0" algn="ctr" defTabSz="914400" rtl="0" eaLnBrk="1" fontAlgn="auto" latinLnBrk="0" hangingPunct="1">
              <a:lnSpc>
                <a:spcPct val="100000"/>
              </a:lnSpc>
              <a:spcBef>
                <a:spcPct val="0"/>
              </a:spcBef>
              <a:spcAft>
                <a:spcPts val="0"/>
              </a:spcAft>
              <a:buClrTx/>
              <a:buSzTx/>
              <a:buFontTx/>
              <a:buNone/>
              <a:tabLst>
                <a:tab pos="5943600" algn="r"/>
              </a:tabLst>
              <a:defRPr/>
            </a:pPr>
            <a:r>
              <a:rPr kumimoji="0" lang="en-US" sz="3600" b="1" i="0" u="none" strike="noStrike" kern="1200" cap="none" spc="0" normalizeH="0" baseline="0" noProof="0" dirty="0">
                <a:ln>
                  <a:noFill/>
                </a:ln>
                <a:solidFill>
                  <a:srgbClr val="002060"/>
                </a:solidFill>
                <a:effectLst/>
                <a:uLnTx/>
                <a:uFillTx/>
                <a:latin typeface="Arial" panose="020B0604020202020204" pitchFamily="34" charset="0"/>
                <a:ea typeface="+mj-ea"/>
                <a:cs typeface="Times New Roman" panose="02020603050405020304" pitchFamily="18" charset="0"/>
              </a:rPr>
              <a:t>Short-Term Real Estate</a:t>
            </a:r>
          </a:p>
          <a:p>
            <a:pPr marL="0" marR="0" lvl="0" indent="0" algn="ctr" defTabSz="914400" rtl="0" eaLnBrk="1" fontAlgn="auto" latinLnBrk="0" hangingPunct="1">
              <a:lnSpc>
                <a:spcPct val="100000"/>
              </a:lnSpc>
              <a:spcBef>
                <a:spcPct val="0"/>
              </a:spcBef>
              <a:spcAft>
                <a:spcPts val="0"/>
              </a:spcAft>
              <a:buClrTx/>
              <a:buSzTx/>
              <a:buFontTx/>
              <a:buNone/>
              <a:tabLst>
                <a:tab pos="5943600" algn="r"/>
              </a:tabLst>
              <a:defRPr/>
            </a:pPr>
            <a:r>
              <a:rPr kumimoji="0" lang="en-US" sz="3600" b="1" i="0" u="none" strike="noStrike" kern="1200" cap="none" spc="0" normalizeH="0" baseline="0" noProof="0" dirty="0">
                <a:ln>
                  <a:noFill/>
                </a:ln>
                <a:solidFill>
                  <a:srgbClr val="002060"/>
                </a:solidFill>
                <a:effectLst/>
                <a:uLnTx/>
                <a:uFillTx/>
                <a:latin typeface="Arial" panose="020B0604020202020204" pitchFamily="34" charset="0"/>
                <a:ea typeface="+mj-ea"/>
                <a:cs typeface="Times New Roman" panose="02020603050405020304" pitchFamily="18" charset="0"/>
              </a:rPr>
              <a:t>Acquisition Program</a:t>
            </a:r>
            <a:endParaRPr kumimoji="0" lang="en-US" sz="3600" b="1" i="0" u="none" strike="noStrike" kern="1200" cap="none" spc="0" normalizeH="0" baseline="0" noProof="0" dirty="0">
              <a:ln>
                <a:noFill/>
              </a:ln>
              <a:solidFill>
                <a:srgbClr val="002060"/>
              </a:solidFill>
              <a:effectLst/>
              <a:uLnTx/>
              <a:uFillTx/>
              <a:latin typeface="Arial" panose="020B0604020202020204" pitchFamily="34" charset="0"/>
              <a:ea typeface="+mj-ea"/>
              <a:cs typeface="Arial" panose="020B0604020202020204" pitchFamily="34" charset="0"/>
            </a:endParaRPr>
          </a:p>
        </p:txBody>
      </p:sp>
      <p:sp>
        <p:nvSpPr>
          <p:cNvPr id="2" name="Rectangle 1"/>
          <p:cNvSpPr/>
          <p:nvPr/>
        </p:nvSpPr>
        <p:spPr>
          <a:xfrm>
            <a:off x="480874" y="2051152"/>
            <a:ext cx="8210544" cy="3293209"/>
          </a:xfrm>
          <a:prstGeom prst="rect">
            <a:avLst/>
          </a:prstGeom>
        </p:spPr>
        <p:txBody>
          <a:bodyPr wrap="square">
            <a:spAutoFit/>
          </a:bodyPr>
          <a:lstStyle/>
          <a:p>
            <a:pPr marL="225425" marR="0" lvl="1" indent="-225425">
              <a:spcBef>
                <a:spcPts val="1200"/>
              </a:spcBef>
              <a:spcAft>
                <a:spcPts val="1200"/>
              </a:spcAft>
              <a:buFont typeface="Arial" panose="020B0604020202020204" pitchFamily="34" charset="0"/>
              <a:buChar char="•"/>
            </a:pPr>
            <a:r>
              <a:rPr lang="en-US" sz="2400" dirty="0">
                <a:solidFill>
                  <a:srgbClr val="002060"/>
                </a:solidFill>
                <a:latin typeface="Arial" panose="020B0604020202020204" pitchFamily="34" charset="0"/>
                <a:ea typeface="Garamond" panose="02020404030301010803" pitchFamily="18" charset="0"/>
                <a:cs typeface="Arial" panose="020B0604020202020204" pitchFamily="34" charset="0"/>
              </a:rPr>
              <a:t>For public housing authorities, community action agencies and non-profit housing developers</a:t>
            </a:r>
          </a:p>
          <a:p>
            <a:pPr marL="225425" marR="0" lvl="1" indent="-225425">
              <a:spcBef>
                <a:spcPts val="1200"/>
              </a:spcBef>
              <a:spcAft>
                <a:spcPts val="1200"/>
              </a:spcAft>
              <a:buFont typeface="Arial" panose="020B0604020202020204" pitchFamily="34" charset="0"/>
              <a:buChar char="•"/>
            </a:pPr>
            <a:r>
              <a:rPr lang="en-US" sz="2400" dirty="0">
                <a:solidFill>
                  <a:srgbClr val="002060"/>
                </a:solidFill>
                <a:latin typeface="Arial" panose="020B0604020202020204" pitchFamily="34" charset="0"/>
                <a:ea typeface="Garamond" panose="02020404030301010803" pitchFamily="18" charset="0"/>
                <a:cs typeface="Arial" panose="020B0604020202020204" pitchFamily="34" charset="0"/>
              </a:rPr>
              <a:t>To provide flexible, short-term capital to quickly purchase real estate; giving MaineHousing partners up to 24 months to close with permanent financing that will fully develop the property into affordable housing</a:t>
            </a:r>
          </a:p>
          <a:p>
            <a:pPr marL="225425" marR="0" lvl="1" indent="-225425">
              <a:spcBef>
                <a:spcPts val="1200"/>
              </a:spcBef>
              <a:spcAft>
                <a:spcPts val="1200"/>
              </a:spcAft>
              <a:buFont typeface="Arial" panose="020B0604020202020204" pitchFamily="34" charset="0"/>
              <a:buChar char="•"/>
            </a:pPr>
            <a:r>
              <a:rPr lang="en-US" sz="2400" dirty="0">
                <a:solidFill>
                  <a:srgbClr val="002060"/>
                </a:solidFill>
                <a:latin typeface="Arial" panose="020B0604020202020204" pitchFamily="34" charset="0"/>
                <a:ea typeface="Garamond" panose="02020404030301010803" pitchFamily="18" charset="0"/>
                <a:cs typeface="Arial" panose="020B0604020202020204" pitchFamily="34" charset="0"/>
              </a:rPr>
              <a:t>Short-term rate of 5% (as of December 28, 2022)</a:t>
            </a:r>
          </a:p>
        </p:txBody>
      </p:sp>
    </p:spTree>
    <p:extLst>
      <p:ext uri="{BB962C8B-B14F-4D97-AF65-F5344CB8AC3E}">
        <p14:creationId xmlns:p14="http://schemas.microsoft.com/office/powerpoint/2010/main" val="24406903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txBox="1">
            <a:spLocks noGrp="1"/>
          </p:cNvSpPr>
          <p:nvPr>
            <p:ph type="title" idx="4294967295"/>
          </p:nvPr>
        </p:nvSpPr>
        <p:spPr>
          <a:xfrm>
            <a:off x="480874" y="2830422"/>
            <a:ext cx="8210544" cy="872547"/>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l" defTabSz="914400" rtl="0" eaLnBrk="1" latinLnBrk="0" hangingPunct="1">
              <a:lnSpc>
                <a:spcPct val="90000"/>
              </a:lnSpc>
              <a:spcBef>
                <a:spcPct val="0"/>
              </a:spcBef>
              <a:buNone/>
              <a:defRPr sz="4000" b="1" kern="1200">
                <a:solidFill>
                  <a:schemeClr val="tx2"/>
                </a:solidFill>
                <a:latin typeface="Arial" panose="020B0604020202020204" pitchFamily="34" charset="0"/>
                <a:ea typeface="+mj-ea"/>
                <a:cs typeface="Arial" panose="020B0604020202020204" pitchFamily="34" charset="0"/>
              </a:defRPr>
            </a:lvl1pPr>
          </a:lstStyle>
          <a:p>
            <a:pPr marL="0" marR="0" lvl="0" indent="0" algn="ctr" defTabSz="914400" rtl="0" eaLnBrk="1" fontAlgn="auto" latinLnBrk="0" hangingPunct="1">
              <a:lnSpc>
                <a:spcPct val="100000"/>
              </a:lnSpc>
              <a:spcBef>
                <a:spcPct val="0"/>
              </a:spcBef>
              <a:spcAft>
                <a:spcPts val="0"/>
              </a:spcAft>
              <a:buClrTx/>
              <a:buSzTx/>
              <a:buFontTx/>
              <a:buNone/>
              <a:tabLst>
                <a:tab pos="5943600" algn="r"/>
              </a:tabLst>
              <a:defRPr/>
            </a:pPr>
            <a:r>
              <a:rPr kumimoji="0" lang="en-US" sz="4800" b="1" i="0" u="none" strike="noStrike" kern="1200" cap="none" spc="0" normalizeH="0" baseline="0" noProof="0" dirty="0">
                <a:ln>
                  <a:noFill/>
                </a:ln>
                <a:solidFill>
                  <a:srgbClr val="002060"/>
                </a:solidFill>
                <a:effectLst/>
                <a:uLnTx/>
                <a:uFillTx/>
                <a:latin typeface="Arial" panose="020B0604020202020204" pitchFamily="34" charset="0"/>
                <a:ea typeface="+mj-ea"/>
                <a:cs typeface="Times New Roman" panose="02020603050405020304" pitchFamily="18" charset="0"/>
              </a:rPr>
              <a:t>Single Family Programs</a:t>
            </a:r>
            <a:endParaRPr kumimoji="0" lang="en-US" sz="4800" b="1" i="0" u="none" strike="noStrike" kern="1200" cap="none" spc="0" normalizeH="0" baseline="0" noProof="0" dirty="0">
              <a:ln>
                <a:noFill/>
              </a:ln>
              <a:solidFill>
                <a:srgbClr val="002060"/>
              </a:solidFill>
              <a:effectLst/>
              <a:uLnTx/>
              <a:uFillTx/>
              <a:latin typeface="Arial" panose="020B0604020202020204" pitchFamily="34" charset="0"/>
              <a:ea typeface="+mj-ea"/>
              <a:cs typeface="Arial" panose="020B0604020202020204" pitchFamily="34" charset="0"/>
            </a:endParaRPr>
          </a:p>
        </p:txBody>
      </p:sp>
    </p:spTree>
    <p:extLst>
      <p:ext uri="{BB962C8B-B14F-4D97-AF65-F5344CB8AC3E}">
        <p14:creationId xmlns:p14="http://schemas.microsoft.com/office/powerpoint/2010/main" val="1747829855"/>
      </p:ext>
    </p:extLst>
  </p:cSld>
  <p:clrMapOvr>
    <a:masterClrMapping/>
  </p:clrMapOvr>
</p:sld>
</file>

<file path=ppt/theme/theme1.xml><?xml version="1.0" encoding="utf-8"?>
<a:theme xmlns:a="http://schemas.openxmlformats.org/drawingml/2006/main" name="MaineHousing-1a">
  <a:themeElements>
    <a:clrScheme name="MaineHousingNew">
      <a:dk1>
        <a:srgbClr val="000000"/>
      </a:dk1>
      <a:lt1>
        <a:srgbClr val="FFFFFF"/>
      </a:lt1>
      <a:dk2>
        <a:srgbClr val="495869"/>
      </a:dk2>
      <a:lt2>
        <a:srgbClr val="EEECE1"/>
      </a:lt2>
      <a:accent1>
        <a:srgbClr val="495869"/>
      </a:accent1>
      <a:accent2>
        <a:srgbClr val="8AAF8E"/>
      </a:accent2>
      <a:accent3>
        <a:srgbClr val="F3C766"/>
      </a:accent3>
      <a:accent4>
        <a:srgbClr val="8CBDC8"/>
      </a:accent4>
      <a:accent5>
        <a:srgbClr val="899AAD"/>
      </a:accent5>
      <a:accent6>
        <a:srgbClr val="B9CFBB"/>
      </a:accent6>
      <a:hlink>
        <a:srgbClr val="495869"/>
      </a:hlink>
      <a:folHlink>
        <a:srgbClr val="8AAF8E"/>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ineHousing 2020 - 26 Edison Drive.potx" id="{E877775F-E0E6-49AD-8F1A-22DF461E8368}" vid="{7F8E10EE-53B9-40DD-9075-5A5497849F93}"/>
    </a:ext>
  </a:extLst>
</a:theme>
</file>

<file path=ppt/theme/theme10.xml><?xml version="1.0" encoding="utf-8"?>
<a:theme xmlns:a="http://schemas.openxmlformats.org/drawingml/2006/main" name="MaineHousing-2b">
  <a:themeElements>
    <a:clrScheme name="MaineHousingNew">
      <a:dk1>
        <a:srgbClr val="000000"/>
      </a:dk1>
      <a:lt1>
        <a:srgbClr val="FFFFFF"/>
      </a:lt1>
      <a:dk2>
        <a:srgbClr val="495869"/>
      </a:dk2>
      <a:lt2>
        <a:srgbClr val="EEECE1"/>
      </a:lt2>
      <a:accent1>
        <a:srgbClr val="495869"/>
      </a:accent1>
      <a:accent2>
        <a:srgbClr val="8AAF8E"/>
      </a:accent2>
      <a:accent3>
        <a:srgbClr val="F3C766"/>
      </a:accent3>
      <a:accent4>
        <a:srgbClr val="8CBDC8"/>
      </a:accent4>
      <a:accent5>
        <a:srgbClr val="899AAD"/>
      </a:accent5>
      <a:accent6>
        <a:srgbClr val="B9CFBB"/>
      </a:accent6>
      <a:hlink>
        <a:srgbClr val="495869"/>
      </a:hlink>
      <a:folHlink>
        <a:srgbClr val="8AAF8E"/>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ineHousing 2020 - 26 Edison Drive.potx" id="{E877775F-E0E6-49AD-8F1A-22DF461E8368}" vid="{219FECB7-81A7-4730-A360-38D436D65BA6}"/>
    </a:ext>
  </a:extLst>
</a:theme>
</file>

<file path=ppt/theme/theme11.xml><?xml version="1.0" encoding="utf-8"?>
<a:theme xmlns:a="http://schemas.openxmlformats.org/drawingml/2006/main" name="MaineHousing-2c">
  <a:themeElements>
    <a:clrScheme name="MaineHousingNew">
      <a:dk1>
        <a:srgbClr val="000000"/>
      </a:dk1>
      <a:lt1>
        <a:srgbClr val="FFFFFF"/>
      </a:lt1>
      <a:dk2>
        <a:srgbClr val="495869"/>
      </a:dk2>
      <a:lt2>
        <a:srgbClr val="EEECE1"/>
      </a:lt2>
      <a:accent1>
        <a:srgbClr val="495869"/>
      </a:accent1>
      <a:accent2>
        <a:srgbClr val="8AAF8E"/>
      </a:accent2>
      <a:accent3>
        <a:srgbClr val="F3C766"/>
      </a:accent3>
      <a:accent4>
        <a:srgbClr val="8CBDC8"/>
      </a:accent4>
      <a:accent5>
        <a:srgbClr val="899AAD"/>
      </a:accent5>
      <a:accent6>
        <a:srgbClr val="B9CFBB"/>
      </a:accent6>
      <a:hlink>
        <a:srgbClr val="495869"/>
      </a:hlink>
      <a:folHlink>
        <a:srgbClr val="8AAF8E"/>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ineHousing 2020 - 26 Edison Drive.potx" id="{E877775F-E0E6-49AD-8F1A-22DF461E8368}" vid="{EBB6B894-5407-455B-979F-9D27FE2A0D5E}"/>
    </a:ext>
  </a:extLst>
</a:theme>
</file>

<file path=ppt/theme/theme12.xml><?xml version="1.0" encoding="utf-8"?>
<a:theme xmlns:a="http://schemas.openxmlformats.org/drawingml/2006/main" name="MaineHousing-2d">
  <a:themeElements>
    <a:clrScheme name="MaineHousingNew">
      <a:dk1>
        <a:srgbClr val="000000"/>
      </a:dk1>
      <a:lt1>
        <a:srgbClr val="FFFFFF"/>
      </a:lt1>
      <a:dk2>
        <a:srgbClr val="495869"/>
      </a:dk2>
      <a:lt2>
        <a:srgbClr val="EEECE1"/>
      </a:lt2>
      <a:accent1>
        <a:srgbClr val="495869"/>
      </a:accent1>
      <a:accent2>
        <a:srgbClr val="8AAF8E"/>
      </a:accent2>
      <a:accent3>
        <a:srgbClr val="F3C766"/>
      </a:accent3>
      <a:accent4>
        <a:srgbClr val="8CBDC8"/>
      </a:accent4>
      <a:accent5>
        <a:srgbClr val="899AAD"/>
      </a:accent5>
      <a:accent6>
        <a:srgbClr val="B9CFBB"/>
      </a:accent6>
      <a:hlink>
        <a:srgbClr val="495869"/>
      </a:hlink>
      <a:folHlink>
        <a:srgbClr val="8AAF8E"/>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ineHousing 2020 - 26 Edison Drive.potx" id="{E877775F-E0E6-49AD-8F1A-22DF461E8368}" vid="{440504EF-87CF-4EDB-889E-F8FE20355FB2}"/>
    </a:ext>
  </a:extLst>
</a:theme>
</file>

<file path=ppt/theme/theme13.xml><?xml version="1.0" encoding="utf-8"?>
<a:theme xmlns:a="http://schemas.openxmlformats.org/drawingml/2006/main" name="MaineHousing-2e">
  <a:themeElements>
    <a:clrScheme name="MaineHousingNew">
      <a:dk1>
        <a:srgbClr val="000000"/>
      </a:dk1>
      <a:lt1>
        <a:srgbClr val="FFFFFF"/>
      </a:lt1>
      <a:dk2>
        <a:srgbClr val="495869"/>
      </a:dk2>
      <a:lt2>
        <a:srgbClr val="EEECE1"/>
      </a:lt2>
      <a:accent1>
        <a:srgbClr val="495869"/>
      </a:accent1>
      <a:accent2>
        <a:srgbClr val="8AAF8E"/>
      </a:accent2>
      <a:accent3>
        <a:srgbClr val="F3C766"/>
      </a:accent3>
      <a:accent4>
        <a:srgbClr val="8CBDC8"/>
      </a:accent4>
      <a:accent5>
        <a:srgbClr val="899AAD"/>
      </a:accent5>
      <a:accent6>
        <a:srgbClr val="B9CFBB"/>
      </a:accent6>
      <a:hlink>
        <a:srgbClr val="495869"/>
      </a:hlink>
      <a:folHlink>
        <a:srgbClr val="8AAF8E"/>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ineHousing 2020 - 26 Edison Drive.potx" id="{E877775F-E0E6-49AD-8F1A-22DF461E8368}" vid="{40436653-06FF-4BDF-8A72-42EBF2B64ADC}"/>
    </a:ext>
  </a:extLst>
</a:theme>
</file>

<file path=ppt/theme/theme14.xml><?xml version="1.0" encoding="utf-8"?>
<a:theme xmlns:a="http://schemas.openxmlformats.org/drawingml/2006/main" name="MaineHousing-2f">
  <a:themeElements>
    <a:clrScheme name="MaineHousingNew">
      <a:dk1>
        <a:srgbClr val="000000"/>
      </a:dk1>
      <a:lt1>
        <a:srgbClr val="FFFFFF"/>
      </a:lt1>
      <a:dk2>
        <a:srgbClr val="495869"/>
      </a:dk2>
      <a:lt2>
        <a:srgbClr val="EEECE1"/>
      </a:lt2>
      <a:accent1>
        <a:srgbClr val="495869"/>
      </a:accent1>
      <a:accent2>
        <a:srgbClr val="8AAF8E"/>
      </a:accent2>
      <a:accent3>
        <a:srgbClr val="F3C766"/>
      </a:accent3>
      <a:accent4>
        <a:srgbClr val="8CBDC8"/>
      </a:accent4>
      <a:accent5>
        <a:srgbClr val="899AAD"/>
      </a:accent5>
      <a:accent6>
        <a:srgbClr val="B9CFBB"/>
      </a:accent6>
      <a:hlink>
        <a:srgbClr val="495869"/>
      </a:hlink>
      <a:folHlink>
        <a:srgbClr val="8AAF8E"/>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ineHousing 2020 - 26 Edison Drive.potx" id="{E877775F-E0E6-49AD-8F1A-22DF461E8368}" vid="{5D14C828-B582-410F-94DB-C97FBD63D597}"/>
    </a:ext>
  </a:extLst>
</a:theme>
</file>

<file path=ppt/theme/theme15.xml><?xml version="1.0" encoding="utf-8"?>
<a:theme xmlns:a="http://schemas.openxmlformats.org/drawingml/2006/main" name="MaineHousing-2g">
  <a:themeElements>
    <a:clrScheme name="MaineHousingNew">
      <a:dk1>
        <a:srgbClr val="000000"/>
      </a:dk1>
      <a:lt1>
        <a:srgbClr val="FFFFFF"/>
      </a:lt1>
      <a:dk2>
        <a:srgbClr val="495869"/>
      </a:dk2>
      <a:lt2>
        <a:srgbClr val="EEECE1"/>
      </a:lt2>
      <a:accent1>
        <a:srgbClr val="495869"/>
      </a:accent1>
      <a:accent2>
        <a:srgbClr val="8AAF8E"/>
      </a:accent2>
      <a:accent3>
        <a:srgbClr val="F3C766"/>
      </a:accent3>
      <a:accent4>
        <a:srgbClr val="8CBDC8"/>
      </a:accent4>
      <a:accent5>
        <a:srgbClr val="899AAD"/>
      </a:accent5>
      <a:accent6>
        <a:srgbClr val="B9CFBB"/>
      </a:accent6>
      <a:hlink>
        <a:srgbClr val="495869"/>
      </a:hlink>
      <a:folHlink>
        <a:srgbClr val="8AAF8E"/>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ineHousing 2020 - 26 Edison Drive.potx" id="{E877775F-E0E6-49AD-8F1A-22DF461E8368}" vid="{92442B94-DDC3-4D91-B514-7A76245B8A87}"/>
    </a:ext>
  </a:extLst>
</a:theme>
</file>

<file path=ppt/theme/theme16.xml><?xml version="1.0" encoding="utf-8"?>
<a:theme xmlns:a="http://schemas.openxmlformats.org/drawingml/2006/main" name="MaineHousing-2h">
  <a:themeElements>
    <a:clrScheme name="MaineHousingNew">
      <a:dk1>
        <a:srgbClr val="000000"/>
      </a:dk1>
      <a:lt1>
        <a:srgbClr val="FFFFFF"/>
      </a:lt1>
      <a:dk2>
        <a:srgbClr val="495869"/>
      </a:dk2>
      <a:lt2>
        <a:srgbClr val="EEECE1"/>
      </a:lt2>
      <a:accent1>
        <a:srgbClr val="495869"/>
      </a:accent1>
      <a:accent2>
        <a:srgbClr val="8AAF8E"/>
      </a:accent2>
      <a:accent3>
        <a:srgbClr val="F3C766"/>
      </a:accent3>
      <a:accent4>
        <a:srgbClr val="8CBDC8"/>
      </a:accent4>
      <a:accent5>
        <a:srgbClr val="899AAD"/>
      </a:accent5>
      <a:accent6>
        <a:srgbClr val="B9CFBB"/>
      </a:accent6>
      <a:hlink>
        <a:srgbClr val="495869"/>
      </a:hlink>
      <a:folHlink>
        <a:srgbClr val="8AAF8E"/>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ineHousing 2020 - 26 Edison Drive.potx" id="{E877775F-E0E6-49AD-8F1A-22DF461E8368}" vid="{1ED48BA5-ABA8-42A4-974C-F4C2108FE714}"/>
    </a:ext>
  </a:extLst>
</a:theme>
</file>

<file path=ppt/theme/theme1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8.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aineHousing-1b">
  <a:themeElements>
    <a:clrScheme name="MaineHousingNew">
      <a:dk1>
        <a:srgbClr val="000000"/>
      </a:dk1>
      <a:lt1>
        <a:srgbClr val="FFFFFF"/>
      </a:lt1>
      <a:dk2>
        <a:srgbClr val="495869"/>
      </a:dk2>
      <a:lt2>
        <a:srgbClr val="EEECE1"/>
      </a:lt2>
      <a:accent1>
        <a:srgbClr val="495869"/>
      </a:accent1>
      <a:accent2>
        <a:srgbClr val="8AAF8E"/>
      </a:accent2>
      <a:accent3>
        <a:srgbClr val="F3C766"/>
      </a:accent3>
      <a:accent4>
        <a:srgbClr val="8CBDC8"/>
      </a:accent4>
      <a:accent5>
        <a:srgbClr val="899AAD"/>
      </a:accent5>
      <a:accent6>
        <a:srgbClr val="B9CFBB"/>
      </a:accent6>
      <a:hlink>
        <a:srgbClr val="495869"/>
      </a:hlink>
      <a:folHlink>
        <a:srgbClr val="8AAF8E"/>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ineHousing 2020 - 26 Edison Drive.potx" id="{E877775F-E0E6-49AD-8F1A-22DF461E8368}" vid="{21B09516-1F48-433A-87E1-89C4CC37505C}"/>
    </a:ext>
  </a:extLst>
</a:theme>
</file>

<file path=ppt/theme/theme3.xml><?xml version="1.0" encoding="utf-8"?>
<a:theme xmlns:a="http://schemas.openxmlformats.org/drawingml/2006/main" name="MaineHousing-1c">
  <a:themeElements>
    <a:clrScheme name="MaineHousingNew">
      <a:dk1>
        <a:srgbClr val="000000"/>
      </a:dk1>
      <a:lt1>
        <a:srgbClr val="FFFFFF"/>
      </a:lt1>
      <a:dk2>
        <a:srgbClr val="495869"/>
      </a:dk2>
      <a:lt2>
        <a:srgbClr val="EEECE1"/>
      </a:lt2>
      <a:accent1>
        <a:srgbClr val="495869"/>
      </a:accent1>
      <a:accent2>
        <a:srgbClr val="8AAF8E"/>
      </a:accent2>
      <a:accent3>
        <a:srgbClr val="F3C766"/>
      </a:accent3>
      <a:accent4>
        <a:srgbClr val="8CBDC8"/>
      </a:accent4>
      <a:accent5>
        <a:srgbClr val="899AAD"/>
      </a:accent5>
      <a:accent6>
        <a:srgbClr val="B9CFBB"/>
      </a:accent6>
      <a:hlink>
        <a:srgbClr val="495869"/>
      </a:hlink>
      <a:folHlink>
        <a:srgbClr val="8AAF8E"/>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ineHousing 2020 - 26 Edison Drive.potx" id="{E877775F-E0E6-49AD-8F1A-22DF461E8368}" vid="{AC73FC93-E15F-4A4A-A14D-6A2E8A9F3953}"/>
    </a:ext>
  </a:extLst>
</a:theme>
</file>

<file path=ppt/theme/theme4.xml><?xml version="1.0" encoding="utf-8"?>
<a:theme xmlns:a="http://schemas.openxmlformats.org/drawingml/2006/main" name="MaineHousing-1d">
  <a:themeElements>
    <a:clrScheme name="MaineHousingNew">
      <a:dk1>
        <a:srgbClr val="000000"/>
      </a:dk1>
      <a:lt1>
        <a:srgbClr val="FFFFFF"/>
      </a:lt1>
      <a:dk2>
        <a:srgbClr val="495869"/>
      </a:dk2>
      <a:lt2>
        <a:srgbClr val="EEECE1"/>
      </a:lt2>
      <a:accent1>
        <a:srgbClr val="495869"/>
      </a:accent1>
      <a:accent2>
        <a:srgbClr val="8AAF8E"/>
      </a:accent2>
      <a:accent3>
        <a:srgbClr val="F3C766"/>
      </a:accent3>
      <a:accent4>
        <a:srgbClr val="8CBDC8"/>
      </a:accent4>
      <a:accent5>
        <a:srgbClr val="899AAD"/>
      </a:accent5>
      <a:accent6>
        <a:srgbClr val="B9CFBB"/>
      </a:accent6>
      <a:hlink>
        <a:srgbClr val="495869"/>
      </a:hlink>
      <a:folHlink>
        <a:srgbClr val="8AAF8E"/>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ineHousing 2020 - 26 Edison Drive.potx" id="{E877775F-E0E6-49AD-8F1A-22DF461E8368}" vid="{69438075-E470-446F-9B7C-64AC0BF2987C}"/>
    </a:ext>
  </a:extLst>
</a:theme>
</file>

<file path=ppt/theme/theme5.xml><?xml version="1.0" encoding="utf-8"?>
<a:theme xmlns:a="http://schemas.openxmlformats.org/drawingml/2006/main" name="MaineHousing-1e">
  <a:themeElements>
    <a:clrScheme name="MaineHousingNew">
      <a:dk1>
        <a:srgbClr val="000000"/>
      </a:dk1>
      <a:lt1>
        <a:srgbClr val="FFFFFF"/>
      </a:lt1>
      <a:dk2>
        <a:srgbClr val="495869"/>
      </a:dk2>
      <a:lt2>
        <a:srgbClr val="EEECE1"/>
      </a:lt2>
      <a:accent1>
        <a:srgbClr val="495869"/>
      </a:accent1>
      <a:accent2>
        <a:srgbClr val="8AAF8E"/>
      </a:accent2>
      <a:accent3>
        <a:srgbClr val="F3C766"/>
      </a:accent3>
      <a:accent4>
        <a:srgbClr val="8CBDC8"/>
      </a:accent4>
      <a:accent5>
        <a:srgbClr val="899AAD"/>
      </a:accent5>
      <a:accent6>
        <a:srgbClr val="B9CFBB"/>
      </a:accent6>
      <a:hlink>
        <a:srgbClr val="495869"/>
      </a:hlink>
      <a:folHlink>
        <a:srgbClr val="8AAF8E"/>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ineHousing 2020 - 26 Edison Drive.potx" id="{E877775F-E0E6-49AD-8F1A-22DF461E8368}" vid="{844BBF17-0EEA-4885-81A4-B6A5961A6856}"/>
    </a:ext>
  </a:extLst>
</a:theme>
</file>

<file path=ppt/theme/theme6.xml><?xml version="1.0" encoding="utf-8"?>
<a:theme xmlns:a="http://schemas.openxmlformats.org/drawingml/2006/main" name="MaineHousing-1f">
  <a:themeElements>
    <a:clrScheme name="MaineHousingNew">
      <a:dk1>
        <a:srgbClr val="000000"/>
      </a:dk1>
      <a:lt1>
        <a:srgbClr val="FFFFFF"/>
      </a:lt1>
      <a:dk2>
        <a:srgbClr val="495869"/>
      </a:dk2>
      <a:lt2>
        <a:srgbClr val="EEECE1"/>
      </a:lt2>
      <a:accent1>
        <a:srgbClr val="495869"/>
      </a:accent1>
      <a:accent2>
        <a:srgbClr val="8AAF8E"/>
      </a:accent2>
      <a:accent3>
        <a:srgbClr val="F3C766"/>
      </a:accent3>
      <a:accent4>
        <a:srgbClr val="8CBDC8"/>
      </a:accent4>
      <a:accent5>
        <a:srgbClr val="899AAD"/>
      </a:accent5>
      <a:accent6>
        <a:srgbClr val="B9CFBB"/>
      </a:accent6>
      <a:hlink>
        <a:srgbClr val="495869"/>
      </a:hlink>
      <a:folHlink>
        <a:srgbClr val="8AAF8E"/>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ineHousing 2020 - 26 Edison Drive.potx" id="{E877775F-E0E6-49AD-8F1A-22DF461E8368}" vid="{07EFBB25-E1F0-4E8D-8CFF-709E51D236D2}"/>
    </a:ext>
  </a:extLst>
</a:theme>
</file>

<file path=ppt/theme/theme7.xml><?xml version="1.0" encoding="utf-8"?>
<a:theme xmlns:a="http://schemas.openxmlformats.org/drawingml/2006/main" name="MaineHousing-1g">
  <a:themeElements>
    <a:clrScheme name="MaineHousingNew">
      <a:dk1>
        <a:srgbClr val="000000"/>
      </a:dk1>
      <a:lt1>
        <a:srgbClr val="FFFFFF"/>
      </a:lt1>
      <a:dk2>
        <a:srgbClr val="495869"/>
      </a:dk2>
      <a:lt2>
        <a:srgbClr val="EEECE1"/>
      </a:lt2>
      <a:accent1>
        <a:srgbClr val="495869"/>
      </a:accent1>
      <a:accent2>
        <a:srgbClr val="8AAF8E"/>
      </a:accent2>
      <a:accent3>
        <a:srgbClr val="F3C766"/>
      </a:accent3>
      <a:accent4>
        <a:srgbClr val="8CBDC8"/>
      </a:accent4>
      <a:accent5>
        <a:srgbClr val="899AAD"/>
      </a:accent5>
      <a:accent6>
        <a:srgbClr val="B9CFBB"/>
      </a:accent6>
      <a:hlink>
        <a:srgbClr val="495869"/>
      </a:hlink>
      <a:folHlink>
        <a:srgbClr val="8AAF8E"/>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ineHousing 2020 - 26 Edison Drive.potx" id="{E877775F-E0E6-49AD-8F1A-22DF461E8368}" vid="{B5F7F193-F0CF-4E45-B97E-3CC32EBF9AA3}"/>
    </a:ext>
  </a:extLst>
</a:theme>
</file>

<file path=ppt/theme/theme8.xml><?xml version="1.0" encoding="utf-8"?>
<a:theme xmlns:a="http://schemas.openxmlformats.org/drawingml/2006/main" name="MaineHousing-1h">
  <a:themeElements>
    <a:clrScheme name="MaineHousingNew">
      <a:dk1>
        <a:srgbClr val="000000"/>
      </a:dk1>
      <a:lt1>
        <a:srgbClr val="FFFFFF"/>
      </a:lt1>
      <a:dk2>
        <a:srgbClr val="495869"/>
      </a:dk2>
      <a:lt2>
        <a:srgbClr val="EEECE1"/>
      </a:lt2>
      <a:accent1>
        <a:srgbClr val="495869"/>
      </a:accent1>
      <a:accent2>
        <a:srgbClr val="8AAF8E"/>
      </a:accent2>
      <a:accent3>
        <a:srgbClr val="F3C766"/>
      </a:accent3>
      <a:accent4>
        <a:srgbClr val="8CBDC8"/>
      </a:accent4>
      <a:accent5>
        <a:srgbClr val="899AAD"/>
      </a:accent5>
      <a:accent6>
        <a:srgbClr val="B9CFBB"/>
      </a:accent6>
      <a:hlink>
        <a:srgbClr val="495869"/>
      </a:hlink>
      <a:folHlink>
        <a:srgbClr val="8AAF8E"/>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ineHousing 2020 - 26 Edison Drive.potx" id="{E877775F-E0E6-49AD-8F1A-22DF461E8368}" vid="{2054B088-3B0A-4307-B724-1A6A03E2DAE3}"/>
    </a:ext>
  </a:extLst>
</a:theme>
</file>

<file path=ppt/theme/theme9.xml><?xml version="1.0" encoding="utf-8"?>
<a:theme xmlns:a="http://schemas.openxmlformats.org/drawingml/2006/main" name="MaineHousing-2a">
  <a:themeElements>
    <a:clrScheme name="MaineHousingNew">
      <a:dk1>
        <a:srgbClr val="000000"/>
      </a:dk1>
      <a:lt1>
        <a:srgbClr val="FFFFFF"/>
      </a:lt1>
      <a:dk2>
        <a:srgbClr val="495869"/>
      </a:dk2>
      <a:lt2>
        <a:srgbClr val="EEECE1"/>
      </a:lt2>
      <a:accent1>
        <a:srgbClr val="495869"/>
      </a:accent1>
      <a:accent2>
        <a:srgbClr val="8AAF8E"/>
      </a:accent2>
      <a:accent3>
        <a:srgbClr val="F3C766"/>
      </a:accent3>
      <a:accent4>
        <a:srgbClr val="8CBDC8"/>
      </a:accent4>
      <a:accent5>
        <a:srgbClr val="899AAD"/>
      </a:accent5>
      <a:accent6>
        <a:srgbClr val="B9CFBB"/>
      </a:accent6>
      <a:hlink>
        <a:srgbClr val="495869"/>
      </a:hlink>
      <a:folHlink>
        <a:srgbClr val="8AAF8E"/>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ineHousing 2020 - 26 Edison Drive.potx" id="{E877775F-E0E6-49AD-8F1A-22DF461E8368}" vid="{12D893B8-C5EE-4826-B9D1-321BEF5F1725}"/>
    </a:ext>
  </a:extLst>
</a:theme>
</file>

<file path=docProps/app.xml><?xml version="1.0" encoding="utf-8"?>
<Properties xmlns="http://schemas.openxmlformats.org/officeDocument/2006/extended-properties" xmlns:vt="http://schemas.openxmlformats.org/officeDocument/2006/docPropsVTypes">
  <Template>MaineHousing 2020 - 26 Edison Drive</Template>
  <TotalTime>0</TotalTime>
  <Words>589</Words>
  <Application>Microsoft Office PowerPoint</Application>
  <PresentationFormat>On-screen Show (4:3)</PresentationFormat>
  <Paragraphs>111</Paragraphs>
  <Slides>18</Slides>
  <Notes>14</Notes>
  <HiddenSlides>0</HiddenSlides>
  <MMClips>0</MMClips>
  <ScaleCrop>false</ScaleCrop>
  <HeadingPairs>
    <vt:vector size="6" baseType="variant">
      <vt:variant>
        <vt:lpstr>Fonts Used</vt:lpstr>
      </vt:variant>
      <vt:variant>
        <vt:i4>3</vt:i4>
      </vt:variant>
      <vt:variant>
        <vt:lpstr>Theme</vt:lpstr>
      </vt:variant>
      <vt:variant>
        <vt:i4>16</vt:i4>
      </vt:variant>
      <vt:variant>
        <vt:lpstr>Slide Titles</vt:lpstr>
      </vt:variant>
      <vt:variant>
        <vt:i4>18</vt:i4>
      </vt:variant>
    </vt:vector>
  </HeadingPairs>
  <TitlesOfParts>
    <vt:vector size="37" baseType="lpstr">
      <vt:lpstr>Arial</vt:lpstr>
      <vt:lpstr>Calibri</vt:lpstr>
      <vt:lpstr>Courier New</vt:lpstr>
      <vt:lpstr>MaineHousing-1a</vt:lpstr>
      <vt:lpstr>MaineHousing-1b</vt:lpstr>
      <vt:lpstr>MaineHousing-1c</vt:lpstr>
      <vt:lpstr>MaineHousing-1d</vt:lpstr>
      <vt:lpstr>MaineHousing-1e</vt:lpstr>
      <vt:lpstr>MaineHousing-1f</vt:lpstr>
      <vt:lpstr>MaineHousing-1g</vt:lpstr>
      <vt:lpstr>MaineHousing-1h</vt:lpstr>
      <vt:lpstr>MaineHousing-2a</vt:lpstr>
      <vt:lpstr>MaineHousing-2b</vt:lpstr>
      <vt:lpstr>MaineHousing-2c</vt:lpstr>
      <vt:lpstr>MaineHousing-2d</vt:lpstr>
      <vt:lpstr>MaineHousing-2e</vt:lpstr>
      <vt:lpstr>MaineHousing-2f</vt:lpstr>
      <vt:lpstr>MaineHousing-2g</vt:lpstr>
      <vt:lpstr>MaineHousing-2h</vt:lpstr>
      <vt:lpstr>MaineHousing  and Our Programs</vt:lpstr>
      <vt:lpstr>MaineHousing – Who We Are</vt:lpstr>
      <vt:lpstr>What is “Affordable”?</vt:lpstr>
      <vt:lpstr>Tools to Create  Affordable Housing</vt:lpstr>
      <vt:lpstr>Multifamily Development</vt:lpstr>
      <vt:lpstr>Non-Tax Credit  Development Programs</vt:lpstr>
      <vt:lpstr>Rural Affordable  Rental Housing Program</vt:lpstr>
      <vt:lpstr>Short-Term Real Estate Acquisition Program</vt:lpstr>
      <vt:lpstr>Single Family Programs</vt:lpstr>
      <vt:lpstr>Affordable Homeownership Program</vt:lpstr>
      <vt:lpstr>Single Family Programs 1</vt:lpstr>
      <vt:lpstr>Single Family Programs 2</vt:lpstr>
      <vt:lpstr>Subsidized Housing</vt:lpstr>
      <vt:lpstr>Housing Choice Voucher  (HCV) Program</vt:lpstr>
      <vt:lpstr>HUD Section 8  Project Based Housing</vt:lpstr>
      <vt:lpstr>USDA Rural Development Housing</vt:lpstr>
      <vt:lpstr>   Supportive Housing</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2024-02-05T14:54:33Z</dcterms:created>
  <dcterms:modified xsi:type="dcterms:W3CDTF">2024-02-05T14:56:21Z</dcterms:modified>
</cp:coreProperties>
</file>